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91" r:id="rId6"/>
    <p:sldId id="277" r:id="rId7"/>
    <p:sldId id="292" r:id="rId8"/>
    <p:sldId id="278" r:id="rId9"/>
    <p:sldId id="288" r:id="rId10"/>
    <p:sldId id="280" r:id="rId11"/>
    <p:sldId id="290" r:id="rId12"/>
    <p:sldId id="281" r:id="rId13"/>
    <p:sldId id="282" r:id="rId14"/>
    <p:sldId id="260" r:id="rId15"/>
    <p:sldId id="261" r:id="rId16"/>
    <p:sldId id="262" r:id="rId17"/>
    <p:sldId id="263" r:id="rId18"/>
    <p:sldId id="265"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358508-41A1-4061-8458-08CE2F59D94A}" type="datetimeFigureOut">
              <a:rPr lang="en-US" smtClean="0"/>
              <a:pPr/>
              <a:t>8/29/2019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374B183-925B-40F7-B65C-A54BEEC042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58508-41A1-4061-8458-08CE2F59D94A}" type="datetimeFigureOut">
              <a:rPr lang="en-US" smtClean="0"/>
              <a:pPr/>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4B183-925B-40F7-B65C-A54BEEC042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58508-41A1-4061-8458-08CE2F59D94A}" type="datetimeFigureOut">
              <a:rPr lang="en-US" smtClean="0"/>
              <a:pPr/>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4B183-925B-40F7-B65C-A54BEEC042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358508-41A1-4061-8458-08CE2F59D94A}" type="datetimeFigureOut">
              <a:rPr lang="en-US" smtClean="0"/>
              <a:pPr/>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4B183-925B-40F7-B65C-A54BEEC042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8358508-41A1-4061-8458-08CE2F59D94A}" type="datetimeFigureOut">
              <a:rPr lang="en-US" smtClean="0"/>
              <a:pPr/>
              <a:t>8/29/2019</a:t>
            </a:fld>
            <a:endParaRPr lang="en-US"/>
          </a:p>
        </p:txBody>
      </p:sp>
      <p:sp>
        <p:nvSpPr>
          <p:cNvPr id="8" name="Slide Number Placeholder 7"/>
          <p:cNvSpPr>
            <a:spLocks noGrp="1"/>
          </p:cNvSpPr>
          <p:nvPr>
            <p:ph type="sldNum" sz="quarter" idx="11"/>
          </p:nvPr>
        </p:nvSpPr>
        <p:spPr/>
        <p:txBody>
          <a:bodyPr/>
          <a:lstStyle/>
          <a:p>
            <a:fld id="{1374B183-925B-40F7-B65C-A54BEEC04254}"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358508-41A1-4061-8458-08CE2F59D94A}" type="datetimeFigureOut">
              <a:rPr lang="en-US" smtClean="0"/>
              <a:pPr/>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4B183-925B-40F7-B65C-A54BEEC042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358508-41A1-4061-8458-08CE2F59D94A}" type="datetimeFigureOut">
              <a:rPr lang="en-US" smtClean="0"/>
              <a:pPr/>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74B183-925B-40F7-B65C-A54BEEC042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358508-41A1-4061-8458-08CE2F59D94A}" type="datetimeFigureOut">
              <a:rPr lang="en-US" smtClean="0"/>
              <a:pPr/>
              <a:t>8/29/2019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74B183-925B-40F7-B65C-A54BEEC042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58508-41A1-4061-8458-08CE2F59D94A}" type="datetimeFigureOut">
              <a:rPr lang="en-US" smtClean="0"/>
              <a:pPr/>
              <a:t>8/29/2019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74B183-925B-40F7-B65C-A54BEEC042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58508-41A1-4061-8458-08CE2F59D94A}" type="datetimeFigureOut">
              <a:rPr lang="en-US" smtClean="0"/>
              <a:pPr/>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4B183-925B-40F7-B65C-A54BEEC04254}"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58508-41A1-4061-8458-08CE2F59D94A}" type="datetimeFigureOut">
              <a:rPr lang="en-US" smtClean="0"/>
              <a:pPr/>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374B183-925B-40F7-B65C-A54BEEC04254}"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8358508-41A1-4061-8458-08CE2F59D94A}" type="datetimeFigureOut">
              <a:rPr lang="en-US" smtClean="0"/>
              <a:pPr/>
              <a:t>8/29/2019</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1374B183-925B-40F7-B65C-A54BEEC04254}"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772400" cy="3200400"/>
          </a:xfrm>
        </p:spPr>
        <p:txBody>
          <a:bodyPr/>
          <a:lstStyle/>
          <a:p>
            <a:r>
              <a:rPr lang="en-US" sz="4000" dirty="0" smtClean="0"/>
              <a:t>DATABASE MANAGEMENT SYSTEM</a:t>
            </a:r>
            <a:endParaRPr lang="en-US" sz="4000" dirty="0"/>
          </a:p>
        </p:txBody>
      </p:sp>
      <p:sp>
        <p:nvSpPr>
          <p:cNvPr id="3" name="Subtitle 2"/>
          <p:cNvSpPr>
            <a:spLocks noGrp="1"/>
          </p:cNvSpPr>
          <p:nvPr>
            <p:ph type="subTitle" idx="1"/>
          </p:nvPr>
        </p:nvSpPr>
        <p:spPr>
          <a:xfrm>
            <a:off x="762000" y="4038600"/>
            <a:ext cx="7772400" cy="914400"/>
          </a:xfrm>
        </p:spPr>
        <p:txBody>
          <a:bodyPr/>
          <a:lstStyle/>
          <a:p>
            <a:r>
              <a:rPr lang="en-US" b="1" dirty="0" smtClean="0"/>
              <a:t>LECTURE - 1</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685482"/>
          </a:xfrm>
        </p:spPr>
        <p:txBody>
          <a:bodyPr/>
          <a:lstStyle/>
          <a:p>
            <a:r>
              <a:rPr lang="en-US" dirty="0" smtClean="0"/>
              <a:t>Schema and Sub Schema  </a:t>
            </a:r>
            <a:endParaRPr lang="en-US" dirty="0"/>
          </a:p>
        </p:txBody>
      </p:sp>
      <p:pic>
        <p:nvPicPr>
          <p:cNvPr id="4" name="Content Placeholder 3" descr="Untitled.png"/>
          <p:cNvPicPr>
            <a:picLocks noGrp="1" noChangeAspect="1"/>
          </p:cNvPicPr>
          <p:nvPr>
            <p:ph idx="1"/>
          </p:nvPr>
        </p:nvPicPr>
        <p:blipFill>
          <a:blip r:embed="rId2"/>
          <a:stretch>
            <a:fillRect/>
          </a:stretch>
        </p:blipFill>
        <p:spPr>
          <a:xfrm>
            <a:off x="533400" y="3124200"/>
            <a:ext cx="7772400" cy="3200400"/>
          </a:xfrm>
        </p:spPr>
      </p:pic>
      <p:sp>
        <p:nvSpPr>
          <p:cNvPr id="5" name="TextBox 4"/>
          <p:cNvSpPr txBox="1"/>
          <p:nvPr/>
        </p:nvSpPr>
        <p:spPr>
          <a:xfrm>
            <a:off x="381000" y="990600"/>
            <a:ext cx="8382000" cy="1938992"/>
          </a:xfrm>
          <a:prstGeom prst="rect">
            <a:avLst/>
          </a:prstGeom>
          <a:noFill/>
        </p:spPr>
        <p:txBody>
          <a:bodyPr wrap="square" rtlCol="0">
            <a:spAutoFit/>
          </a:bodyPr>
          <a:lstStyle/>
          <a:p>
            <a:r>
              <a:rPr lang="en-US" sz="2400" dirty="0" smtClean="0"/>
              <a:t>A </a:t>
            </a:r>
            <a:r>
              <a:rPr lang="en-US" sz="2400" b="1" dirty="0" smtClean="0"/>
              <a:t>schema is a description </a:t>
            </a:r>
            <a:r>
              <a:rPr lang="en-US" sz="2400" dirty="0" smtClean="0"/>
              <a:t>of the entire database structure that is used by the database software to maintain the database.</a:t>
            </a:r>
          </a:p>
          <a:p>
            <a:r>
              <a:rPr lang="en-US" sz="2400" dirty="0" smtClean="0"/>
              <a:t> A </a:t>
            </a:r>
            <a:r>
              <a:rPr lang="en-US" sz="2400" b="1" dirty="0" smtClean="0"/>
              <a:t>subschema is a description of only that portion of the </a:t>
            </a:r>
            <a:r>
              <a:rPr lang="en-US" sz="2400" dirty="0" smtClean="0"/>
              <a:t>database pertinent to a particular user’s needs.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34300" cy="990282"/>
          </a:xfrm>
        </p:spPr>
        <p:txBody>
          <a:bodyPr/>
          <a:lstStyle/>
          <a:p>
            <a:r>
              <a:rPr lang="en-US" dirty="0" smtClean="0"/>
              <a:t>Instances </a:t>
            </a:r>
            <a:endParaRPr lang="en-US" dirty="0"/>
          </a:p>
        </p:txBody>
      </p:sp>
      <p:graphicFrame>
        <p:nvGraphicFramePr>
          <p:cNvPr id="4" name="Content Placeholder 3"/>
          <p:cNvGraphicFramePr>
            <a:graphicFrameLocks noGrp="1"/>
          </p:cNvGraphicFramePr>
          <p:nvPr>
            <p:ph idx="1"/>
          </p:nvPr>
        </p:nvGraphicFramePr>
        <p:xfrm>
          <a:off x="457200" y="1600200"/>
          <a:ext cx="6781800" cy="2126615"/>
        </p:xfrm>
        <a:graphic>
          <a:graphicData uri="http://schemas.openxmlformats.org/drawingml/2006/table">
            <a:tbl>
              <a:tblPr firstRow="1" bandRow="1">
                <a:tableStyleId>{69012ECD-51FC-41F1-AA8D-1B2483CD663E}</a:tableStyleId>
              </a:tblPr>
              <a:tblGrid>
                <a:gridCol w="2126060"/>
                <a:gridCol w="3055540"/>
                <a:gridCol w="1600200"/>
              </a:tblGrid>
              <a:tr h="374015">
                <a:tc>
                  <a:txBody>
                    <a:bodyPr/>
                    <a:lstStyle/>
                    <a:p>
                      <a:r>
                        <a:rPr lang="en-US" dirty="0" err="1" smtClean="0"/>
                        <a:t>Course_id</a:t>
                      </a:r>
                      <a:endParaRPr lang="en-US" dirty="0"/>
                    </a:p>
                  </a:txBody>
                  <a:tcPr>
                    <a:solidFill>
                      <a:srgbClr val="92D050"/>
                    </a:solidFill>
                  </a:tcPr>
                </a:tc>
                <a:tc>
                  <a:txBody>
                    <a:bodyPr/>
                    <a:lstStyle/>
                    <a:p>
                      <a:r>
                        <a:rPr lang="en-US" dirty="0" err="1" smtClean="0"/>
                        <a:t>Course_name</a:t>
                      </a:r>
                      <a:endParaRPr lang="en-US" dirty="0"/>
                    </a:p>
                  </a:txBody>
                  <a:tcPr>
                    <a:solidFill>
                      <a:srgbClr val="92D050"/>
                    </a:solidFill>
                  </a:tcPr>
                </a:tc>
                <a:tc>
                  <a:txBody>
                    <a:bodyPr/>
                    <a:lstStyle/>
                    <a:p>
                      <a:r>
                        <a:rPr lang="en-US" dirty="0" smtClean="0"/>
                        <a:t>department</a:t>
                      </a:r>
                      <a:endParaRPr lang="en-US" dirty="0"/>
                    </a:p>
                  </a:txBody>
                  <a:tcPr>
                    <a:solidFill>
                      <a:srgbClr val="92D050"/>
                    </a:solidFill>
                  </a:tcPr>
                </a:tc>
              </a:tr>
              <a:tr h="370840">
                <a:tc>
                  <a:txBody>
                    <a:bodyPr/>
                    <a:lstStyle/>
                    <a:p>
                      <a:r>
                        <a:rPr lang="en-US" dirty="0" smtClean="0"/>
                        <a:t>19CSE101</a:t>
                      </a:r>
                      <a:endParaRPr lang="en-US" dirty="0"/>
                    </a:p>
                  </a:txBody>
                  <a:tcPr>
                    <a:solidFill>
                      <a:schemeClr val="accent3">
                        <a:lumMod val="40000"/>
                        <a:lumOff val="60000"/>
                      </a:schemeClr>
                    </a:solidFill>
                  </a:tcPr>
                </a:tc>
                <a:tc>
                  <a:txBody>
                    <a:bodyPr/>
                    <a:lstStyle/>
                    <a:p>
                      <a:r>
                        <a:rPr lang="en-US" dirty="0" smtClean="0"/>
                        <a:t>COMPUTER SYSTEM ESSENTIAL</a:t>
                      </a:r>
                      <a:endParaRPr lang="en-US" dirty="0"/>
                    </a:p>
                  </a:txBody>
                  <a:tcPr>
                    <a:solidFill>
                      <a:schemeClr val="accent3">
                        <a:lumMod val="40000"/>
                        <a:lumOff val="60000"/>
                      </a:schemeClr>
                    </a:solidFill>
                  </a:tcPr>
                </a:tc>
                <a:tc>
                  <a:txBody>
                    <a:bodyPr/>
                    <a:lstStyle/>
                    <a:p>
                      <a:r>
                        <a:rPr lang="en-US" dirty="0" smtClean="0"/>
                        <a:t>CSE</a:t>
                      </a:r>
                      <a:endParaRPr lang="en-US" dirty="0"/>
                    </a:p>
                  </a:txBody>
                  <a:tcPr>
                    <a:solidFill>
                      <a:schemeClr val="accent3">
                        <a:lumMod val="40000"/>
                        <a:lumOff val="60000"/>
                      </a:schemeClr>
                    </a:solidFill>
                  </a:tcPr>
                </a:tc>
              </a:tr>
              <a:tr h="370840">
                <a:tc>
                  <a:txBody>
                    <a:bodyPr/>
                    <a:lstStyle/>
                    <a:p>
                      <a:r>
                        <a:rPr lang="en-US" dirty="0" smtClean="0"/>
                        <a:t>15CSE302</a:t>
                      </a:r>
                      <a:endParaRPr lang="en-US" dirty="0"/>
                    </a:p>
                  </a:txBody>
                  <a:tcPr>
                    <a:solidFill>
                      <a:srgbClr val="92D050"/>
                    </a:solidFill>
                  </a:tcPr>
                </a:tc>
                <a:tc>
                  <a:txBody>
                    <a:bodyPr/>
                    <a:lstStyle/>
                    <a:p>
                      <a:r>
                        <a:rPr lang="en-US" dirty="0" smtClean="0"/>
                        <a:t>DBMS</a:t>
                      </a:r>
                      <a:endParaRPr lang="en-US" dirty="0"/>
                    </a:p>
                  </a:txBody>
                  <a:tcPr>
                    <a:solidFill>
                      <a:srgbClr val="92D050"/>
                    </a:solidFill>
                  </a:tcPr>
                </a:tc>
                <a:tc>
                  <a:txBody>
                    <a:bodyPr/>
                    <a:lstStyle/>
                    <a:p>
                      <a:r>
                        <a:rPr lang="en-US" dirty="0" smtClean="0"/>
                        <a:t>CSE</a:t>
                      </a:r>
                      <a:endParaRPr lang="en-US" dirty="0"/>
                    </a:p>
                  </a:txBody>
                  <a:tcPr>
                    <a:solidFill>
                      <a:srgbClr val="92D050"/>
                    </a:solidFill>
                  </a:tcPr>
                </a:tc>
              </a:tr>
              <a:tr h="370840">
                <a:tc>
                  <a:txBody>
                    <a:bodyPr/>
                    <a:lstStyle/>
                    <a:p>
                      <a:r>
                        <a:rPr lang="en-US" dirty="0" smtClean="0"/>
                        <a:t>15CSE180</a:t>
                      </a:r>
                      <a:endParaRPr lang="en-US" dirty="0"/>
                    </a:p>
                  </a:txBody>
                  <a:tcPr>
                    <a:solidFill>
                      <a:srgbClr val="92D050"/>
                    </a:solidFill>
                  </a:tcPr>
                </a:tc>
                <a:tc>
                  <a:txBody>
                    <a:bodyPr/>
                    <a:lstStyle/>
                    <a:p>
                      <a:r>
                        <a:rPr lang="en-US" dirty="0" smtClean="0"/>
                        <a:t>C PROGRAMMING</a:t>
                      </a:r>
                      <a:endParaRPr lang="en-US" dirty="0"/>
                    </a:p>
                  </a:txBody>
                  <a:tcPr>
                    <a:solidFill>
                      <a:srgbClr val="92D050"/>
                    </a:solidFill>
                  </a:tcPr>
                </a:tc>
                <a:tc>
                  <a:txBody>
                    <a:bodyPr/>
                    <a:lstStyle/>
                    <a:p>
                      <a:r>
                        <a:rPr lang="en-US" dirty="0" smtClean="0"/>
                        <a:t>CSE</a:t>
                      </a:r>
                      <a:endParaRPr lang="en-US" dirty="0"/>
                    </a:p>
                  </a:txBody>
                  <a:tcPr>
                    <a:solidFill>
                      <a:srgbClr val="92D050"/>
                    </a:solidFill>
                  </a:tcPr>
                </a:tc>
              </a:tr>
              <a:tr h="370840">
                <a:tc>
                  <a:txBody>
                    <a:bodyPr/>
                    <a:lstStyle/>
                    <a:p>
                      <a:r>
                        <a:rPr lang="en-US" dirty="0" smtClean="0"/>
                        <a:t>15MAT121</a:t>
                      </a:r>
                      <a:endParaRPr lang="en-US" dirty="0"/>
                    </a:p>
                  </a:txBody>
                  <a:tcPr>
                    <a:solidFill>
                      <a:srgbClr val="92D050"/>
                    </a:solidFill>
                  </a:tcPr>
                </a:tc>
                <a:tc>
                  <a:txBody>
                    <a:bodyPr/>
                    <a:lstStyle/>
                    <a:p>
                      <a:r>
                        <a:rPr lang="en-US" dirty="0" smtClean="0"/>
                        <a:t>LINEAR ALGEBRA</a:t>
                      </a:r>
                      <a:endParaRPr lang="en-US" dirty="0"/>
                    </a:p>
                  </a:txBody>
                  <a:tcPr>
                    <a:solidFill>
                      <a:srgbClr val="92D050"/>
                    </a:solidFill>
                  </a:tcPr>
                </a:tc>
                <a:tc>
                  <a:txBody>
                    <a:bodyPr/>
                    <a:lstStyle/>
                    <a:p>
                      <a:r>
                        <a:rPr lang="en-US" dirty="0" smtClean="0"/>
                        <a:t>MATHS</a:t>
                      </a:r>
                      <a:endParaRPr lang="en-US" dirty="0"/>
                    </a:p>
                  </a:txBody>
                  <a:tcPr>
                    <a:solidFill>
                      <a:srgbClr val="92D050"/>
                    </a:solidFill>
                  </a:tcPr>
                </a:tc>
              </a:tr>
            </a:tbl>
          </a:graphicData>
        </a:graphic>
      </p:graphicFrame>
      <p:cxnSp>
        <p:nvCxnSpPr>
          <p:cNvPr id="7" name="Straight Arrow Connector 6"/>
          <p:cNvCxnSpPr/>
          <p:nvPr/>
        </p:nvCxnSpPr>
        <p:spPr>
          <a:xfrm>
            <a:off x="6934200" y="2286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67600" y="2209800"/>
            <a:ext cx="1447800" cy="369332"/>
          </a:xfrm>
          <a:prstGeom prst="rect">
            <a:avLst/>
          </a:prstGeom>
          <a:noFill/>
        </p:spPr>
        <p:txBody>
          <a:bodyPr wrap="square" rtlCol="0">
            <a:spAutoFit/>
          </a:bodyPr>
          <a:lstStyle/>
          <a:p>
            <a:r>
              <a:rPr lang="en-US" dirty="0" smtClean="0"/>
              <a:t>INSTANCE</a:t>
            </a:r>
            <a:endParaRPr lang="en-US" dirty="0"/>
          </a:p>
        </p:txBody>
      </p:sp>
      <p:sp>
        <p:nvSpPr>
          <p:cNvPr id="9" name="TextBox 8"/>
          <p:cNvSpPr txBox="1"/>
          <p:nvPr/>
        </p:nvSpPr>
        <p:spPr>
          <a:xfrm>
            <a:off x="304800" y="3886201"/>
            <a:ext cx="8458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data stored in database at a particular moment of time is called instance.</a:t>
            </a:r>
          </a:p>
          <a:p>
            <a:pPr marL="285750" indent="-285750">
              <a:buFont typeface="Arial" panose="020B0604020202020204" pitchFamily="34" charset="0"/>
              <a:buChar char="•"/>
            </a:pPr>
            <a:r>
              <a:rPr lang="en-US" dirty="0" smtClean="0"/>
              <a:t>For example, lets say we have student table ,today the table has 100 records, so today the instance of the database has 100 records. </a:t>
            </a:r>
          </a:p>
          <a:p>
            <a:pPr marL="285750" indent="-285750">
              <a:buFont typeface="Arial" panose="020B0604020202020204" pitchFamily="34" charset="0"/>
              <a:buChar char="•"/>
            </a:pPr>
            <a:r>
              <a:rPr lang="en-US" dirty="0" smtClean="0"/>
              <a:t>Tomorrow we add another 100 records ,so the instance of database tomorrow will have 200 records in table</a:t>
            </a:r>
          </a:p>
          <a:p>
            <a:pPr marL="285750" indent="-285750">
              <a:buFont typeface="Arial" panose="020B0604020202020204" pitchFamily="34" charset="0"/>
              <a:buChar char="•"/>
            </a:pPr>
            <a:r>
              <a:rPr lang="en-US" dirty="0" smtClean="0"/>
              <a:t>How many instances are there in the course table given above? – One instance with 4 records </a:t>
            </a:r>
          </a:p>
          <a:p>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82" y="228600"/>
            <a:ext cx="8534400" cy="758952"/>
          </a:xfrm>
        </p:spPr>
        <p:txBody>
          <a:bodyPr>
            <a:normAutofit/>
          </a:bodyPr>
          <a:lstStyle/>
          <a:p>
            <a:r>
              <a:rPr lang="en-US" dirty="0" smtClean="0"/>
              <a:t>The conceptual </a:t>
            </a:r>
            <a:r>
              <a:rPr lang="en-US" dirty="0" smtClean="0"/>
              <a:t>level  </a:t>
            </a:r>
            <a:endParaRPr lang="en-US" dirty="0"/>
          </a:p>
        </p:txBody>
      </p:sp>
      <p:sp>
        <p:nvSpPr>
          <p:cNvPr id="3" name="Content Placeholder 2"/>
          <p:cNvSpPr>
            <a:spLocks noGrp="1"/>
          </p:cNvSpPr>
          <p:nvPr>
            <p:ph idx="1"/>
          </p:nvPr>
        </p:nvSpPr>
        <p:spPr>
          <a:xfrm>
            <a:off x="304800" y="1143000"/>
            <a:ext cx="8503920" cy="1901952"/>
          </a:xfrm>
        </p:spPr>
        <p:txBody>
          <a:bodyPr>
            <a:normAutofit/>
          </a:bodyPr>
          <a:lstStyle/>
          <a:p>
            <a:r>
              <a:rPr lang="en-US" dirty="0" smtClean="0"/>
              <a:t>A typical database application involves multiple software layers, categorized into two major layers—</a:t>
            </a:r>
            <a:r>
              <a:rPr lang="en-US" b="1" dirty="0" smtClean="0"/>
              <a:t>an application layer </a:t>
            </a:r>
            <a:r>
              <a:rPr lang="en-US" dirty="0" smtClean="0"/>
              <a:t>and a </a:t>
            </a:r>
            <a:r>
              <a:rPr lang="en-US" b="1" dirty="0" smtClean="0"/>
              <a:t>database management </a:t>
            </a:r>
            <a:r>
              <a:rPr lang="en-US" dirty="0" smtClean="0"/>
              <a:t>layer. </a:t>
            </a:r>
          </a:p>
          <a:p>
            <a:r>
              <a:rPr lang="en-US" dirty="0" smtClean="0"/>
              <a:t>The application layer handles the communication with the user and the database.</a:t>
            </a:r>
          </a:p>
        </p:txBody>
      </p:sp>
      <p:pic>
        <p:nvPicPr>
          <p:cNvPr id="4" name="Content Placeholder 3" descr="Capture.PNG"/>
          <p:cNvPicPr>
            <a:picLocks noChangeAspect="1"/>
          </p:cNvPicPr>
          <p:nvPr/>
        </p:nvPicPr>
        <p:blipFill>
          <a:blip r:embed="rId2"/>
          <a:stretch>
            <a:fillRect/>
          </a:stretch>
        </p:blipFill>
        <p:spPr>
          <a:xfrm>
            <a:off x="293427" y="2895600"/>
            <a:ext cx="8458200" cy="1828800"/>
          </a:xfrm>
          <a:prstGeom prst="rect">
            <a:avLst/>
          </a:prstGeom>
        </p:spPr>
      </p:pic>
      <p:sp>
        <p:nvSpPr>
          <p:cNvPr id="6" name="TextBox 5"/>
          <p:cNvSpPr txBox="1"/>
          <p:nvPr/>
        </p:nvSpPr>
        <p:spPr>
          <a:xfrm>
            <a:off x="609600" y="5257800"/>
            <a:ext cx="8142027" cy="646331"/>
          </a:xfrm>
          <a:prstGeom prst="rect">
            <a:avLst/>
          </a:prstGeom>
          <a:noFill/>
        </p:spPr>
        <p:txBody>
          <a:bodyPr wrap="square" rtlCol="0">
            <a:spAutoFit/>
          </a:bodyPr>
          <a:lstStyle/>
          <a:p>
            <a:r>
              <a:rPr lang="en-US" dirty="0" smtClean="0"/>
              <a:t>Mobile User ---           WhatsApp --       Manage groups –  Actual DB (in phone) </a:t>
            </a:r>
          </a:p>
          <a:p>
            <a:r>
              <a:rPr lang="en-US" dirty="0" smtClean="0"/>
              <a:t>                                   (Application S/w)   (DBMS)              (Phone DB)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52400"/>
            <a:ext cx="8229600" cy="1143000"/>
          </a:xfrm>
        </p:spPr>
        <p:txBody>
          <a:bodyPr>
            <a:normAutofit/>
          </a:bodyPr>
          <a:lstStyle/>
          <a:p>
            <a:r>
              <a:rPr lang="en-US" dirty="0" smtClean="0"/>
              <a:t>The conceptual layer</a:t>
            </a:r>
            <a:endParaRPr lang="en-US" dirty="0"/>
          </a:p>
        </p:txBody>
      </p:sp>
      <p:sp>
        <p:nvSpPr>
          <p:cNvPr id="3" name="Content Placeholder 2"/>
          <p:cNvSpPr>
            <a:spLocks noGrp="1"/>
          </p:cNvSpPr>
          <p:nvPr>
            <p:ph idx="1"/>
          </p:nvPr>
        </p:nvSpPr>
        <p:spPr>
          <a:xfrm>
            <a:off x="457200" y="1752600"/>
            <a:ext cx="8305800" cy="4373563"/>
          </a:xfrm>
        </p:spPr>
        <p:txBody>
          <a:bodyPr/>
          <a:lstStyle/>
          <a:p>
            <a:r>
              <a:rPr lang="en-US" dirty="0" smtClean="0"/>
              <a:t>Once the application software has determined what action the user is requesting, it uses the DBMS as an abstract tool to obtain the results. </a:t>
            </a:r>
          </a:p>
          <a:p>
            <a:pPr>
              <a:buNone/>
            </a:pPr>
            <a:endParaRPr lang="en-US" dirty="0" smtClean="0"/>
          </a:p>
          <a:p>
            <a:r>
              <a:rPr lang="en-US" dirty="0" smtClean="0"/>
              <a:t>If the request is to add or delete data, it is the DBMS that actually alters the database.</a:t>
            </a:r>
          </a:p>
          <a:p>
            <a:pPr>
              <a:buNone/>
            </a:pPr>
            <a:endParaRPr lang="en-US" dirty="0" smtClean="0"/>
          </a:p>
          <a:p>
            <a:r>
              <a:rPr lang="en-US" dirty="0" smtClean="0"/>
              <a:t> If the request is to retrieve information, it is the DBMS that performs the required searches.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718"/>
            <a:ext cx="8305800" cy="1371600"/>
          </a:xfrm>
        </p:spPr>
        <p:txBody>
          <a:bodyPr>
            <a:normAutofit/>
          </a:bodyPr>
          <a:lstStyle/>
          <a:p>
            <a:r>
              <a:rPr lang="en-US" dirty="0" smtClean="0"/>
              <a:t>The conceptual layer – Advantages  </a:t>
            </a:r>
            <a:endParaRPr lang="en-US" dirty="0"/>
          </a:p>
        </p:txBody>
      </p:sp>
      <p:sp>
        <p:nvSpPr>
          <p:cNvPr id="3" name="Content Placeholder 2"/>
          <p:cNvSpPr>
            <a:spLocks noGrp="1"/>
          </p:cNvSpPr>
          <p:nvPr>
            <p:ph idx="1"/>
          </p:nvPr>
        </p:nvSpPr>
        <p:spPr>
          <a:xfrm>
            <a:off x="381000" y="1752600"/>
            <a:ext cx="8458200" cy="4373563"/>
          </a:xfrm>
        </p:spPr>
        <p:txBody>
          <a:bodyPr>
            <a:normAutofit/>
          </a:bodyPr>
          <a:lstStyle/>
          <a:p>
            <a:r>
              <a:rPr lang="en-US" dirty="0" smtClean="0"/>
              <a:t>DBMS and application software are separated </a:t>
            </a:r>
          </a:p>
          <a:p>
            <a:r>
              <a:rPr lang="en-US" b="1" dirty="0" smtClean="0"/>
              <a:t>Abstraction : Need not know all details of  the database </a:t>
            </a:r>
            <a:r>
              <a:rPr lang="en-US" dirty="0" smtClean="0"/>
              <a:t>the details of how the database is actually stored are isolated within the DBMS, the design of the application software can be greatly simplified.</a:t>
            </a:r>
            <a:endParaRPr lang="en-US" b="1" dirty="0" smtClean="0"/>
          </a:p>
          <a:p>
            <a:r>
              <a:rPr lang="en-US" b="1" dirty="0" smtClean="0"/>
              <a:t>Security: Access to the DB is controlled </a:t>
            </a:r>
            <a:endParaRPr lang="en-US" dirty="0" smtClean="0"/>
          </a:p>
          <a:p>
            <a:r>
              <a:rPr lang="en-US" b="1" dirty="0" smtClean="0"/>
              <a:t>Data </a:t>
            </a:r>
            <a:r>
              <a:rPr lang="en-US" b="1" dirty="0" smtClean="0"/>
              <a:t>independence</a:t>
            </a:r>
            <a:r>
              <a:rPr lang="en-US" b="1" dirty="0" smtClean="0"/>
              <a:t>: </a:t>
            </a:r>
            <a:r>
              <a:rPr lang="en-US" dirty="0" smtClean="0"/>
              <a:t>The ability to change the organization of the database itself without changing the application software</a:t>
            </a:r>
            <a:r>
              <a:rPr lang="en-US" dirty="0" smtClean="0"/>
              <a:t>.  (Move from one Phone to another without loss of any data or anything new) </a:t>
            </a:r>
            <a:endParaRPr lang="en-US" b="1" dirty="0" smtClean="0"/>
          </a:p>
          <a:p>
            <a:pPr>
              <a:buNone/>
            </a:pPr>
            <a:endParaRPr lang="en-US" dirty="0" smtClean="0"/>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Advantages of DBMS </a:t>
            </a:r>
            <a:endParaRPr lang="en-US" dirty="0"/>
          </a:p>
        </p:txBody>
      </p:sp>
      <p:sp>
        <p:nvSpPr>
          <p:cNvPr id="3" name="Content Placeholder 2"/>
          <p:cNvSpPr>
            <a:spLocks noGrp="1"/>
          </p:cNvSpPr>
          <p:nvPr>
            <p:ph idx="1"/>
          </p:nvPr>
        </p:nvSpPr>
        <p:spPr/>
        <p:txBody>
          <a:bodyPr>
            <a:normAutofit/>
          </a:bodyPr>
          <a:lstStyle/>
          <a:p>
            <a:r>
              <a:rPr lang="en-US" b="1" dirty="0" smtClean="0"/>
              <a:t>Minimize Data Redundancy</a:t>
            </a:r>
          </a:p>
          <a:p>
            <a:pPr>
              <a:buNone/>
            </a:pPr>
            <a:r>
              <a:rPr lang="en-US" b="1" dirty="0" smtClean="0">
                <a:solidFill>
                  <a:srgbClr val="FF0000"/>
                </a:solidFill>
              </a:rPr>
              <a:t>    </a:t>
            </a:r>
            <a:r>
              <a:rPr lang="en-US" dirty="0" smtClean="0">
                <a:solidFill>
                  <a:srgbClr val="FF0000"/>
                </a:solidFill>
              </a:rPr>
              <a:t>For example: </a:t>
            </a:r>
            <a:r>
              <a:rPr lang="en-US" dirty="0" smtClean="0"/>
              <a:t>A student record in college has to </a:t>
            </a:r>
            <a:r>
              <a:rPr lang="en-US" dirty="0" err="1" smtClean="0"/>
              <a:t>accesed</a:t>
            </a:r>
            <a:r>
              <a:rPr lang="en-US" dirty="0" smtClean="0"/>
              <a:t> by exam cell, Department, hostel , library etc can contain duplicate values, but when they are converted into a single database, all the duplicate values are removed. Data can be accessed from database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DBMS</a:t>
            </a:r>
            <a:endParaRPr lang="en-US" dirty="0"/>
          </a:p>
        </p:txBody>
      </p:sp>
      <p:sp>
        <p:nvSpPr>
          <p:cNvPr id="3" name="Content Placeholder 2"/>
          <p:cNvSpPr>
            <a:spLocks noGrp="1"/>
          </p:cNvSpPr>
          <p:nvPr>
            <p:ph idx="1"/>
          </p:nvPr>
        </p:nvSpPr>
        <p:spPr>
          <a:xfrm>
            <a:off x="301752" y="1527048"/>
            <a:ext cx="8503920" cy="4721352"/>
          </a:xfrm>
        </p:spPr>
        <p:txBody>
          <a:bodyPr>
            <a:normAutofit/>
          </a:bodyPr>
          <a:lstStyle/>
          <a:p>
            <a:r>
              <a:rPr lang="en-US" b="1" dirty="0" smtClean="0"/>
              <a:t>Sharing Of Data</a:t>
            </a:r>
            <a:endParaRPr lang="en-US" dirty="0" smtClean="0"/>
          </a:p>
          <a:p>
            <a:pPr>
              <a:buNone/>
            </a:pPr>
            <a:r>
              <a:rPr lang="en-US" dirty="0" smtClean="0"/>
              <a:t>Data can be shared  between authorized user of database. All the users have their own right to access the database up to a level. Database Administration has complete access of database.</a:t>
            </a:r>
          </a:p>
          <a:p>
            <a:r>
              <a:rPr lang="en-US" dirty="0" err="1" smtClean="0"/>
              <a:t>Eg</a:t>
            </a:r>
            <a:r>
              <a:rPr lang="en-US" dirty="0" smtClean="0"/>
              <a:t>: Read  access- can only view the database  </a:t>
            </a:r>
          </a:p>
          <a:p>
            <a:pPr>
              <a:buNone/>
            </a:pPr>
            <a:r>
              <a:rPr lang="en-US" dirty="0" smtClean="0"/>
              <a:t>           Students cannot access profile of teaching 	faculty for any </a:t>
            </a:r>
            <a:r>
              <a:rPr lang="en-US" dirty="0" err="1" smtClean="0"/>
              <a:t>updation</a:t>
            </a:r>
            <a:r>
              <a:rPr lang="en-US" dirty="0" smtClean="0"/>
              <a:t> in AUMS</a:t>
            </a:r>
            <a:br>
              <a:rPr lang="en-US" dirty="0" smtClean="0"/>
            </a:br>
            <a:r>
              <a:rPr lang="en-US" dirty="0" smtClean="0"/>
              <a:t>       Write access – can view as well as make changes </a:t>
            </a:r>
          </a:p>
          <a:p>
            <a:pPr>
              <a:buNone/>
            </a:pPr>
            <a:r>
              <a:rPr lang="en-US" dirty="0" smtClean="0"/>
              <a:t>           Faculty can do </a:t>
            </a:r>
            <a:r>
              <a:rPr lang="en-US" dirty="0" err="1" smtClean="0"/>
              <a:t>updation</a:t>
            </a:r>
            <a:r>
              <a:rPr lang="en-US" dirty="0" smtClean="0"/>
              <a:t> of student mark  in      	AUMS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DBMS</a:t>
            </a:r>
            <a:endParaRPr lang="en-US" dirty="0"/>
          </a:p>
        </p:txBody>
      </p:sp>
      <p:sp>
        <p:nvSpPr>
          <p:cNvPr id="3" name="Content Placeholder 2"/>
          <p:cNvSpPr>
            <a:spLocks noGrp="1"/>
          </p:cNvSpPr>
          <p:nvPr>
            <p:ph idx="1"/>
          </p:nvPr>
        </p:nvSpPr>
        <p:spPr/>
        <p:txBody>
          <a:bodyPr/>
          <a:lstStyle/>
          <a:p>
            <a:r>
              <a:rPr lang="en-US" b="1" dirty="0" smtClean="0"/>
              <a:t>Data consistency </a:t>
            </a:r>
          </a:p>
          <a:p>
            <a:pPr>
              <a:buNone/>
            </a:pPr>
            <a:r>
              <a:rPr lang="en-US" dirty="0" smtClean="0"/>
              <a:t>	By reducing data redundancy ensures, all copies of the data are kept consistent. Reduce updating errors </a:t>
            </a:r>
          </a:p>
          <a:p>
            <a:pPr>
              <a:buNone/>
            </a:pPr>
            <a:r>
              <a:rPr lang="en-US" dirty="0" err="1" smtClean="0"/>
              <a:t>Eg</a:t>
            </a:r>
            <a:r>
              <a:rPr lang="en-US" dirty="0" smtClean="0"/>
              <a:t>: Any changes made in student A address should be same where ever Student A address  is stored </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DBMS </a:t>
            </a:r>
            <a:endParaRPr lang="en-US" dirty="0"/>
          </a:p>
        </p:txBody>
      </p:sp>
      <p:sp>
        <p:nvSpPr>
          <p:cNvPr id="3" name="Content Placeholder 2"/>
          <p:cNvSpPr>
            <a:spLocks noGrp="1"/>
          </p:cNvSpPr>
          <p:nvPr>
            <p:ph idx="1"/>
          </p:nvPr>
        </p:nvSpPr>
        <p:spPr/>
        <p:txBody>
          <a:bodyPr/>
          <a:lstStyle/>
          <a:p>
            <a:r>
              <a:rPr lang="en-US" b="1" dirty="0" smtClean="0"/>
              <a:t>Security </a:t>
            </a:r>
          </a:p>
          <a:p>
            <a:pPr>
              <a:buNone/>
            </a:pPr>
            <a:r>
              <a:rPr lang="en-US" dirty="0" smtClean="0"/>
              <a:t>The data stored in DBMS is more secure as everyone don’t have permission to access the database. Some are given only to view data where as some are given privilege to manipulate the data base. So its more secure.</a:t>
            </a:r>
          </a:p>
          <a:p>
            <a:r>
              <a:rPr lang="en-US" dirty="0" err="1" smtClean="0"/>
              <a:t>Eg</a:t>
            </a:r>
            <a:r>
              <a:rPr lang="en-US" dirty="0" smtClean="0"/>
              <a:t>: customers don’t have </a:t>
            </a:r>
            <a:r>
              <a:rPr lang="en-US" dirty="0" err="1" smtClean="0"/>
              <a:t>privilage</a:t>
            </a:r>
            <a:r>
              <a:rPr lang="en-US" dirty="0" smtClean="0"/>
              <a:t> to manipulate items listed out  in online shopping website, while manipulation can be done in the items selected by the customer. </a:t>
            </a:r>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DBMS</a:t>
            </a:r>
            <a:endParaRPr lang="en-US" dirty="0"/>
          </a:p>
        </p:txBody>
      </p:sp>
      <p:sp>
        <p:nvSpPr>
          <p:cNvPr id="3" name="Content Placeholder 2"/>
          <p:cNvSpPr>
            <a:spLocks noGrp="1"/>
          </p:cNvSpPr>
          <p:nvPr>
            <p:ph idx="1"/>
          </p:nvPr>
        </p:nvSpPr>
        <p:spPr/>
        <p:txBody>
          <a:bodyPr/>
          <a:lstStyle/>
          <a:p>
            <a:r>
              <a:rPr lang="en-US" dirty="0" smtClean="0"/>
              <a:t>Database systems are complex, difficult, and time-consuming to design </a:t>
            </a:r>
          </a:p>
          <a:p>
            <a:r>
              <a:rPr lang="en-US" dirty="0" smtClean="0"/>
              <a:t>Substantial hardware and software start-up costs</a:t>
            </a:r>
          </a:p>
          <a:p>
            <a:r>
              <a:rPr lang="en-US" dirty="0" smtClean="0"/>
              <a:t>Damage to database affects virtually all applications programs</a:t>
            </a:r>
          </a:p>
          <a:p>
            <a:r>
              <a:rPr lang="en-US" dirty="0" smtClean="0"/>
              <a:t>Extensive conversion costs in moving form a file-based system to a database system.</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database </a:t>
            </a:r>
            <a:endParaRPr lang="en-US" dirty="0"/>
          </a:p>
        </p:txBody>
      </p:sp>
      <p:sp>
        <p:nvSpPr>
          <p:cNvPr id="3" name="Content Placeholder 2"/>
          <p:cNvSpPr>
            <a:spLocks noGrp="1"/>
          </p:cNvSpPr>
          <p:nvPr>
            <p:ph idx="1"/>
          </p:nvPr>
        </p:nvSpPr>
        <p:spPr>
          <a:xfrm>
            <a:off x="457200" y="1752600"/>
            <a:ext cx="7924800" cy="4373563"/>
          </a:xfrm>
        </p:spPr>
        <p:txBody>
          <a:bodyPr/>
          <a:lstStyle/>
          <a:p>
            <a:r>
              <a:rPr lang="en-US" dirty="0" smtClean="0"/>
              <a:t>A database is just a way of storing and organizing  data and processed to get information.</a:t>
            </a:r>
          </a:p>
          <a:p>
            <a:r>
              <a:rPr lang="en-US" dirty="0" smtClean="0"/>
              <a:t>It is organized in such a way that it can be easily accessed, managed, and updated.</a:t>
            </a:r>
            <a:endParaRPr lang="en-US" dirty="0"/>
          </a:p>
        </p:txBody>
      </p:sp>
      <p:pic>
        <p:nvPicPr>
          <p:cNvPr id="4" name="Picture 3" descr="custom-database-applications.png"/>
          <p:cNvPicPr>
            <a:picLocks noChangeAspect="1"/>
          </p:cNvPicPr>
          <p:nvPr/>
        </p:nvPicPr>
        <p:blipFill>
          <a:blip r:embed="rId2"/>
          <a:stretch>
            <a:fillRect/>
          </a:stretch>
        </p:blipFill>
        <p:spPr>
          <a:xfrm>
            <a:off x="5181600" y="3429000"/>
            <a:ext cx="3505200" cy="2362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53400" cy="990282"/>
          </a:xfrm>
        </p:spPr>
        <p:txBody>
          <a:bodyPr/>
          <a:lstStyle/>
          <a:p>
            <a:r>
              <a:rPr lang="en-US" dirty="0" smtClean="0"/>
              <a:t>Applications of Database</a:t>
            </a:r>
            <a:endParaRPr lang="en-US" dirty="0"/>
          </a:p>
        </p:txBody>
      </p:sp>
      <p:sp>
        <p:nvSpPr>
          <p:cNvPr id="3" name="Content Placeholder 2"/>
          <p:cNvSpPr>
            <a:spLocks noGrp="1"/>
          </p:cNvSpPr>
          <p:nvPr>
            <p:ph idx="1"/>
          </p:nvPr>
        </p:nvSpPr>
        <p:spPr>
          <a:xfrm>
            <a:off x="304800" y="1219200"/>
            <a:ext cx="8503920" cy="5257800"/>
          </a:xfrm>
        </p:spPr>
        <p:txBody>
          <a:bodyPr/>
          <a:lstStyle/>
          <a:p>
            <a:r>
              <a:rPr lang="en-US" dirty="0" smtClean="0"/>
              <a:t>Some Applications that actually use DBMS </a:t>
            </a:r>
          </a:p>
          <a:p>
            <a:endParaRPr lang="en-US" dirty="0"/>
          </a:p>
        </p:txBody>
      </p:sp>
      <p:pic>
        <p:nvPicPr>
          <p:cNvPr id="4" name="Picture 3" descr="e-commerce-representational.jpg"/>
          <p:cNvPicPr>
            <a:picLocks noChangeAspect="1"/>
          </p:cNvPicPr>
          <p:nvPr/>
        </p:nvPicPr>
        <p:blipFill>
          <a:blip r:embed="rId2" cstate="print"/>
          <a:stretch>
            <a:fillRect/>
          </a:stretch>
        </p:blipFill>
        <p:spPr>
          <a:xfrm>
            <a:off x="457200" y="2286000"/>
            <a:ext cx="2171700" cy="1752600"/>
          </a:xfrm>
          <a:prstGeom prst="rect">
            <a:avLst/>
          </a:prstGeom>
        </p:spPr>
      </p:pic>
      <p:pic>
        <p:nvPicPr>
          <p:cNvPr id="5" name="Picture 4" descr="maxresdefault.jpg"/>
          <p:cNvPicPr>
            <a:picLocks noChangeAspect="1"/>
          </p:cNvPicPr>
          <p:nvPr/>
        </p:nvPicPr>
        <p:blipFill>
          <a:blip r:embed="rId3" cstate="print"/>
          <a:stretch>
            <a:fillRect/>
          </a:stretch>
        </p:blipFill>
        <p:spPr>
          <a:xfrm>
            <a:off x="381000" y="4572000"/>
            <a:ext cx="2286000" cy="1285875"/>
          </a:xfrm>
          <a:prstGeom prst="rect">
            <a:avLst/>
          </a:prstGeom>
        </p:spPr>
      </p:pic>
      <p:pic>
        <p:nvPicPr>
          <p:cNvPr id="6" name="Picture 5" descr="1534847363217.jpg"/>
          <p:cNvPicPr>
            <a:picLocks noChangeAspect="1"/>
          </p:cNvPicPr>
          <p:nvPr/>
        </p:nvPicPr>
        <p:blipFill>
          <a:blip r:embed="rId4"/>
          <a:stretch>
            <a:fillRect/>
          </a:stretch>
        </p:blipFill>
        <p:spPr>
          <a:xfrm>
            <a:off x="3200400" y="2362200"/>
            <a:ext cx="2612572" cy="1600200"/>
          </a:xfrm>
          <a:prstGeom prst="rect">
            <a:avLst/>
          </a:prstGeom>
        </p:spPr>
      </p:pic>
      <p:pic>
        <p:nvPicPr>
          <p:cNvPr id="8" name="Picture 7" descr="Swiggy.jpg"/>
          <p:cNvPicPr>
            <a:picLocks noChangeAspect="1"/>
          </p:cNvPicPr>
          <p:nvPr/>
        </p:nvPicPr>
        <p:blipFill>
          <a:blip r:embed="rId5"/>
          <a:stretch>
            <a:fillRect/>
          </a:stretch>
        </p:blipFill>
        <p:spPr>
          <a:xfrm>
            <a:off x="3048000" y="4343400"/>
            <a:ext cx="3628571" cy="1905000"/>
          </a:xfrm>
          <a:prstGeom prst="rect">
            <a:avLst/>
          </a:prstGeom>
        </p:spPr>
      </p:pic>
      <p:pic>
        <p:nvPicPr>
          <p:cNvPr id="9" name="Picture 8" descr="images.jpg"/>
          <p:cNvPicPr>
            <a:picLocks noChangeAspect="1"/>
          </p:cNvPicPr>
          <p:nvPr/>
        </p:nvPicPr>
        <p:blipFill>
          <a:blip r:embed="rId6"/>
          <a:stretch>
            <a:fillRect/>
          </a:stretch>
        </p:blipFill>
        <p:spPr>
          <a:xfrm>
            <a:off x="6324600" y="2362200"/>
            <a:ext cx="2600325" cy="1752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718"/>
            <a:ext cx="8458200" cy="609282"/>
          </a:xfrm>
        </p:spPr>
        <p:txBody>
          <a:bodyPr>
            <a:normAutofit/>
          </a:bodyPr>
          <a:lstStyle/>
          <a:p>
            <a:r>
              <a:rPr lang="en-US" sz="2800" b="1" dirty="0" smtClean="0"/>
              <a:t>Group Activity – Design database </a:t>
            </a:r>
            <a:r>
              <a:rPr lang="en-US" sz="2800" dirty="0" smtClean="0"/>
              <a:t> </a:t>
            </a:r>
            <a:endParaRPr lang="en-US" sz="2800" dirty="0"/>
          </a:p>
        </p:txBody>
      </p:sp>
      <p:sp>
        <p:nvSpPr>
          <p:cNvPr id="3" name="Content Placeholder 2"/>
          <p:cNvSpPr>
            <a:spLocks noGrp="1"/>
          </p:cNvSpPr>
          <p:nvPr>
            <p:ph idx="1"/>
          </p:nvPr>
        </p:nvSpPr>
        <p:spPr>
          <a:xfrm>
            <a:off x="457200" y="914400"/>
            <a:ext cx="8305800" cy="5486400"/>
          </a:xfrm>
        </p:spPr>
        <p:txBody>
          <a:bodyPr>
            <a:noAutofit/>
          </a:bodyPr>
          <a:lstStyle/>
          <a:p>
            <a:pPr marL="457200" indent="-457200">
              <a:buAutoNum type="arabicPeriod"/>
            </a:pPr>
            <a:r>
              <a:rPr lang="en-US" sz="1400" dirty="0" smtClean="0"/>
              <a:t>Reservation of tables in a restaurant </a:t>
            </a:r>
          </a:p>
          <a:p>
            <a:pPr marL="457200" indent="-457200">
              <a:buAutoNum type="arabicPeriod"/>
            </a:pPr>
            <a:r>
              <a:rPr lang="en-US" sz="1400" dirty="0" smtClean="0"/>
              <a:t>Reservation of Books in a library</a:t>
            </a:r>
          </a:p>
          <a:p>
            <a:pPr marL="457200" indent="-457200">
              <a:buAutoNum type="arabicPeriod"/>
            </a:pPr>
            <a:r>
              <a:rPr lang="en-US" sz="1400" dirty="0" smtClean="0"/>
              <a:t>Managing your mobile phone address book with categories (friends, family, business, etc.)</a:t>
            </a:r>
          </a:p>
          <a:p>
            <a:pPr marL="457200" indent="-457200">
              <a:buAutoNum type="arabicPeriod"/>
            </a:pPr>
            <a:r>
              <a:rPr lang="en-US" sz="1400" dirty="0" smtClean="0"/>
              <a:t>Managing your family tree with all details</a:t>
            </a:r>
          </a:p>
          <a:p>
            <a:pPr marL="457200" indent="-457200">
              <a:buAutoNum type="arabicPeriod"/>
            </a:pPr>
            <a:r>
              <a:rPr lang="en-US" sz="1400" dirty="0" smtClean="0"/>
              <a:t>Reservation of seats for a reality show</a:t>
            </a:r>
          </a:p>
          <a:p>
            <a:pPr marL="457200" indent="-457200">
              <a:buAutoNum type="arabicPeriod"/>
            </a:pPr>
            <a:r>
              <a:rPr lang="en-US" sz="1400" dirty="0" smtClean="0"/>
              <a:t>Managing advertisements for your friends music performance</a:t>
            </a:r>
          </a:p>
          <a:p>
            <a:pPr marL="457200" indent="-457200">
              <a:buAutoNum type="arabicPeriod"/>
            </a:pPr>
            <a:r>
              <a:rPr lang="en-US" sz="1400" dirty="0" smtClean="0"/>
              <a:t>Managing exam time table </a:t>
            </a:r>
          </a:p>
          <a:p>
            <a:pPr marL="457200" indent="-457200">
              <a:buAutoNum type="arabicPeriod"/>
            </a:pPr>
            <a:r>
              <a:rPr lang="en-US" sz="1400" dirty="0" smtClean="0"/>
              <a:t>Managing your expenses with categories (academic, sports, entertainment, travel, etc.)</a:t>
            </a:r>
          </a:p>
          <a:p>
            <a:pPr marL="457200" indent="-457200">
              <a:buAutoNum type="arabicPeriod"/>
            </a:pPr>
            <a:r>
              <a:rPr lang="en-US" sz="1400" dirty="0" smtClean="0"/>
              <a:t>Managing your appointments (your calendar) </a:t>
            </a:r>
          </a:p>
          <a:p>
            <a:pPr marL="457200" indent="-457200">
              <a:buAutoNum type="arabicPeriod"/>
            </a:pPr>
            <a:r>
              <a:rPr lang="en-US" sz="1400" dirty="0" smtClean="0"/>
              <a:t>Managing your documents (</a:t>
            </a:r>
            <a:r>
              <a:rPr lang="en-US" sz="1400" dirty="0" err="1" smtClean="0"/>
              <a:t>digi</a:t>
            </a:r>
            <a:r>
              <a:rPr lang="en-US" sz="1400" dirty="0" smtClean="0"/>
              <a:t> locker)</a:t>
            </a:r>
          </a:p>
          <a:p>
            <a:pPr marL="457200" indent="-457200">
              <a:buAutoNum type="arabicPeriod"/>
            </a:pPr>
            <a:r>
              <a:rPr lang="en-US" sz="1400" dirty="0" smtClean="0"/>
              <a:t>Managing Important Events in your calendar (friends birthday, parents wedding anniversary, renewal of vehicle insurance, etc</a:t>
            </a:r>
            <a:r>
              <a:rPr lang="en-US" sz="1400" dirty="0"/>
              <a:t>.</a:t>
            </a:r>
            <a:r>
              <a:rPr lang="en-US" sz="1400" dirty="0" smtClean="0"/>
              <a:t>)</a:t>
            </a:r>
          </a:p>
          <a:p>
            <a:pPr marL="457200" indent="-457200">
              <a:buAutoNum type="arabicPeriod"/>
            </a:pPr>
            <a:r>
              <a:rPr lang="en-US" sz="1400" dirty="0" smtClean="0"/>
              <a:t>Managing guests for an event (Ex: Inter Collegiate competition special guests)</a:t>
            </a:r>
          </a:p>
          <a:p>
            <a:pPr marL="457200" indent="-457200">
              <a:buAutoNum type="arabicPeriod"/>
            </a:pPr>
            <a:r>
              <a:rPr lang="en-US" sz="1400" dirty="0" smtClean="0"/>
              <a:t>Managing participants for a competition </a:t>
            </a:r>
          </a:p>
          <a:p>
            <a:pPr marL="457200" indent="-457200">
              <a:buAutoNum type="arabicPeriod"/>
            </a:pPr>
            <a:r>
              <a:rPr lang="en-US" sz="1400" dirty="0" smtClean="0"/>
              <a:t>Managing menu in a restaurant</a:t>
            </a:r>
          </a:p>
          <a:p>
            <a:pPr marL="457200" indent="-457200">
              <a:buAutoNum type="arabicPeriod"/>
            </a:pPr>
            <a:r>
              <a:rPr lang="en-US" sz="1400" dirty="0" smtClean="0"/>
              <a:t>Managing your workout schedules</a:t>
            </a:r>
          </a:p>
          <a:p>
            <a:pPr marL="457200" indent="-457200">
              <a:buAutoNum type="arabicPeriod"/>
            </a:pPr>
            <a:r>
              <a:rPr lang="en-US" sz="1400" dirty="0" smtClean="0"/>
              <a:t>Managing your mobile usage </a:t>
            </a:r>
          </a:p>
          <a:p>
            <a:pPr marL="457200" indent="-457200">
              <a:buAutoNum type="arabicPeriod"/>
            </a:pPr>
            <a:endParaRPr lang="en-US" sz="1400" dirty="0" smtClean="0"/>
          </a:p>
          <a:p>
            <a:pPr marL="457200" indent="-457200">
              <a:buAutoNum type="arabicPeriod"/>
            </a:pPr>
            <a:endParaRPr lang="en-US" sz="1400" dirty="0" smtClean="0"/>
          </a:p>
          <a:p>
            <a:pPr marL="457200" indent="-457200">
              <a:buAutoNum type="arabicPeriod"/>
            </a:pPr>
            <a:endParaRPr lang="en-US" sz="1400" dirty="0" smtClean="0"/>
          </a:p>
          <a:p>
            <a:pPr marL="457200" indent="-457200">
              <a:buAutoNum type="arabicPeriod"/>
            </a:pPr>
            <a:endParaRPr lang="en-US" sz="1400" dirty="0" smtClean="0"/>
          </a:p>
          <a:p>
            <a:pPr marL="457200" indent="-457200">
              <a:buAutoNum type="arabicPeriod"/>
            </a:pPr>
            <a:endParaRPr lang="en-US" sz="1400" dirty="0" smtClean="0"/>
          </a:p>
          <a:p>
            <a:pPr marL="457200" indent="-457200">
              <a:buAutoNum type="arabicPeriod"/>
            </a:pPr>
            <a:endParaRPr lang="en-US" sz="1400" dirty="0" smtClean="0"/>
          </a:p>
          <a:p>
            <a:pPr marL="457200" indent="-457200">
              <a:buAutoNum type="arabicPeriod"/>
            </a:pP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96200" cy="685482"/>
          </a:xfrm>
        </p:spPr>
        <p:txBody>
          <a:bodyPr/>
          <a:lstStyle/>
          <a:p>
            <a:r>
              <a:rPr lang="en-US" dirty="0" smtClean="0"/>
              <a:t>Terminologies </a:t>
            </a:r>
            <a:endParaRPr lang="en-US" dirty="0"/>
          </a:p>
        </p:txBody>
      </p:sp>
      <p:sp>
        <p:nvSpPr>
          <p:cNvPr id="3" name="Content Placeholder 2"/>
          <p:cNvSpPr>
            <a:spLocks noGrp="1"/>
          </p:cNvSpPr>
          <p:nvPr>
            <p:ph idx="1"/>
          </p:nvPr>
        </p:nvSpPr>
        <p:spPr>
          <a:xfrm>
            <a:off x="457200" y="838200"/>
            <a:ext cx="8229600" cy="5486400"/>
          </a:xfrm>
        </p:spPr>
        <p:txBody>
          <a:bodyPr>
            <a:normAutofit fontScale="92500" lnSpcReduction="20000"/>
          </a:bodyPr>
          <a:lstStyle/>
          <a:p>
            <a:pPr marL="342900" indent="-342900">
              <a:buFont typeface="Arial" panose="020B0604020202020204" pitchFamily="34" charset="0"/>
              <a:buChar char="•"/>
            </a:pPr>
            <a:r>
              <a:rPr lang="en-US" dirty="0" smtClean="0"/>
              <a:t>Data ?  </a:t>
            </a:r>
            <a:r>
              <a:rPr lang="en-US" b="0" dirty="0" smtClean="0"/>
              <a:t>-- Raw facts represented with alphabets, digits, special characters – No meaning to this </a:t>
            </a:r>
          </a:p>
          <a:p>
            <a:pPr lvl="1"/>
            <a:r>
              <a:rPr lang="en-US" dirty="0" smtClean="0"/>
              <a:t>Ex:  10 – What it means is not clear unless associated with a unit as </a:t>
            </a:r>
            <a:r>
              <a:rPr lang="en-US" dirty="0" err="1" smtClean="0"/>
              <a:t>Rs</a:t>
            </a:r>
            <a:r>
              <a:rPr lang="en-US" dirty="0" smtClean="0"/>
              <a:t>. 10 or 10 AM  </a:t>
            </a:r>
            <a:r>
              <a:rPr lang="en-US" dirty="0" err="1" smtClean="0"/>
              <a:t>etc</a:t>
            </a:r>
            <a:r>
              <a:rPr lang="en-US" dirty="0" smtClean="0"/>
              <a:t> – Associated with meaning data becomes information </a:t>
            </a:r>
          </a:p>
          <a:p>
            <a:pPr marL="342900" indent="-342900">
              <a:buFont typeface="Arial" panose="020B0604020202020204" pitchFamily="34" charset="0"/>
              <a:buChar char="•"/>
            </a:pPr>
            <a:r>
              <a:rPr lang="en-US" dirty="0" smtClean="0"/>
              <a:t>Database ? (DB)</a:t>
            </a:r>
            <a:r>
              <a:rPr lang="en-US" b="0" dirty="0" smtClean="0"/>
              <a:t>– Organized way of storing the data – collection of </a:t>
            </a:r>
            <a:r>
              <a:rPr lang="en-US" dirty="0" smtClean="0">
                <a:solidFill>
                  <a:srgbClr val="FF0000"/>
                </a:solidFill>
              </a:rPr>
              <a:t>inter related data </a:t>
            </a:r>
            <a:r>
              <a:rPr lang="en-US" b="0" dirty="0" smtClean="0"/>
              <a:t>stored together with </a:t>
            </a:r>
            <a:r>
              <a:rPr lang="en-US" dirty="0" smtClean="0">
                <a:solidFill>
                  <a:srgbClr val="FF0000"/>
                </a:solidFill>
              </a:rPr>
              <a:t>controlled redundancy </a:t>
            </a:r>
          </a:p>
          <a:p>
            <a:pPr marL="800100" lvl="1" indent="-342900"/>
            <a:r>
              <a:rPr lang="en-US" dirty="0" smtClean="0"/>
              <a:t>Inter related data – data pertaining to one context or domain </a:t>
            </a:r>
          </a:p>
          <a:p>
            <a:pPr marL="1485900" lvl="2" indent="-342900"/>
            <a:r>
              <a:rPr lang="en-US" dirty="0" smtClean="0"/>
              <a:t>Ex: Student DB need not have information on his property details, gadgets available, </a:t>
            </a:r>
            <a:r>
              <a:rPr lang="en-US" dirty="0" err="1" smtClean="0"/>
              <a:t>etc</a:t>
            </a:r>
            <a:endParaRPr lang="en-US" dirty="0" smtClean="0"/>
          </a:p>
          <a:p>
            <a:pPr marL="800100" lvl="1" indent="-342900"/>
            <a:r>
              <a:rPr lang="en-US" dirty="0" smtClean="0"/>
              <a:t>Controlled redundancy – do not repeatedly store same data </a:t>
            </a:r>
          </a:p>
          <a:p>
            <a:pPr marL="1485900" lvl="2" indent="-342900"/>
            <a:r>
              <a:rPr lang="en-US" dirty="0" smtClean="0"/>
              <a:t>Ex: Store only Reg. no and not name, class </a:t>
            </a:r>
            <a:r>
              <a:rPr lang="en-US" dirty="0" err="1" smtClean="0"/>
              <a:t>etc</a:t>
            </a:r>
            <a:r>
              <a:rPr lang="en-US" dirty="0" smtClean="0"/>
              <a:t> in all locations</a:t>
            </a:r>
          </a:p>
          <a:p>
            <a:pPr marL="342900" indent="-342900">
              <a:buFont typeface="Arial" panose="020B0604020202020204" pitchFamily="34" charset="0"/>
              <a:buChar char="•"/>
            </a:pPr>
            <a:r>
              <a:rPr lang="en-US" dirty="0" smtClean="0"/>
              <a:t>Database Management ?  (DBM) </a:t>
            </a:r>
            <a:r>
              <a:rPr lang="en-US" b="0" dirty="0" smtClean="0"/>
              <a:t>– Manage DB such add new details, modify details, delete, retrieve </a:t>
            </a:r>
            <a:r>
              <a:rPr lang="en-US" b="0" dirty="0" err="1" smtClean="0"/>
              <a:t>etc</a:t>
            </a:r>
            <a:r>
              <a:rPr lang="en-US" b="0" dirty="0" smtClean="0"/>
              <a:t>, </a:t>
            </a:r>
            <a:endParaRPr lang="en-US" dirty="0" smtClean="0"/>
          </a:p>
          <a:p>
            <a:pPr marL="342900" indent="-342900">
              <a:buFont typeface="Arial" panose="020B0604020202020204" pitchFamily="34" charset="0"/>
              <a:buChar char="•"/>
            </a:pPr>
            <a:r>
              <a:rPr lang="en-US" dirty="0" smtClean="0"/>
              <a:t>Database Management System ? </a:t>
            </a:r>
            <a:r>
              <a:rPr lang="en-US" b="0" dirty="0" smtClean="0"/>
              <a:t>– A software or a set of programs to perform DBM </a:t>
            </a:r>
            <a:endParaRPr lang="en-US" dirty="0" smtClean="0"/>
          </a:p>
          <a:p>
            <a:pPr marL="342900" indent="-342900">
              <a:buFont typeface="Arial" panose="020B0604020202020204" pitchFamily="34" charset="0"/>
              <a:buChar char="•"/>
            </a:pPr>
            <a:r>
              <a:rPr lang="en-US" dirty="0" smtClean="0"/>
              <a:t>Why  ? </a:t>
            </a:r>
            <a:r>
              <a:rPr lang="en-US" b="0" dirty="0" smtClean="0"/>
              <a:t>– Ease of use for all actors involved (service provider, customer, administrator </a:t>
            </a:r>
            <a:r>
              <a:rPr lang="en-US" b="0" dirty="0" err="1" smtClean="0"/>
              <a:t>etc</a:t>
            </a:r>
            <a:r>
              <a:rPr lang="en-US" b="0" dirty="0" smtClean="0"/>
              <a:t>). </a:t>
            </a:r>
          </a:p>
          <a:p>
            <a:pPr lvl="1"/>
            <a:endParaRPr lang="en-US" dirty="0"/>
          </a:p>
        </p:txBody>
      </p:sp>
    </p:spTree>
    <p:extLst>
      <p:ext uri="{BB962C8B-B14F-4D97-AF65-F5344CB8AC3E}">
        <p14:creationId xmlns:p14="http://schemas.microsoft.com/office/powerpoint/2010/main" val="296741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543800" cy="837882"/>
          </a:xfrm>
        </p:spPr>
        <p:txBody>
          <a:bodyPr/>
          <a:lstStyle/>
          <a:p>
            <a:r>
              <a:rPr lang="en-US" dirty="0" smtClean="0"/>
              <a:t>File </a:t>
            </a:r>
            <a:r>
              <a:rPr lang="en-US" dirty="0" err="1" smtClean="0"/>
              <a:t>vs</a:t>
            </a:r>
            <a:r>
              <a:rPr lang="en-US" dirty="0" smtClean="0"/>
              <a:t> DBMS</a:t>
            </a:r>
            <a:endParaRPr lang="en-US" dirty="0"/>
          </a:p>
        </p:txBody>
      </p:sp>
      <p:pic>
        <p:nvPicPr>
          <p:cNvPr id="6" name="Content Placeholder 5" descr="Capture.PNG"/>
          <p:cNvPicPr>
            <a:picLocks noGrp="1" noChangeAspect="1"/>
          </p:cNvPicPr>
          <p:nvPr>
            <p:ph idx="1"/>
          </p:nvPr>
        </p:nvPicPr>
        <p:blipFill>
          <a:blip r:embed="rId2"/>
          <a:stretch>
            <a:fillRect/>
          </a:stretch>
        </p:blipFill>
        <p:spPr>
          <a:xfrm>
            <a:off x="152400" y="990600"/>
            <a:ext cx="8763000" cy="55626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152400"/>
            <a:ext cx="8305800" cy="1143000"/>
          </a:xfrm>
        </p:spPr>
        <p:txBody>
          <a:bodyPr>
            <a:normAutofit fontScale="90000"/>
          </a:bodyPr>
          <a:lstStyle/>
          <a:p>
            <a:pPr eaLnBrk="1" hangingPunct="1"/>
            <a:r>
              <a:rPr lang="en-US" altLang="en-US" dirty="0" smtClean="0"/>
              <a:t>A file versus a database organization</a:t>
            </a:r>
          </a:p>
        </p:txBody>
      </p:sp>
      <p:pic>
        <p:nvPicPr>
          <p:cNvPr id="6148" name="Picture 4" descr="fig09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2649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48600" cy="533082"/>
          </a:xfrm>
        </p:spPr>
        <p:txBody>
          <a:bodyPr>
            <a:normAutofit fontScale="90000"/>
          </a:bodyPr>
          <a:lstStyle/>
          <a:p>
            <a:r>
              <a:rPr lang="en-US" dirty="0" smtClean="0"/>
              <a:t>File </a:t>
            </a:r>
            <a:r>
              <a:rPr lang="en-US" dirty="0" err="1" smtClean="0"/>
              <a:t>vs</a:t>
            </a:r>
            <a:r>
              <a:rPr lang="en-US" dirty="0" smtClean="0"/>
              <a:t> Database</a:t>
            </a:r>
            <a:endParaRPr lang="en-US" dirty="0"/>
          </a:p>
        </p:txBody>
      </p:sp>
      <p:pic>
        <p:nvPicPr>
          <p:cNvPr id="4" name="Content Placeholder 3" descr="Capture.PNG"/>
          <p:cNvPicPr>
            <a:picLocks noGrp="1" noChangeAspect="1"/>
          </p:cNvPicPr>
          <p:nvPr>
            <p:ph idx="1"/>
          </p:nvPr>
        </p:nvPicPr>
        <p:blipFill>
          <a:blip r:embed="rId2"/>
          <a:stretch>
            <a:fillRect/>
          </a:stretch>
        </p:blipFill>
        <p:spPr>
          <a:xfrm>
            <a:off x="381000" y="990601"/>
            <a:ext cx="8458200" cy="5105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837882"/>
          </a:xfrm>
        </p:spPr>
        <p:txBody>
          <a:bodyPr/>
          <a:lstStyle/>
          <a:p>
            <a:r>
              <a:rPr lang="en-US" dirty="0" smtClean="0"/>
              <a:t> DATA ABSTRACTION  </a:t>
            </a:r>
            <a:endParaRPr lang="en-US" dirty="0"/>
          </a:p>
        </p:txBody>
      </p:sp>
      <p:pic>
        <p:nvPicPr>
          <p:cNvPr id="6" name="Content Placeholder 5" descr="basic-dbms-ppt-5-638.jpg"/>
          <p:cNvPicPr>
            <a:picLocks noGrp="1" noChangeAspect="1"/>
          </p:cNvPicPr>
          <p:nvPr>
            <p:ph idx="1"/>
          </p:nvPr>
        </p:nvPicPr>
        <p:blipFill>
          <a:blip r:embed="rId2"/>
          <a:stretch>
            <a:fillRect/>
          </a:stretch>
        </p:blipFill>
        <p:spPr>
          <a:xfrm>
            <a:off x="344606" y="2419529"/>
            <a:ext cx="8189794" cy="3828871"/>
          </a:xfrm>
        </p:spPr>
      </p:pic>
      <p:sp>
        <p:nvSpPr>
          <p:cNvPr id="7" name="TextBox 6"/>
          <p:cNvSpPr txBox="1"/>
          <p:nvPr/>
        </p:nvSpPr>
        <p:spPr>
          <a:xfrm>
            <a:off x="327546" y="1219200"/>
            <a:ext cx="8206854" cy="1200329"/>
          </a:xfrm>
          <a:prstGeom prst="rect">
            <a:avLst/>
          </a:prstGeom>
          <a:noFill/>
        </p:spPr>
        <p:txBody>
          <a:bodyPr wrap="square" rtlCol="0">
            <a:spAutoFit/>
          </a:bodyPr>
          <a:lstStyle/>
          <a:p>
            <a:r>
              <a:rPr lang="en-US" sz="2400" b="1" dirty="0" smtClean="0"/>
              <a:t>View level: W</a:t>
            </a:r>
            <a:r>
              <a:rPr lang="en-US" sz="2400" dirty="0" smtClean="0"/>
              <a:t>hat data users see</a:t>
            </a:r>
          </a:p>
          <a:p>
            <a:r>
              <a:rPr lang="en-US" sz="2400" b="1" dirty="0" smtClean="0"/>
              <a:t>Conceptual level: W</a:t>
            </a:r>
            <a:r>
              <a:rPr lang="en-US" sz="2400" dirty="0" smtClean="0"/>
              <a:t>hat data is stored</a:t>
            </a:r>
          </a:p>
          <a:p>
            <a:r>
              <a:rPr lang="en-US" sz="2400" b="1" dirty="0" smtClean="0"/>
              <a:t>Physical level: H</a:t>
            </a:r>
            <a:r>
              <a:rPr lang="en-US" sz="2400" dirty="0" smtClean="0"/>
              <a:t>ow data is actually stored</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532</TotalTime>
  <Words>1014</Words>
  <Application>Microsoft Office PowerPoint</Application>
  <PresentationFormat>On-screen Show (4:3)</PresentationFormat>
  <Paragraphs>111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Essential</vt:lpstr>
      <vt:lpstr>DATABASE MANAGEMENT SYSTEM</vt:lpstr>
      <vt:lpstr>What is database </vt:lpstr>
      <vt:lpstr>Applications of Database</vt:lpstr>
      <vt:lpstr>Group Activity – Design database  </vt:lpstr>
      <vt:lpstr>Terminologies </vt:lpstr>
      <vt:lpstr>File vs DBMS</vt:lpstr>
      <vt:lpstr>A file versus a database organization</vt:lpstr>
      <vt:lpstr>File vs Database</vt:lpstr>
      <vt:lpstr> DATA ABSTRACTION  </vt:lpstr>
      <vt:lpstr>Schema and Sub Schema  </vt:lpstr>
      <vt:lpstr>Instances </vt:lpstr>
      <vt:lpstr>The conceptual level  </vt:lpstr>
      <vt:lpstr>The conceptual layer</vt:lpstr>
      <vt:lpstr>The conceptual layer – Advantages  </vt:lpstr>
      <vt:lpstr> Advantages of DBMS </vt:lpstr>
      <vt:lpstr>Advantages of DBMS</vt:lpstr>
      <vt:lpstr>Advantages of DBMS</vt:lpstr>
      <vt:lpstr>Advantages of DBMS </vt:lpstr>
      <vt:lpstr>Disadvantages of DBMS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admin</dc:creator>
  <cp:lastModifiedBy>Dr.LATHA PARAMESWARAN</cp:lastModifiedBy>
  <cp:revision>39</cp:revision>
  <dcterms:created xsi:type="dcterms:W3CDTF">2019-07-12T17:36:21Z</dcterms:created>
  <dcterms:modified xsi:type="dcterms:W3CDTF">2019-08-29T08:25:40Z</dcterms:modified>
</cp:coreProperties>
</file>