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sldIdLst>
    <p:sldId id="256" r:id="rId2"/>
    <p:sldId id="257" r:id="rId3"/>
    <p:sldId id="258" r:id="rId4"/>
    <p:sldId id="259" r:id="rId5"/>
    <p:sldId id="260" r:id="rId6"/>
    <p:sldId id="261" r:id="rId7"/>
    <p:sldId id="264" r:id="rId8"/>
    <p:sldId id="265" r:id="rId9"/>
    <p:sldId id="266" r:id="rId10"/>
    <p:sldId id="267"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11/15/2019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4FAB73BC-B049-4115-A692-8D63A059BFB8}"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497965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0016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9185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6695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4670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0344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9782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11/15/2019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290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11/15/2019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3201265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614651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586B75A-687E-405C-8A0B-8D00578BA2C3}" type="datetimeFigureOut">
              <a:rPr lang="en-US" smtClean="0"/>
              <a:pPr/>
              <a:t>11/15/2019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0037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586B75A-687E-405C-8A0B-8D00578BA2C3}" type="datetimeFigureOut">
              <a:rPr lang="en-US" smtClean="0"/>
              <a:pPr/>
              <a:t>11/15/2019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FAB73BC-B049-4115-A692-8D63A059BFB8}"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915912"/>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log.capterra.com/ways-make-most-out-hotel-facebook-page/" TargetMode="External"/><Relationship Id="rId2" Type="http://schemas.openxmlformats.org/officeDocument/2006/relationships/hyperlink" Target="https://blog.capterra.com/hyatt-hotel-hack-hotel-security-tips-for-small-hotels/" TargetMode="External"/><Relationship Id="rId1" Type="http://schemas.openxmlformats.org/officeDocument/2006/relationships/slideLayout" Target="../slideLayouts/slideLayout2.xml"/><Relationship Id="rId4" Type="http://schemas.openxmlformats.org/officeDocument/2006/relationships/hyperlink" Target="https://blog.capterra.com/top-free-and-open-source-hotel-booking-engine-software-solutions-compared/"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www.statista.com/statistics/276623/number-of-apps-available-in-leading-app-stor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ndroidcentral.com/how-use-android-pies-digital-wellbeing-tools" TargetMode="External"/><Relationship Id="rId2" Type="http://schemas.openxmlformats.org/officeDocument/2006/relationships/hyperlink" Target="https://www.androidcentral.com/android-p-features-we-love-adaptive-battery-support" TargetMode="Externa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telecomabc.com/l/lan.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CDC7-1E63-41E7-8A84-11E0868CBAEF}"/>
              </a:ext>
            </a:extLst>
          </p:cNvPr>
          <p:cNvSpPr>
            <a:spLocks noGrp="1"/>
          </p:cNvSpPr>
          <p:nvPr>
            <p:ph type="ctrTitle"/>
          </p:nvPr>
        </p:nvSpPr>
        <p:spPr>
          <a:xfrm>
            <a:off x="2261339" y="365575"/>
            <a:ext cx="7315200" cy="3255264"/>
          </a:xfrm>
        </p:spPr>
        <p:txBody>
          <a:bodyPr/>
          <a:lstStyle/>
          <a:p>
            <a:r>
              <a:rPr lang="en-IN" dirty="0"/>
              <a:t>CASE STUDY:</a:t>
            </a:r>
          </a:p>
        </p:txBody>
      </p:sp>
      <p:sp>
        <p:nvSpPr>
          <p:cNvPr id="3" name="Subtitle 2">
            <a:extLst>
              <a:ext uri="{FF2B5EF4-FFF2-40B4-BE49-F238E27FC236}">
                <a16:creationId xmlns:a16="http://schemas.microsoft.com/office/drawing/2014/main" id="{9522AD38-263E-4568-9AE0-A6F2FFBE21DF}"/>
              </a:ext>
            </a:extLst>
          </p:cNvPr>
          <p:cNvSpPr>
            <a:spLocks noGrp="1"/>
          </p:cNvSpPr>
          <p:nvPr>
            <p:ph type="subTitle" idx="1"/>
          </p:nvPr>
        </p:nvSpPr>
        <p:spPr>
          <a:xfrm>
            <a:off x="4720669" y="3620839"/>
            <a:ext cx="7315200" cy="914400"/>
          </a:xfrm>
        </p:spPr>
        <p:txBody>
          <a:bodyPr/>
          <a:lstStyle/>
          <a:p>
            <a:r>
              <a:rPr lang="en-IN" sz="3600" dirty="0"/>
              <a:t>HOTEL MANAGEMENT SYSTEM</a:t>
            </a:r>
          </a:p>
          <a:p>
            <a:endParaRPr lang="en-IN" dirty="0"/>
          </a:p>
        </p:txBody>
      </p:sp>
    </p:spTree>
    <p:extLst>
      <p:ext uri="{BB962C8B-B14F-4D97-AF65-F5344CB8AC3E}">
        <p14:creationId xmlns:p14="http://schemas.microsoft.com/office/powerpoint/2010/main" val="3771262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26E74-7551-4D95-AAC9-1754F4EE021D}"/>
              </a:ext>
            </a:extLst>
          </p:cNvPr>
          <p:cNvSpPr>
            <a:spLocks noGrp="1"/>
          </p:cNvSpPr>
          <p:nvPr>
            <p:ph type="title"/>
          </p:nvPr>
        </p:nvSpPr>
        <p:spPr/>
        <p:txBody>
          <a:bodyPr/>
          <a:lstStyle/>
          <a:p>
            <a:pPr algn="ctr"/>
            <a:r>
              <a:rPr lang="en-IN" dirty="0"/>
              <a:t>BUS TOPOLOGY</a:t>
            </a:r>
          </a:p>
        </p:txBody>
      </p:sp>
      <p:sp>
        <p:nvSpPr>
          <p:cNvPr id="3" name="Content Placeholder 2">
            <a:extLst>
              <a:ext uri="{FF2B5EF4-FFF2-40B4-BE49-F238E27FC236}">
                <a16:creationId xmlns:a16="http://schemas.microsoft.com/office/drawing/2014/main" id="{1EAF248D-4171-4E3F-97EC-23F02C1B81C4}"/>
              </a:ext>
            </a:extLst>
          </p:cNvPr>
          <p:cNvSpPr>
            <a:spLocks noGrp="1"/>
          </p:cNvSpPr>
          <p:nvPr>
            <p:ph idx="1"/>
          </p:nvPr>
        </p:nvSpPr>
        <p:spPr/>
        <p:txBody>
          <a:bodyPr/>
          <a:lstStyle/>
          <a:p>
            <a:r>
              <a:rPr lang="en-IN" dirty="0"/>
              <a:t>One way to think about a bus topology is that the line connected to all of the devices or nodes in the network is like an aisle along which a signal travels in order to find the node to which it is to be delivered. Typically, the cable in the bus topology has two end terminals that dampen the signal so that it does not keep moving from one end of the network to the other</a:t>
            </a:r>
          </a:p>
        </p:txBody>
      </p:sp>
      <p:pic>
        <p:nvPicPr>
          <p:cNvPr id="4" name="Picture 3" descr="Bus Topology">
            <a:extLst>
              <a:ext uri="{FF2B5EF4-FFF2-40B4-BE49-F238E27FC236}">
                <a16:creationId xmlns:a16="http://schemas.microsoft.com/office/drawing/2014/main" id="{1B4C2AFB-96A6-4574-BDD5-5B2D47A1EFF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622670" y="3604386"/>
            <a:ext cx="3783330" cy="2259215"/>
          </a:xfrm>
          <a:prstGeom prst="rect">
            <a:avLst/>
          </a:prstGeom>
          <a:noFill/>
          <a:ln>
            <a:noFill/>
          </a:ln>
        </p:spPr>
      </p:pic>
    </p:spTree>
    <p:extLst>
      <p:ext uri="{BB962C8B-B14F-4D97-AF65-F5344CB8AC3E}">
        <p14:creationId xmlns:p14="http://schemas.microsoft.com/office/powerpoint/2010/main" val="3812872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6D864-0442-42DD-91D8-7B5818E1FC3B}"/>
              </a:ext>
            </a:extLst>
          </p:cNvPr>
          <p:cNvSpPr>
            <a:spLocks noGrp="1"/>
          </p:cNvSpPr>
          <p:nvPr>
            <p:ph type="title"/>
          </p:nvPr>
        </p:nvSpPr>
        <p:spPr/>
        <p:txBody>
          <a:bodyPr/>
          <a:lstStyle/>
          <a:p>
            <a:pPr algn="ctr"/>
            <a:r>
              <a:rPr lang="en-IN" dirty="0"/>
              <a:t>FEATURES OF OUR APP</a:t>
            </a:r>
          </a:p>
        </p:txBody>
      </p:sp>
      <p:sp>
        <p:nvSpPr>
          <p:cNvPr id="3" name="Content Placeholder 2">
            <a:extLst>
              <a:ext uri="{FF2B5EF4-FFF2-40B4-BE49-F238E27FC236}">
                <a16:creationId xmlns:a16="http://schemas.microsoft.com/office/drawing/2014/main" id="{A7E89FD3-058C-4A0F-925F-8BB9B6AA2759}"/>
              </a:ext>
            </a:extLst>
          </p:cNvPr>
          <p:cNvSpPr>
            <a:spLocks noGrp="1"/>
          </p:cNvSpPr>
          <p:nvPr>
            <p:ph idx="1"/>
          </p:nvPr>
        </p:nvSpPr>
        <p:spPr>
          <a:xfrm>
            <a:off x="341745" y="1853754"/>
            <a:ext cx="11508509" cy="4057519"/>
          </a:xfrm>
        </p:spPr>
        <p:txBody>
          <a:bodyPr>
            <a:normAutofit fontScale="62500" lnSpcReduction="20000"/>
          </a:bodyPr>
          <a:lstStyle/>
          <a:p>
            <a:r>
              <a:rPr lang="en-IN" sz="2500" b="1" dirty="0"/>
              <a:t>Guest Experience Management</a:t>
            </a:r>
          </a:p>
          <a:p>
            <a:pPr marL="0" indent="0">
              <a:buNone/>
            </a:pPr>
            <a:r>
              <a:rPr lang="en-US" dirty="0"/>
              <a:t>Guest experience management is a broad catch-all for hotel management software that has a component meant to enhance your guests’ stay at your hotel.</a:t>
            </a:r>
            <a:endParaRPr lang="en-IN" b="1" dirty="0"/>
          </a:p>
          <a:p>
            <a:r>
              <a:rPr lang="en-IN" sz="2500" b="1" dirty="0"/>
              <a:t>Housekeeping/Maintenance Management</a:t>
            </a:r>
          </a:p>
          <a:p>
            <a:pPr marL="0" indent="0">
              <a:buNone/>
            </a:pPr>
            <a:r>
              <a:rPr lang="en-US" dirty="0"/>
              <a:t>With hotel management software, you can actually track rooms that need cleaning or a prep before guest arrival, or even track the number of rooms that are cleaned on a given day.</a:t>
            </a:r>
            <a:endParaRPr lang="en-IN" b="1" dirty="0"/>
          </a:p>
          <a:p>
            <a:r>
              <a:rPr lang="en-IN" sz="2500" b="1" dirty="0"/>
              <a:t>Payment Processing</a:t>
            </a:r>
          </a:p>
          <a:p>
            <a:pPr marL="0" indent="0">
              <a:buNone/>
            </a:pPr>
            <a:r>
              <a:rPr lang="en-US" dirty="0"/>
              <a:t>Payment processing features can vary across different solutions, with some able to accept multiple currencies and additional security components to </a:t>
            </a:r>
            <a:r>
              <a:rPr lang="en-US" dirty="0">
                <a:hlinkClick r:id="rId2"/>
              </a:rPr>
              <a:t>prevent a data breach</a:t>
            </a:r>
            <a:r>
              <a:rPr lang="en-US" dirty="0"/>
              <a:t> of sensitive customer information at your property.</a:t>
            </a:r>
            <a:endParaRPr lang="en-IN" b="1" dirty="0"/>
          </a:p>
          <a:p>
            <a:r>
              <a:rPr lang="en-US" sz="2500" dirty="0"/>
              <a:t> </a:t>
            </a:r>
            <a:r>
              <a:rPr lang="en-IN" sz="2500" b="1" dirty="0"/>
              <a:t>Reviews Management</a:t>
            </a:r>
          </a:p>
          <a:p>
            <a:pPr marL="0" indent="0">
              <a:buNone/>
            </a:pPr>
            <a:r>
              <a:rPr lang="en-US" dirty="0"/>
              <a:t>Many hotels opt for reviews on third-party platforms (or even </a:t>
            </a:r>
            <a:r>
              <a:rPr lang="en-US" dirty="0">
                <a:hlinkClick r:id="rId3"/>
              </a:rPr>
              <a:t>Facebook</a:t>
            </a:r>
            <a:r>
              <a:rPr lang="en-US" dirty="0"/>
              <a:t>), but it’s still important to include them on your homepage to reaffirm your quality of service.</a:t>
            </a:r>
            <a:endParaRPr lang="en-IN" b="1" dirty="0"/>
          </a:p>
          <a:p>
            <a:r>
              <a:rPr lang="en-IN" sz="2500" b="1" dirty="0"/>
              <a:t>OTA Integration</a:t>
            </a:r>
          </a:p>
          <a:p>
            <a:pPr marL="0" indent="0">
              <a:buNone/>
            </a:pPr>
            <a:r>
              <a:rPr lang="en-US" dirty="0"/>
              <a:t>Integration with third-party platforms is integral to keeping your </a:t>
            </a:r>
            <a:r>
              <a:rPr lang="en-US" dirty="0">
                <a:hlinkClick r:id="rId4"/>
              </a:rPr>
              <a:t>bookings</a:t>
            </a:r>
            <a:r>
              <a:rPr lang="en-US" dirty="0"/>
              <a:t> organized. Imagine double booking a room because one guest went through your homepage and another went through Hotels.com. I smell a bad review coming.</a:t>
            </a:r>
            <a:endParaRPr lang="en-IN" b="1" dirty="0"/>
          </a:p>
          <a:p>
            <a:endParaRPr lang="en-IN" b="1" dirty="0"/>
          </a:p>
          <a:p>
            <a:endParaRPr lang="en-US" dirty="0"/>
          </a:p>
          <a:p>
            <a:pPr marL="0" indent="0">
              <a:buNone/>
            </a:pPr>
            <a:endParaRPr lang="en-IN" dirty="0"/>
          </a:p>
        </p:txBody>
      </p:sp>
    </p:spTree>
    <p:extLst>
      <p:ext uri="{BB962C8B-B14F-4D97-AF65-F5344CB8AC3E}">
        <p14:creationId xmlns:p14="http://schemas.microsoft.com/office/powerpoint/2010/main" val="414460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FA53-C1D8-4A2C-8A14-81807F1147E3}"/>
              </a:ext>
            </a:extLst>
          </p:cNvPr>
          <p:cNvSpPr>
            <a:spLocks noGrp="1"/>
          </p:cNvSpPr>
          <p:nvPr>
            <p:ph type="title"/>
          </p:nvPr>
        </p:nvSpPr>
        <p:spPr>
          <a:xfrm>
            <a:off x="1414634" y="1081610"/>
            <a:ext cx="9603275" cy="1049235"/>
          </a:xfrm>
        </p:spPr>
        <p:txBody>
          <a:bodyPr/>
          <a:lstStyle/>
          <a:p>
            <a:pPr algn="ctr"/>
            <a:r>
              <a:rPr lang="en-IN" dirty="0"/>
              <a:t>MARKETING OUR APP</a:t>
            </a:r>
          </a:p>
        </p:txBody>
      </p:sp>
      <p:sp>
        <p:nvSpPr>
          <p:cNvPr id="3" name="Content Placeholder 2">
            <a:extLst>
              <a:ext uri="{FF2B5EF4-FFF2-40B4-BE49-F238E27FC236}">
                <a16:creationId xmlns:a16="http://schemas.microsoft.com/office/drawing/2014/main" id="{B0C7C997-BB34-4F02-AD77-714EB00E3C08}"/>
              </a:ext>
            </a:extLst>
          </p:cNvPr>
          <p:cNvSpPr>
            <a:spLocks noGrp="1"/>
          </p:cNvSpPr>
          <p:nvPr>
            <p:ph idx="1"/>
          </p:nvPr>
        </p:nvSpPr>
        <p:spPr>
          <a:xfrm>
            <a:off x="461818" y="1939636"/>
            <a:ext cx="11240655" cy="4202546"/>
          </a:xfrm>
        </p:spPr>
        <p:txBody>
          <a:bodyPr>
            <a:normAutofit fontScale="55000" lnSpcReduction="20000"/>
          </a:bodyPr>
          <a:lstStyle/>
          <a:p>
            <a:r>
              <a:rPr lang="en-IN" sz="2500" b="1" dirty="0"/>
              <a:t>Get in Touch</a:t>
            </a:r>
          </a:p>
          <a:p>
            <a:pPr marL="0" indent="0">
              <a:buNone/>
            </a:pPr>
            <a:r>
              <a:rPr lang="en-US" sz="2200" dirty="0"/>
              <a:t>Marketing your app starts long before you ever bring it to market. Before you start telling your development team to start building out your app with a million different things, reach out to your customers and talk to them.</a:t>
            </a:r>
            <a:endParaRPr lang="en-IN" sz="2200" dirty="0"/>
          </a:p>
          <a:p>
            <a:r>
              <a:rPr lang="en-IN" sz="2500" b="1" dirty="0"/>
              <a:t>. Use Your Social Network</a:t>
            </a:r>
          </a:p>
          <a:p>
            <a:pPr marL="0" indent="0">
              <a:buNone/>
            </a:pPr>
            <a:r>
              <a:rPr lang="en-US" sz="2200" dirty="0"/>
              <a:t>Social media, despite the heavy focus by most businesses, is still a very under utilized channel of promotion. Sending the message once is good, but sending it multiple times over a month or two is even better.</a:t>
            </a:r>
            <a:endParaRPr lang="en-IN" sz="2200" dirty="0"/>
          </a:p>
          <a:p>
            <a:r>
              <a:rPr lang="en-IN" b="1" dirty="0"/>
              <a:t> </a:t>
            </a:r>
            <a:r>
              <a:rPr lang="en-IN" sz="2500" b="1" dirty="0"/>
              <a:t>Write An Announcement Blog</a:t>
            </a:r>
          </a:p>
          <a:p>
            <a:pPr marL="0" indent="0">
              <a:buNone/>
            </a:pPr>
            <a:r>
              <a:rPr lang="en-US" sz="2200" dirty="0"/>
              <a:t>Announcing your app launch as a company update is a great way to keep your customers informed about a major company change. You can leverage your social network to drive traffic and cite the blog post in your email signature to make sure those you’re in contact with know your have a mobile app.</a:t>
            </a:r>
            <a:endParaRPr lang="en-IN" sz="2200" dirty="0"/>
          </a:p>
          <a:p>
            <a:r>
              <a:rPr lang="en-US" dirty="0"/>
              <a:t> </a:t>
            </a:r>
            <a:r>
              <a:rPr lang="en-US" sz="2500" b="1" dirty="0"/>
              <a:t>Feature the App in an Official Blog</a:t>
            </a:r>
          </a:p>
          <a:p>
            <a:pPr marL="0" indent="0">
              <a:buNone/>
            </a:pPr>
            <a:r>
              <a:rPr lang="en-US" sz="2200" dirty="0"/>
              <a:t>In addition to including your app on your website, include it in your regularly scheduled blog post is another promotion strategy you can leverage.</a:t>
            </a:r>
          </a:p>
          <a:p>
            <a:r>
              <a:rPr lang="en-US" sz="2500" b="1" dirty="0"/>
              <a:t>Create An Eye Catching App Icon</a:t>
            </a:r>
            <a:endParaRPr lang="en-US" sz="2500" dirty="0"/>
          </a:p>
          <a:p>
            <a:pPr marL="0" indent="0">
              <a:buNone/>
            </a:pPr>
            <a:r>
              <a:rPr lang="en-US" sz="2200" dirty="0"/>
              <a:t>With </a:t>
            </a:r>
            <a:r>
              <a:rPr lang="en-US" sz="2200" dirty="0">
                <a:hlinkClick r:id="rId2"/>
              </a:rPr>
              <a:t>over 1.6 million apps in the Google Play Store and 1.5 million in the App Store</a:t>
            </a:r>
            <a:r>
              <a:rPr lang="en-US" sz="2200" dirty="0"/>
              <a:t>, there’s a lot of noise in any category you choose you have your app in. Due to that noise, many people choose to take interest in apps, only when the app icon entices them.</a:t>
            </a:r>
            <a:endParaRPr lang="en-IN" sz="2200" dirty="0"/>
          </a:p>
        </p:txBody>
      </p:sp>
    </p:spTree>
    <p:extLst>
      <p:ext uri="{BB962C8B-B14F-4D97-AF65-F5344CB8AC3E}">
        <p14:creationId xmlns:p14="http://schemas.microsoft.com/office/powerpoint/2010/main" val="1640414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6D00-6646-408A-8FA2-7CDAD834D851}"/>
              </a:ext>
            </a:extLst>
          </p:cNvPr>
          <p:cNvSpPr>
            <a:spLocks noGrp="1"/>
          </p:cNvSpPr>
          <p:nvPr>
            <p:ph type="title"/>
          </p:nvPr>
        </p:nvSpPr>
        <p:spPr/>
        <p:txBody>
          <a:bodyPr/>
          <a:lstStyle/>
          <a:p>
            <a:pPr algn="ctr"/>
            <a:r>
              <a:rPr lang="en-IN" dirty="0"/>
              <a:t>OPERATING SYSTEM(Android) </a:t>
            </a:r>
          </a:p>
        </p:txBody>
      </p:sp>
      <p:sp>
        <p:nvSpPr>
          <p:cNvPr id="3" name="Content Placeholder 2">
            <a:extLst>
              <a:ext uri="{FF2B5EF4-FFF2-40B4-BE49-F238E27FC236}">
                <a16:creationId xmlns:a16="http://schemas.microsoft.com/office/drawing/2014/main" id="{F79D33D7-4249-43D9-9800-3376AD01563B}"/>
              </a:ext>
            </a:extLst>
          </p:cNvPr>
          <p:cNvSpPr>
            <a:spLocks noGrp="1"/>
          </p:cNvSpPr>
          <p:nvPr>
            <p:ph idx="1"/>
          </p:nvPr>
        </p:nvSpPr>
        <p:spPr/>
        <p:txBody>
          <a:bodyPr/>
          <a:lstStyle/>
          <a:p>
            <a:pPr marL="0" indent="0">
              <a:buNone/>
            </a:pPr>
            <a:r>
              <a:rPr lang="en-IN" dirty="0"/>
              <a:t>WHY ANDROID?</a:t>
            </a:r>
          </a:p>
          <a:p>
            <a:r>
              <a:rPr lang="en-US" dirty="0"/>
              <a:t>(.) </a:t>
            </a:r>
            <a:r>
              <a:rPr lang="en-US" dirty="0" err="1"/>
              <a:t>bada</a:t>
            </a:r>
            <a:r>
              <a:rPr lang="en-US" dirty="0"/>
              <a:t> is only applicable on </a:t>
            </a:r>
            <a:r>
              <a:rPr lang="en-US" dirty="0" err="1"/>
              <a:t>samsung</a:t>
            </a:r>
            <a:r>
              <a:rPr lang="en-US" dirty="0"/>
              <a:t> phones while android is used by many different phone manufactures</a:t>
            </a:r>
            <a:endParaRPr lang="en-IN" dirty="0"/>
          </a:p>
          <a:p>
            <a:r>
              <a:rPr lang="en-US" dirty="0"/>
              <a:t>(.) </a:t>
            </a:r>
            <a:r>
              <a:rPr lang="en-US" dirty="0" err="1"/>
              <a:t>bada</a:t>
            </a:r>
            <a:r>
              <a:rPr lang="en-US" dirty="0"/>
              <a:t> cannot do multi tasking while android can</a:t>
            </a:r>
            <a:endParaRPr lang="en-IN" dirty="0"/>
          </a:p>
          <a:p>
            <a:r>
              <a:rPr lang="en-US" dirty="0"/>
              <a:t>(.) </a:t>
            </a:r>
            <a:r>
              <a:rPr lang="en-US" dirty="0" err="1"/>
              <a:t>bada</a:t>
            </a:r>
            <a:r>
              <a:rPr lang="en-US" dirty="0"/>
              <a:t> applications cannot access SMS and MMS while android apps can</a:t>
            </a:r>
            <a:endParaRPr lang="en-IN" dirty="0"/>
          </a:p>
          <a:p>
            <a:r>
              <a:rPr lang="en-US" dirty="0"/>
              <a:t>(.) there are more apps for android than </a:t>
            </a:r>
            <a:r>
              <a:rPr lang="en-US" dirty="0" err="1"/>
              <a:t>bada</a:t>
            </a:r>
            <a:endParaRPr lang="en-IN" dirty="0"/>
          </a:p>
          <a:p>
            <a:r>
              <a:rPr lang="en-US" dirty="0"/>
              <a:t>(.) development on android is way faster than </a:t>
            </a:r>
            <a:r>
              <a:rPr lang="en-US" dirty="0" err="1"/>
              <a:t>bada</a:t>
            </a:r>
            <a:endParaRPr lang="en-IN" dirty="0"/>
          </a:p>
        </p:txBody>
      </p:sp>
    </p:spTree>
    <p:extLst>
      <p:ext uri="{BB962C8B-B14F-4D97-AF65-F5344CB8AC3E}">
        <p14:creationId xmlns:p14="http://schemas.microsoft.com/office/powerpoint/2010/main" val="3952218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FBBFDC-6C2B-4E5E-AC9E-22667005005C}"/>
              </a:ext>
            </a:extLst>
          </p:cNvPr>
          <p:cNvSpPr>
            <a:spLocks noGrp="1"/>
          </p:cNvSpPr>
          <p:nvPr>
            <p:ph idx="1"/>
          </p:nvPr>
        </p:nvSpPr>
        <p:spPr>
          <a:xfrm>
            <a:off x="1294362" y="1997260"/>
            <a:ext cx="9603275" cy="3450613"/>
          </a:xfrm>
        </p:spPr>
        <p:txBody>
          <a:bodyPr>
            <a:normAutofit fontScale="92500"/>
          </a:bodyPr>
          <a:lstStyle/>
          <a:p>
            <a:r>
              <a:rPr lang="en-US" dirty="0"/>
              <a:t>There’s an app for almost every situation, and since its inception , android primarily focuses on enhancing user experience with the use of applications. With hundreds of thousands of apps in the android market , users will be overwhelmed by truckloads of apps that easily integrate with the android OS to cater to their needs.</a:t>
            </a:r>
          </a:p>
          <a:p>
            <a:r>
              <a:rPr lang="en-US" dirty="0"/>
              <a:t>When it comes to software, android can run multiple apps at the same time as it has swap-space management, a luxury that not all mobile devices support due to hardware limitations. It also has active sync built in natively, which allows you to easily synchronize contacts, </a:t>
            </a:r>
            <a:r>
              <a:rPr lang="en-US" dirty="0" err="1"/>
              <a:t>mails,and</a:t>
            </a:r>
            <a:r>
              <a:rPr lang="en-US" dirty="0"/>
              <a:t> personnel information once the device is paired to a desktop computer. Black berry on the other hand requires some installation of software and a server.</a:t>
            </a:r>
            <a:endParaRPr lang="en-IN" dirty="0"/>
          </a:p>
          <a:p>
            <a:endParaRPr lang="en-IN" dirty="0"/>
          </a:p>
          <a:p>
            <a:endParaRPr lang="en-IN" dirty="0"/>
          </a:p>
        </p:txBody>
      </p:sp>
      <p:sp>
        <p:nvSpPr>
          <p:cNvPr id="5" name="TextBox 4">
            <a:extLst>
              <a:ext uri="{FF2B5EF4-FFF2-40B4-BE49-F238E27FC236}">
                <a16:creationId xmlns:a16="http://schemas.microsoft.com/office/drawing/2014/main" id="{37B1966D-689C-498E-AFA2-81FF1F0A270A}"/>
              </a:ext>
            </a:extLst>
          </p:cNvPr>
          <p:cNvSpPr txBox="1"/>
          <p:nvPr/>
        </p:nvSpPr>
        <p:spPr>
          <a:xfrm>
            <a:off x="2803235" y="905164"/>
            <a:ext cx="6585527" cy="584775"/>
          </a:xfrm>
          <a:prstGeom prst="rect">
            <a:avLst/>
          </a:prstGeom>
          <a:noFill/>
        </p:spPr>
        <p:txBody>
          <a:bodyPr wrap="square" rtlCol="0">
            <a:spAutoFit/>
          </a:bodyPr>
          <a:lstStyle/>
          <a:p>
            <a:pPr algn="ctr"/>
            <a:r>
              <a:rPr lang="en-IN" sz="3200" dirty="0"/>
              <a:t>ADVANTAGES OF USING ANDROID</a:t>
            </a:r>
          </a:p>
        </p:txBody>
      </p:sp>
    </p:spTree>
    <p:extLst>
      <p:ext uri="{BB962C8B-B14F-4D97-AF65-F5344CB8AC3E}">
        <p14:creationId xmlns:p14="http://schemas.microsoft.com/office/powerpoint/2010/main" val="2258484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65320-0EC1-4C76-8650-703A4E79D1F5}"/>
              </a:ext>
            </a:extLst>
          </p:cNvPr>
          <p:cNvSpPr>
            <a:spLocks noGrp="1"/>
          </p:cNvSpPr>
          <p:nvPr>
            <p:ph type="title"/>
          </p:nvPr>
        </p:nvSpPr>
        <p:spPr/>
        <p:txBody>
          <a:bodyPr/>
          <a:lstStyle/>
          <a:p>
            <a:pPr algn="ctr"/>
            <a:r>
              <a:rPr lang="en-IN" dirty="0"/>
              <a:t>Versions of android </a:t>
            </a:r>
            <a:r>
              <a:rPr lang="en-IN" dirty="0" err="1"/>
              <a:t>os</a:t>
            </a:r>
            <a:r>
              <a:rPr lang="en-IN" dirty="0"/>
              <a:t>:</a:t>
            </a:r>
          </a:p>
        </p:txBody>
      </p:sp>
      <p:sp>
        <p:nvSpPr>
          <p:cNvPr id="3" name="Content Placeholder 2">
            <a:extLst>
              <a:ext uri="{FF2B5EF4-FFF2-40B4-BE49-F238E27FC236}">
                <a16:creationId xmlns:a16="http://schemas.microsoft.com/office/drawing/2014/main" id="{DAA5B959-CB10-4408-A76A-FA3FB2139C66}"/>
              </a:ext>
            </a:extLst>
          </p:cNvPr>
          <p:cNvSpPr>
            <a:spLocks noGrp="1"/>
          </p:cNvSpPr>
          <p:nvPr>
            <p:ph idx="1"/>
          </p:nvPr>
        </p:nvSpPr>
        <p:spPr>
          <a:xfrm>
            <a:off x="278561" y="1988022"/>
            <a:ext cx="5217076" cy="4065459"/>
          </a:xfrm>
        </p:spPr>
        <p:txBody>
          <a:bodyPr/>
          <a:lstStyle/>
          <a:p>
            <a:r>
              <a:rPr lang="en-US" b="1" dirty="0"/>
              <a:t>Android 9.0: Android pie</a:t>
            </a:r>
            <a:endParaRPr lang="en-IN" dirty="0"/>
          </a:p>
          <a:p>
            <a:r>
              <a:rPr lang="en-US" b="1" dirty="0"/>
              <a:t>Android 8.0-8.1: Android </a:t>
            </a:r>
            <a:r>
              <a:rPr lang="en-US" b="1" dirty="0" err="1"/>
              <a:t>oreo</a:t>
            </a:r>
            <a:endParaRPr lang="en-IN" dirty="0"/>
          </a:p>
          <a:p>
            <a:r>
              <a:rPr lang="en-US" b="1" dirty="0"/>
              <a:t>Android 7.0-7.1:Android Nougat</a:t>
            </a:r>
            <a:endParaRPr lang="en-IN" dirty="0"/>
          </a:p>
          <a:p>
            <a:r>
              <a:rPr lang="en-US" b="1" dirty="0"/>
              <a:t>Android 6.0-6.0.1:Android Marshmallow</a:t>
            </a:r>
            <a:endParaRPr lang="en-IN" dirty="0"/>
          </a:p>
          <a:p>
            <a:r>
              <a:rPr lang="en-US" b="1" dirty="0"/>
              <a:t>Android 5.0-5.1.1:Android Lollipop</a:t>
            </a:r>
            <a:endParaRPr lang="en-IN" dirty="0"/>
          </a:p>
          <a:p>
            <a:r>
              <a:rPr lang="en-US" b="1" dirty="0"/>
              <a:t>Android 4.4-4.4.4:Android KitKat</a:t>
            </a:r>
            <a:endParaRPr lang="en-IN" dirty="0"/>
          </a:p>
          <a:p>
            <a:r>
              <a:rPr lang="en-US" b="1" dirty="0"/>
              <a:t>Android 4.1-4.3.1:Android KitKat</a:t>
            </a:r>
          </a:p>
          <a:p>
            <a:r>
              <a:rPr lang="en-US" b="1" dirty="0"/>
              <a:t>Android 3.0:Android Honeycomb</a:t>
            </a:r>
            <a:endParaRPr lang="en-IN" dirty="0"/>
          </a:p>
          <a:p>
            <a:endParaRPr lang="en-IN" dirty="0"/>
          </a:p>
          <a:p>
            <a:endParaRPr lang="en-IN" dirty="0"/>
          </a:p>
        </p:txBody>
      </p:sp>
      <p:sp>
        <p:nvSpPr>
          <p:cNvPr id="4" name="TextBox 3">
            <a:extLst>
              <a:ext uri="{FF2B5EF4-FFF2-40B4-BE49-F238E27FC236}">
                <a16:creationId xmlns:a16="http://schemas.microsoft.com/office/drawing/2014/main" id="{FEDD063C-D6DB-43CA-BFB1-18985BEB2611}"/>
              </a:ext>
            </a:extLst>
          </p:cNvPr>
          <p:cNvSpPr txBox="1"/>
          <p:nvPr/>
        </p:nvSpPr>
        <p:spPr>
          <a:xfrm>
            <a:off x="6973455" y="3516300"/>
            <a:ext cx="3648363" cy="2739211"/>
          </a:xfrm>
          <a:prstGeom prst="rect">
            <a:avLst/>
          </a:prstGeom>
          <a:noFill/>
        </p:spPr>
        <p:txBody>
          <a:bodyPr wrap="square" rtlCol="0">
            <a:spAutoFit/>
          </a:bodyPr>
          <a:lstStyle/>
          <a:p>
            <a:r>
              <a:rPr lang="en-US" sz="1400" b="1" dirty="0"/>
              <a:t>Android 9.0: Android pie</a:t>
            </a:r>
            <a:r>
              <a:rPr lang="en-US" sz="1400" dirty="0"/>
              <a:t> is all about Google Assistant and using Artificial Intelligence to make everything better. </a:t>
            </a:r>
            <a:r>
              <a:rPr lang="en-US" sz="1400" u="sng" dirty="0">
                <a:hlinkClick r:id="rId2"/>
              </a:rPr>
              <a:t>Adaptive Battery</a:t>
            </a:r>
            <a:r>
              <a:rPr lang="en-US" sz="1400" dirty="0"/>
              <a:t> and Adaptive Brightness use machine learning to increase battery life by dimming the screen when possible and keeping apps from running wild and free in the background, gestures and a single-button navigation system, app slices that bring the information you need front and center, and </a:t>
            </a:r>
            <a:r>
              <a:rPr lang="en-US" sz="1400" u="sng" dirty="0">
                <a:hlinkClick r:id="rId3"/>
              </a:rPr>
              <a:t>Digital Wellbeing</a:t>
            </a:r>
            <a:r>
              <a:rPr lang="en-US" sz="1400" dirty="0"/>
              <a:t> so we can unwind and get </a:t>
            </a:r>
            <a:r>
              <a:rPr lang="en-US" sz="1400" b="1" dirty="0"/>
              <a:t>away</a:t>
            </a:r>
            <a:r>
              <a:rPr lang="en-US" sz="1400" dirty="0"/>
              <a:t> from our phones once in a while.</a:t>
            </a:r>
            <a:endParaRPr lang="en-IN" sz="1400" dirty="0"/>
          </a:p>
          <a:p>
            <a:endParaRPr lang="en-IN" dirty="0"/>
          </a:p>
        </p:txBody>
      </p:sp>
      <p:pic>
        <p:nvPicPr>
          <p:cNvPr id="5" name="Picture 4">
            <a:extLst>
              <a:ext uri="{FF2B5EF4-FFF2-40B4-BE49-F238E27FC236}">
                <a16:creationId xmlns:a16="http://schemas.microsoft.com/office/drawing/2014/main" id="{20EF75DD-2FD7-4600-A14A-40CF8016E7A6}"/>
              </a:ext>
            </a:extLst>
          </p:cNvPr>
          <p:cNvPicPr>
            <a:picLocks noChangeAspect="1"/>
          </p:cNvPicPr>
          <p:nvPr/>
        </p:nvPicPr>
        <p:blipFill>
          <a:blip r:embed="rId4"/>
          <a:stretch>
            <a:fillRect/>
          </a:stretch>
        </p:blipFill>
        <p:spPr>
          <a:xfrm>
            <a:off x="7583055" y="1988023"/>
            <a:ext cx="2272145" cy="1440977"/>
          </a:xfrm>
          <a:prstGeom prst="rect">
            <a:avLst/>
          </a:prstGeom>
        </p:spPr>
      </p:pic>
    </p:spTree>
    <p:extLst>
      <p:ext uri="{BB962C8B-B14F-4D97-AF65-F5344CB8AC3E}">
        <p14:creationId xmlns:p14="http://schemas.microsoft.com/office/powerpoint/2010/main" val="4131958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5946B-6D42-4B91-8CAA-A3F1DA5B9DBC}"/>
              </a:ext>
            </a:extLst>
          </p:cNvPr>
          <p:cNvSpPr>
            <a:spLocks noGrp="1"/>
          </p:cNvSpPr>
          <p:nvPr>
            <p:ph type="title"/>
          </p:nvPr>
        </p:nvSpPr>
        <p:spPr>
          <a:xfrm>
            <a:off x="1451579" y="1173974"/>
            <a:ext cx="9603275" cy="1049235"/>
          </a:xfrm>
        </p:spPr>
        <p:txBody>
          <a:bodyPr/>
          <a:lstStyle/>
          <a:p>
            <a:pPr algn="ctr"/>
            <a:r>
              <a:rPr lang="en-IN" dirty="0"/>
              <a:t>DATA BASE MANAGMENT SYSTEM</a:t>
            </a:r>
          </a:p>
        </p:txBody>
      </p:sp>
      <p:pic>
        <p:nvPicPr>
          <p:cNvPr id="5" name="Content Placeholder 4">
            <a:extLst>
              <a:ext uri="{FF2B5EF4-FFF2-40B4-BE49-F238E27FC236}">
                <a16:creationId xmlns:a16="http://schemas.microsoft.com/office/drawing/2014/main" id="{6772CDC0-DDF1-4A5D-B206-6CDAEC98BCAC}"/>
              </a:ext>
            </a:extLst>
          </p:cNvPr>
          <p:cNvPicPr>
            <a:picLocks noGrp="1" noChangeAspect="1"/>
          </p:cNvPicPr>
          <p:nvPr>
            <p:ph idx="1"/>
          </p:nvPr>
        </p:nvPicPr>
        <p:blipFill>
          <a:blip r:embed="rId2"/>
          <a:stretch>
            <a:fillRect/>
          </a:stretch>
        </p:blipFill>
        <p:spPr>
          <a:xfrm>
            <a:off x="1451579" y="1939636"/>
            <a:ext cx="9603275" cy="4008582"/>
          </a:xfrm>
        </p:spPr>
      </p:pic>
    </p:spTree>
    <p:extLst>
      <p:ext uri="{BB962C8B-B14F-4D97-AF65-F5344CB8AC3E}">
        <p14:creationId xmlns:p14="http://schemas.microsoft.com/office/powerpoint/2010/main" val="1236768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049CD-ED8F-4ADB-9583-9BA7D19E9AC5}"/>
              </a:ext>
            </a:extLst>
          </p:cNvPr>
          <p:cNvSpPr>
            <a:spLocks noGrp="1"/>
          </p:cNvSpPr>
          <p:nvPr>
            <p:ph type="title"/>
          </p:nvPr>
        </p:nvSpPr>
        <p:spPr/>
        <p:txBody>
          <a:bodyPr/>
          <a:lstStyle/>
          <a:p>
            <a:pPr algn="ctr"/>
            <a:r>
              <a:rPr lang="en-US" dirty="0"/>
              <a:t>NETWORK METHODOLOGY</a:t>
            </a:r>
            <a:br>
              <a:rPr lang="en-IN" dirty="0"/>
            </a:br>
            <a:endParaRPr lang="en-IN" dirty="0"/>
          </a:p>
        </p:txBody>
      </p:sp>
      <p:sp>
        <p:nvSpPr>
          <p:cNvPr id="3" name="Content Placeholder 2">
            <a:extLst>
              <a:ext uri="{FF2B5EF4-FFF2-40B4-BE49-F238E27FC236}">
                <a16:creationId xmlns:a16="http://schemas.microsoft.com/office/drawing/2014/main" id="{1FE84C7E-7DB0-487E-B1C4-A1CBCC4D152B}"/>
              </a:ext>
            </a:extLst>
          </p:cNvPr>
          <p:cNvSpPr>
            <a:spLocks noGrp="1"/>
          </p:cNvSpPr>
          <p:nvPr>
            <p:ph idx="1"/>
          </p:nvPr>
        </p:nvSpPr>
        <p:spPr/>
        <p:txBody>
          <a:bodyPr/>
          <a:lstStyle/>
          <a:p>
            <a:r>
              <a:rPr lang="en-US" dirty="0"/>
              <a:t>Hotels have different complimentary services. They provide Wi-Fi to guests with a considerable data transfer rate. Wi-Fi being an important component that used by all the guests, Wi-Fi is provided at all activity places like gyms, parks, parking places, event places and many more. Some hotels provide ethernet cables to each room for wired internet connection too. Intercom phones are provided to each and every room. CCTV surveillance all the time. All these devices are connected in one or the other way using particular topology. This is LAN(Local Area Network), that extends to the hotel range itself.</a:t>
            </a:r>
            <a:endParaRPr lang="en-IN" b="1" dirty="0"/>
          </a:p>
        </p:txBody>
      </p:sp>
    </p:spTree>
    <p:extLst>
      <p:ext uri="{BB962C8B-B14F-4D97-AF65-F5344CB8AC3E}">
        <p14:creationId xmlns:p14="http://schemas.microsoft.com/office/powerpoint/2010/main" val="2248644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417E-0E44-4F25-9E16-ADC23C5D5173}"/>
              </a:ext>
            </a:extLst>
          </p:cNvPr>
          <p:cNvSpPr>
            <a:spLocks noGrp="1"/>
          </p:cNvSpPr>
          <p:nvPr>
            <p:ph type="title"/>
          </p:nvPr>
        </p:nvSpPr>
        <p:spPr/>
        <p:txBody>
          <a:bodyPr/>
          <a:lstStyle/>
          <a:p>
            <a:pPr algn="ctr"/>
            <a:r>
              <a:rPr lang="en-IN" dirty="0"/>
              <a:t>Wi-Fi NETWORK</a:t>
            </a:r>
            <a:br>
              <a:rPr lang="en-IN" b="1" dirty="0"/>
            </a:br>
            <a:endParaRPr lang="en-IN" dirty="0"/>
          </a:p>
        </p:txBody>
      </p:sp>
      <p:sp>
        <p:nvSpPr>
          <p:cNvPr id="3" name="Content Placeholder 2">
            <a:extLst>
              <a:ext uri="{FF2B5EF4-FFF2-40B4-BE49-F238E27FC236}">
                <a16:creationId xmlns:a16="http://schemas.microsoft.com/office/drawing/2014/main" id="{EC7B345E-2948-4FED-A5CC-EB858D9A17EE}"/>
              </a:ext>
            </a:extLst>
          </p:cNvPr>
          <p:cNvSpPr>
            <a:spLocks noGrp="1"/>
          </p:cNvSpPr>
          <p:nvPr>
            <p:ph idx="1"/>
          </p:nvPr>
        </p:nvSpPr>
        <p:spPr/>
        <p:txBody>
          <a:bodyPr/>
          <a:lstStyle/>
          <a:p>
            <a:pPr marL="0" indent="0">
              <a:buNone/>
            </a:pPr>
            <a:endParaRPr lang="en-IN" b="1" dirty="0"/>
          </a:p>
          <a:p>
            <a:pPr marL="457200" indent="-457200">
              <a:buFont typeface="+mj-lt"/>
              <a:buAutoNum type="arabicPeriod"/>
            </a:pPr>
            <a:r>
              <a:rPr lang="en-IN" dirty="0"/>
              <a:t>Guest rooms</a:t>
            </a:r>
          </a:p>
          <a:p>
            <a:pPr marL="457200" indent="-457200">
              <a:buFont typeface="+mj-lt"/>
              <a:buAutoNum type="arabicPeriod"/>
            </a:pPr>
            <a:r>
              <a:rPr lang="en-IN" dirty="0"/>
              <a:t>Outdoor areas</a:t>
            </a:r>
          </a:p>
          <a:p>
            <a:pPr marL="457200" indent="-457200">
              <a:buFont typeface="+mj-lt"/>
              <a:buAutoNum type="arabicPeriod"/>
            </a:pPr>
            <a:r>
              <a:rPr lang="en-IN" dirty="0"/>
              <a:t>Conference and event spaces</a:t>
            </a:r>
          </a:p>
          <a:p>
            <a:pPr marL="457200" indent="-457200">
              <a:buFont typeface="+mj-lt"/>
              <a:buAutoNum type="arabicPeriod"/>
            </a:pPr>
            <a:r>
              <a:rPr lang="en-IN" dirty="0"/>
              <a:t>Back office systems</a:t>
            </a:r>
          </a:p>
          <a:p>
            <a:pPr marL="0" indent="0">
              <a:buNone/>
            </a:pPr>
            <a:endParaRPr lang="en-IN" dirty="0"/>
          </a:p>
        </p:txBody>
      </p:sp>
      <p:pic>
        <p:nvPicPr>
          <p:cNvPr id="4" name="Picture 3">
            <a:extLst>
              <a:ext uri="{FF2B5EF4-FFF2-40B4-BE49-F238E27FC236}">
                <a16:creationId xmlns:a16="http://schemas.microsoft.com/office/drawing/2014/main" id="{DD6A8E94-CFAE-4925-810A-BEEE60C25876}"/>
              </a:ext>
            </a:extLst>
          </p:cNvPr>
          <p:cNvPicPr/>
          <p:nvPr/>
        </p:nvPicPr>
        <p:blipFill>
          <a:blip r:embed="rId2">
            <a:extLst>
              <a:ext uri="{28A0092B-C50C-407E-A947-70E740481C1C}">
                <a14:useLocalDpi xmlns:a14="http://schemas.microsoft.com/office/drawing/2010/main" val="0"/>
              </a:ext>
            </a:extLst>
          </a:blip>
          <a:stretch>
            <a:fillRect/>
          </a:stretch>
        </p:blipFill>
        <p:spPr>
          <a:xfrm>
            <a:off x="5683130" y="2189745"/>
            <a:ext cx="5371724" cy="3276600"/>
          </a:xfrm>
          <a:prstGeom prst="rect">
            <a:avLst/>
          </a:prstGeom>
        </p:spPr>
      </p:pic>
    </p:spTree>
    <p:extLst>
      <p:ext uri="{BB962C8B-B14F-4D97-AF65-F5344CB8AC3E}">
        <p14:creationId xmlns:p14="http://schemas.microsoft.com/office/powerpoint/2010/main" val="2923603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EE35F-503A-4714-8481-A67B787148BD}"/>
              </a:ext>
            </a:extLst>
          </p:cNvPr>
          <p:cNvSpPr>
            <a:spLocks noGrp="1"/>
          </p:cNvSpPr>
          <p:nvPr>
            <p:ph type="title"/>
          </p:nvPr>
        </p:nvSpPr>
        <p:spPr/>
        <p:txBody>
          <a:bodyPr/>
          <a:lstStyle/>
          <a:p>
            <a:pPr algn="ctr"/>
            <a:r>
              <a:rPr lang="en-IN" dirty="0"/>
              <a:t>CCTV SURVEILLANCE</a:t>
            </a:r>
            <a:br>
              <a:rPr lang="en-IN" dirty="0"/>
            </a:br>
            <a:endParaRPr lang="en-IN" dirty="0"/>
          </a:p>
        </p:txBody>
      </p:sp>
      <p:pic>
        <p:nvPicPr>
          <p:cNvPr id="4" name="Content Placeholder 3">
            <a:extLst>
              <a:ext uri="{FF2B5EF4-FFF2-40B4-BE49-F238E27FC236}">
                <a16:creationId xmlns:a16="http://schemas.microsoft.com/office/drawing/2014/main" id="{2D00B2D9-3743-4A23-887E-C121C3C6E72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860488" y="2173144"/>
            <a:ext cx="4785455" cy="3449638"/>
          </a:xfrm>
          <a:prstGeom prst="rect">
            <a:avLst/>
          </a:prstGeom>
        </p:spPr>
      </p:pic>
    </p:spTree>
    <p:extLst>
      <p:ext uri="{BB962C8B-B14F-4D97-AF65-F5344CB8AC3E}">
        <p14:creationId xmlns:p14="http://schemas.microsoft.com/office/powerpoint/2010/main" val="289401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B108-1E36-48C7-A729-29FC788F98C1}"/>
              </a:ext>
            </a:extLst>
          </p:cNvPr>
          <p:cNvSpPr>
            <a:spLocks noGrp="1"/>
          </p:cNvSpPr>
          <p:nvPr>
            <p:ph type="title"/>
          </p:nvPr>
        </p:nvSpPr>
        <p:spPr/>
        <p:txBody>
          <a:bodyPr/>
          <a:lstStyle/>
          <a:p>
            <a:pPr algn="ctr"/>
            <a:r>
              <a:rPr lang="en-IN" dirty="0"/>
              <a:t>STAR TOPOLOGY</a:t>
            </a:r>
            <a:br>
              <a:rPr lang="en-IN" dirty="0"/>
            </a:br>
            <a:endParaRPr lang="en-IN" dirty="0"/>
          </a:p>
        </p:txBody>
      </p:sp>
      <p:sp>
        <p:nvSpPr>
          <p:cNvPr id="3" name="Content Placeholder 2">
            <a:extLst>
              <a:ext uri="{FF2B5EF4-FFF2-40B4-BE49-F238E27FC236}">
                <a16:creationId xmlns:a16="http://schemas.microsoft.com/office/drawing/2014/main" id="{D5E09505-1883-4919-9C23-6AE857014D17}"/>
              </a:ext>
            </a:extLst>
          </p:cNvPr>
          <p:cNvSpPr>
            <a:spLocks noGrp="1"/>
          </p:cNvSpPr>
          <p:nvPr>
            <p:ph idx="1"/>
          </p:nvPr>
        </p:nvSpPr>
        <p:spPr/>
        <p:txBody>
          <a:bodyPr/>
          <a:lstStyle/>
          <a:p>
            <a:r>
              <a:rPr lang="en-IN" dirty="0"/>
              <a:t>A star topology is a topology for a Local Area Network (</a:t>
            </a:r>
            <a:r>
              <a:rPr lang="en-IN" u="sng" dirty="0">
                <a:hlinkClick r:id="rId2"/>
              </a:rPr>
              <a:t>LAN</a:t>
            </a:r>
            <a:r>
              <a:rPr lang="en-IN" dirty="0"/>
              <a:t>) in which all nodes are individually connected to a central connection point, like a hub or a switch. A star takes more cable than e.g. a bus, but the benefit is that if a cable fails, only one node will be brought down</a:t>
            </a:r>
          </a:p>
        </p:txBody>
      </p:sp>
      <p:pic>
        <p:nvPicPr>
          <p:cNvPr id="4" name="Picture 3" descr="C:\Users\DIVESH\AppData\Local\Packages\Microsoft.Office.Desktop_8wekyb3d8bbwe\AC\INetCache\Content.MSO\96C6F0EE.tmp">
            <a:extLst>
              <a:ext uri="{FF2B5EF4-FFF2-40B4-BE49-F238E27FC236}">
                <a16:creationId xmlns:a16="http://schemas.microsoft.com/office/drawing/2014/main" id="{51314D5E-C49D-4C87-A99B-DBCA0DAE409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32219" y="3508005"/>
            <a:ext cx="5250180" cy="1958340"/>
          </a:xfrm>
          <a:prstGeom prst="rect">
            <a:avLst/>
          </a:prstGeom>
          <a:noFill/>
          <a:ln>
            <a:noFill/>
          </a:ln>
        </p:spPr>
      </p:pic>
    </p:spTree>
    <p:extLst>
      <p:ext uri="{BB962C8B-B14F-4D97-AF65-F5344CB8AC3E}">
        <p14:creationId xmlns:p14="http://schemas.microsoft.com/office/powerpoint/2010/main" val="105261692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91</TotalTime>
  <Words>1060</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Gallery</vt:lpstr>
      <vt:lpstr>CASE STUDY:</vt:lpstr>
      <vt:lpstr>OPERATING SYSTEM(Android) </vt:lpstr>
      <vt:lpstr>PowerPoint Presentation</vt:lpstr>
      <vt:lpstr>Versions of android os:</vt:lpstr>
      <vt:lpstr>DATA BASE MANAGMENT SYSTEM</vt:lpstr>
      <vt:lpstr>NETWORK METHODOLOGY </vt:lpstr>
      <vt:lpstr>Wi-Fi NETWORK </vt:lpstr>
      <vt:lpstr>CCTV SURVEILLANCE </vt:lpstr>
      <vt:lpstr>STAR TOPOLOGY </vt:lpstr>
      <vt:lpstr>BUS TOPOLOGY</vt:lpstr>
      <vt:lpstr>FEATURES OF OUR APP</vt:lpstr>
      <vt:lpstr>MARKETING OUR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RAVELLA ABHINAV</dc:creator>
  <cp:lastModifiedBy>RAVELLA ABHINAV</cp:lastModifiedBy>
  <cp:revision>9</cp:revision>
  <dcterms:created xsi:type="dcterms:W3CDTF">2019-11-14T17:00:09Z</dcterms:created>
  <dcterms:modified xsi:type="dcterms:W3CDTF">2019-11-14T18:39:15Z</dcterms:modified>
</cp:coreProperties>
</file>