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93" r:id="rId5"/>
    <p:sldId id="277" r:id="rId6"/>
    <p:sldId id="289" r:id="rId7"/>
    <p:sldId id="276" r:id="rId8"/>
    <p:sldId id="282" r:id="rId9"/>
    <p:sldId id="287" r:id="rId10"/>
    <p:sldId id="291" r:id="rId11"/>
    <p:sldId id="288" r:id="rId12"/>
    <p:sldId id="280" r:id="rId13"/>
    <p:sldId id="283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E329A0-A76B-4EF5-8F1F-F0B3D4F4FF6A}">
          <p14:sldIdLst>
            <p14:sldId id="293"/>
            <p14:sldId id="277"/>
            <p14:sldId id="289"/>
            <p14:sldId id="276"/>
            <p14:sldId id="282"/>
            <p14:sldId id="287"/>
            <p14:sldId id="291"/>
            <p14:sldId id="28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3" d="100"/>
          <a:sy n="83" d="100"/>
        </p:scale>
        <p:origin x="614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Android</a:t>
            </a:r>
            <a:r>
              <a:rPr lang="en-US" baseline="0" dirty="0">
                <a:latin typeface="Agency FB" panose="020B0503020202020204" pitchFamily="34" charset="0"/>
              </a:rPr>
              <a:t> users</a:t>
            </a:r>
            <a:endParaRPr lang="en-US" dirty="0">
              <a:latin typeface="Agency FB" panose="020B0503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9357274604989773E-2"/>
          <c:y val="8.9936444097754142E-2"/>
          <c:w val="0.92931928621886117"/>
          <c:h val="0.84420321129137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2013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2014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2015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2016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2017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2018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2019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3B-442C-9379-E6A69ED06F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users in millions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1509426552639767E-2"/>
              <c:y val="0.3084251107995518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1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4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B262-2625-4896-9ACF-5D2A28AEF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9247-A1A3-4780-98FD-E31AC758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4DCC-D2E3-4A6A-B807-4D2DED5B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C64-1CF6-41AF-9261-8BE0B42A6AA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7553-62B9-4517-B42B-4C70744B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7712-91AF-4C7C-80DF-6598ADF8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6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4245-84DD-408B-9F63-2DD5139B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0F03-5A65-4E97-8AE0-EEDF9151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3FA-116F-4CE8-8CF8-4D4458CF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565F-BD04-401C-91DE-E233CDA06BB8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C08A-09D4-4C17-87CD-A943D2F3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DC4A-7B48-4781-A803-0D048A74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3F874-E72A-43F0-A5C5-07F661C3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BBFC2-4009-4DF9-80AD-DAAF55B06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E203-1EB1-466B-9367-49A31287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DEAD-E2EF-48CA-A599-D1A6DD354FA6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601E-D7E9-405E-8A4F-C872B047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9813-E350-47A7-BB0F-1CBEE7D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CA6A-E33C-4908-A62C-3729379C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89D1-3198-4955-BCA8-3D0BD049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7E83-4B89-4D5B-938F-D2D70C56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CF1B-9E33-4B6C-88E5-E1402DA9FBE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BAB2-50D7-45E2-8D75-48D4B792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6160-799C-4B51-A6AF-04DDA4E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0FE-CE31-423F-BAD7-1F90725D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3BB1-23B1-4834-98EF-22DBD3B1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112A-96F9-450B-8F27-8703D3F1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809-1093-408B-AF0B-01CC6C731ADB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AA6E-C64B-4BB6-8237-A98D2D5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78B3-1140-4385-B622-7CCDA9AF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F7F3-F838-41E4-A33B-A40C302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B936-68FB-4CEE-9815-E4D177866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27E3-9931-4C31-8DFC-A984DDDB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85A60-C315-47F6-B841-5B4893C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6A22-2795-4DC6-86E3-ECC95BE3D8E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7FE3-3B92-4698-9452-AE379009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C373-23FB-4857-89FB-CF86A314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6325-46A1-4994-9742-96794B3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0CF5-363C-4E63-8AD8-4E9FEF5C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5952-B867-4356-A3E3-299E51A7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9300D-0D95-4C2B-95AC-1AD10BD75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4A37D-D3EF-476D-BC29-9F2A20791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3BE0F-D5D8-4C4D-9E2C-FBDC8FD3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FF11-FB49-4BC7-8D38-AB293281E3A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473A-DF4E-41C2-BA1B-09E61EA8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E38DD-E2D1-46E0-BAB5-04E01ADB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3419-5446-458A-8D35-56D7FC9C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4BB1C-658A-40AC-B350-9B51A558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878A-8ACE-47D1-94A2-9D76499549A9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9A75-4E0E-44E1-9B35-7178ED46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F810-CD8B-4028-A643-FC53A06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C1E9D-0648-4B07-B32B-D1CD5EFB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B4B-2856-43FB-8761-E100B17E2E5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EC41C-2A92-4BC4-BD1A-9ECF84A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05EC-0064-454F-BC61-451F2F14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1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00A-7DC9-4639-A7F0-31CF759D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9F07-C6FE-46DD-85CD-9DFC8F54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B1165-AC0F-4243-9DBC-4EE11D6F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3DCF-FC8F-42A7-B91D-CF11C43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F81C-5A54-4E85-8C57-3836A9A9BE4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00E0-ABB6-4B00-B0C5-54BF2AEF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9A12-4F65-4BDC-89D3-3647427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9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5C78-9F6B-4326-8FE3-5005914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9D073-C039-4BFD-9321-761FD061F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D718-DEDC-4514-BB73-DAEDC0B7D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E1E6-E5DE-41A5-8868-10B5EF96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6446-E763-40D1-92F0-088865AFAAE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D2A91-2D67-41C1-99DD-BD4E796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3786B-4BBD-4DC7-9146-42F0E87F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0F964-FD05-4639-A4FA-2C2BAA8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9C8A-AAA9-46D4-B388-94F119B8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AAF2-7312-41DA-AC8C-27858852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1DEB-81F4-4A37-A886-D0E1DB8B70B7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A19D-EB2A-4C66-94D4-9DA406648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2F19-43EE-446E-8772-28B0526F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04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Bus topology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ADVANTAGES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DISADVANTAGES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Condensed" panose="020B0502040204020203" pitchFamily="34" charset="0"/>
                <a:cs typeface="Segoe UI" panose="020B0502040204020203" pitchFamily="34" charset="0"/>
              </a:rPr>
              <a:t>Easy to connect a computer or peripheral to a linear bus.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latin typeface="Bahnschrift SemiLight Condensed" panose="020B0502040204020203" pitchFamily="34" charset="0"/>
              </a:rPr>
              <a:t>Entire network shuts down if there is a break in the main cable.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latin typeface="Bahnschrift SemiLight Condensed" panose="020B0502040204020203" pitchFamily="34" charset="0"/>
              </a:rPr>
              <a:t>Requires less cable length than a star topology.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latin typeface="Bahnschrift SemiLight Condensed" panose="020B0502040204020203" pitchFamily="34" charset="0"/>
              </a:rPr>
              <a:t>Difficult to identify the problem if the entire network shuts down.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ahnschrift SemiLight Condensed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225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TEAM MEMBERS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N.KARTHIK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R.ABHINAV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812" y="305850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P.SAI KOUSHIK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1174" y="296801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31211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TYPES OF OS</a:t>
            </a:r>
            <a:br>
              <a:rPr lang="en-US" sz="2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60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 OS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It is existed in one form or other form it is the most used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for the home and office computers.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Apple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one of the most popular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os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In the world it runs on apple hardware including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iphones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,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ipads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etc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Now a days programmers from all over the world collaborate on its open source.it is mostly used in corporate and scientific servers.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Android is the most popular operating system in the world it is largely developed by google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Ubuntu is a free and open source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linux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distribution based on Debian .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038687"/>
            <a:ext cx="10670219" cy="5131294"/>
          </a:xfrm>
        </p:spPr>
        <p:txBody>
          <a:bodyPr>
            <a:norm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Android is the most used mobile </a:t>
            </a:r>
            <a:r>
              <a:rPr lang="en-IN" dirty="0" err="1">
                <a:latin typeface="Agency FB" panose="020B0503020202020204" pitchFamily="34" charset="0"/>
              </a:rPr>
              <a:t>os</a:t>
            </a:r>
            <a:r>
              <a:rPr lang="en-IN" dirty="0">
                <a:latin typeface="Agency FB" panose="020B0503020202020204" pitchFamily="34" charset="0"/>
              </a:rPr>
              <a:t> in the world.</a:t>
            </a:r>
          </a:p>
          <a:p>
            <a:r>
              <a:rPr lang="en-IN" dirty="0">
                <a:latin typeface="Agency FB" panose="020B0503020202020204" pitchFamily="34" charset="0"/>
              </a:rPr>
              <a:t>Android was founded in </a:t>
            </a:r>
            <a:r>
              <a:rPr lang="en-IN" dirty="0" err="1">
                <a:latin typeface="Agency FB" panose="020B0503020202020204" pitchFamily="34" charset="0"/>
              </a:rPr>
              <a:t>palo</a:t>
            </a:r>
            <a:r>
              <a:rPr lang="en-IN" dirty="0">
                <a:latin typeface="Agency FB" panose="020B0503020202020204" pitchFamily="34" charset="0"/>
              </a:rPr>
              <a:t> alto, California, in October 2003 </a:t>
            </a:r>
          </a:p>
          <a:p>
            <a:r>
              <a:rPr lang="en-IN" dirty="0">
                <a:latin typeface="Agency FB" panose="020B0503020202020204" pitchFamily="34" charset="0"/>
              </a:rPr>
              <a:t>Android was founded by </a:t>
            </a:r>
            <a:r>
              <a:rPr lang="en-IN" dirty="0" err="1">
                <a:latin typeface="Agency FB" panose="020B0503020202020204" pitchFamily="34" charset="0"/>
              </a:rPr>
              <a:t>andy</a:t>
            </a:r>
            <a:r>
              <a:rPr lang="en-IN" dirty="0">
                <a:latin typeface="Agency FB" panose="020B0503020202020204" pitchFamily="34" charset="0"/>
              </a:rPr>
              <a:t> </a:t>
            </a:r>
            <a:r>
              <a:rPr lang="en-IN" dirty="0" err="1">
                <a:latin typeface="Agency FB" panose="020B0503020202020204" pitchFamily="34" charset="0"/>
              </a:rPr>
              <a:t>rubin</a:t>
            </a:r>
            <a:r>
              <a:rPr lang="en-IN" dirty="0">
                <a:latin typeface="Agency FB" panose="020B0503020202020204" pitchFamily="34" charset="0"/>
              </a:rPr>
              <a:t>, rich miner, nick sears, </a:t>
            </a:r>
            <a:r>
              <a:rPr lang="en-IN" dirty="0" err="1">
                <a:latin typeface="Agency FB" panose="020B0503020202020204" pitchFamily="34" charset="0"/>
              </a:rPr>
              <a:t>chris</a:t>
            </a:r>
            <a:r>
              <a:rPr lang="en-IN" dirty="0">
                <a:latin typeface="Agency FB" panose="020B0503020202020204" pitchFamily="34" charset="0"/>
              </a:rPr>
              <a:t> white.</a:t>
            </a:r>
          </a:p>
          <a:p>
            <a:r>
              <a:rPr lang="en-IN" dirty="0">
                <a:latin typeface="Agency FB" panose="020B0503020202020204" pitchFamily="34" charset="0"/>
              </a:rPr>
              <a:t>Android was developed by a consortium of developers known as the open hand alliance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.</a:t>
            </a:r>
          </a:p>
          <a:p>
            <a:endParaRPr lang="en-IN" dirty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92D050"/>
                </a:solidFill>
                <a:latin typeface="Agency FB" panose="020B0503020202020204" pitchFamily="34" charset="0"/>
              </a:rPr>
              <a:t>ANDROID</a:t>
            </a:r>
            <a:endParaRPr lang="en-US" sz="2800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460147"/>
            <a:ext cx="8075613" cy="8002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“</a:t>
            </a:r>
            <a:r>
              <a:rPr lang="en-US" sz="2800" dirty="0">
                <a:latin typeface="Agency FB" panose="020B0503020202020204" pitchFamily="34" charset="0"/>
              </a:rPr>
              <a:t>”</a:t>
            </a:r>
            <a:r>
              <a:rPr lang="en-US" sz="2400" dirty="0">
                <a:latin typeface="Agency FB" panose="020B0503020202020204" pitchFamily="34" charset="0"/>
              </a:rPr>
              <a:t>There are 2.5 billion android users it is covering 40% among the 73% mobile users”</a:t>
            </a:r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2,500,000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42816-32FC-4EFC-AF60-52315303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45" y="3101358"/>
            <a:ext cx="3375864" cy="21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ADVANTAGES OF ANDROID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Easy Adoption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Diverse Phone Options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Multitasking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Investment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Source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Easy To Integrate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43" name="Picture 42" descr="Image result for advantages of android">
            <a:extLst>
              <a:ext uri="{FF2B5EF4-FFF2-40B4-BE49-F238E27FC236}">
                <a16:creationId xmlns:a16="http://schemas.microsoft.com/office/drawing/2014/main" id="{DC738BCB-2AF2-47EA-997F-8A89ADB3B6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52" y="2203663"/>
            <a:ext cx="2944495" cy="300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GRAPH OF NO . OF ANDROID USERS 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59622"/>
              </p:ext>
            </p:extLst>
          </p:nvPr>
        </p:nvGraphicFramePr>
        <p:xfrm>
          <a:off x="300558" y="1715315"/>
          <a:ext cx="6620660" cy="4372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5032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The  bar graph shows the number of  android users increasing year to year</a:t>
            </a:r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7161213" y="4991725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TYPE OF APPLICATION :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HANDY LIBRARY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189609" y="1509204"/>
            <a:ext cx="4039339" cy="36548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Light SemiCondensed" panose="020B0502040204020203" pitchFamily="34" charset="0"/>
              </a:rPr>
              <a:t>Handy library is a library management system application for android</a:t>
            </a:r>
          </a:p>
          <a:p>
            <a:pPr>
              <a:lnSpc>
                <a:spcPts val="1900"/>
              </a:lnSpc>
            </a:pPr>
            <a:r>
              <a:rPr lang="en-IN" sz="2400" dirty="0">
                <a:latin typeface="Bahnschrift Light SemiCondensed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Light SemiCondensed" panose="020B0502040204020203" pitchFamily="34" charset="0"/>
              </a:rPr>
              <a:t>We can keep track of books that you lend to or borrow from your friends and notify when a book is overdue.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Bahnschrift Light SemiCondensed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Light SemiCondensed" panose="020B0502040204020203" pitchFamily="34" charset="0"/>
              </a:rPr>
              <a:t>This application supports 18 languages.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 SemiCondensed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Light SemiCondensed" panose="020B0502040204020203" pitchFamily="34" charset="0"/>
              </a:rPr>
              <a:t>Organizing books by shelves or categories.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 descr="C:\Users\injus\AppData\Local\Microsoft\Windows\INetCache\Content.MSO\4DC893B4.tmp">
            <a:extLst>
              <a:ext uri="{FF2B5EF4-FFF2-40B4-BE49-F238E27FC236}">
                <a16:creationId xmlns:a16="http://schemas.microsoft.com/office/drawing/2014/main" id="{FEC0FDF7-9B78-46E5-835C-125AAA0D46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39" y="1596871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ENTITY RELATION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191A4C-E884-4662-984E-0866D239DD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219" y="720436"/>
            <a:ext cx="11314546" cy="60221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C85AB7-419C-4E45-AE72-B7042317746B}"/>
              </a:ext>
            </a:extLst>
          </p:cNvPr>
          <p:cNvCxnSpPr/>
          <p:nvPr/>
        </p:nvCxnSpPr>
        <p:spPr>
          <a:xfrm>
            <a:off x="4403324" y="2725445"/>
            <a:ext cx="461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47ABEB-BCD7-4917-884A-601F799FA5C7}"/>
              </a:ext>
            </a:extLst>
          </p:cNvPr>
          <p:cNvCxnSpPr>
            <a:cxnSpLocks/>
          </p:cNvCxnSpPr>
          <p:nvPr/>
        </p:nvCxnSpPr>
        <p:spPr>
          <a:xfrm>
            <a:off x="6844683" y="1677880"/>
            <a:ext cx="435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9DBB4F-08D9-4C6E-A8F9-0F2FA2EC0968}"/>
              </a:ext>
            </a:extLst>
          </p:cNvPr>
          <p:cNvCxnSpPr>
            <a:cxnSpLocks/>
          </p:cNvCxnSpPr>
          <p:nvPr/>
        </p:nvCxnSpPr>
        <p:spPr>
          <a:xfrm>
            <a:off x="4086225" y="3151573"/>
            <a:ext cx="547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6720B-49E4-48C0-96D2-A240EE56131B}"/>
              </a:ext>
            </a:extLst>
          </p:cNvPr>
          <p:cNvCxnSpPr>
            <a:cxnSpLocks/>
          </p:cNvCxnSpPr>
          <p:nvPr/>
        </p:nvCxnSpPr>
        <p:spPr>
          <a:xfrm>
            <a:off x="3941685" y="3870664"/>
            <a:ext cx="461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FDDC35-F5FC-41B9-9A5A-336EC2FF0CF6}"/>
              </a:ext>
            </a:extLst>
          </p:cNvPr>
          <p:cNvCxnSpPr/>
          <p:nvPr/>
        </p:nvCxnSpPr>
        <p:spPr>
          <a:xfrm>
            <a:off x="4500978" y="4163627"/>
            <a:ext cx="44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BD637-A2F9-4605-930B-0B9651CF55DB}"/>
              </a:ext>
            </a:extLst>
          </p:cNvPr>
          <p:cNvCxnSpPr>
            <a:cxnSpLocks/>
          </p:cNvCxnSpPr>
          <p:nvPr/>
        </p:nvCxnSpPr>
        <p:spPr>
          <a:xfrm flipH="1">
            <a:off x="8788893" y="3870664"/>
            <a:ext cx="479394" cy="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4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TYPES OF TOPOLOGY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 TOPOLOGY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BUS TOPOLOGY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RING TOPOLOGY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MESH TOPOLOGY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650C0-3973-4DC8-B10A-0AFED4F74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0" y="3518279"/>
            <a:ext cx="1752042" cy="14849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5A38FB-E729-44CF-A64A-47918C8B8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79" y="3518279"/>
            <a:ext cx="1752042" cy="14849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06E0C9-AC02-4CB1-AB80-4DFD646B9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0" y="3518279"/>
            <a:ext cx="1672701" cy="1484913"/>
          </a:xfrm>
          <a:prstGeom prst="rect">
            <a:avLst/>
          </a:prstGeom>
        </p:spPr>
      </p:pic>
      <p:pic>
        <p:nvPicPr>
          <p:cNvPr id="73" name="Picture 6" descr="Image result for bus topology">
            <a:extLst>
              <a:ext uri="{FF2B5EF4-FFF2-40B4-BE49-F238E27FC236}">
                <a16:creationId xmlns:a16="http://schemas.microsoft.com/office/drawing/2014/main" id="{77C1257A-0F9F-441E-B6D9-D263D6FDA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9"/>
          <a:stretch/>
        </p:blipFill>
        <p:spPr bwMode="auto">
          <a:xfrm>
            <a:off x="3010410" y="3518278"/>
            <a:ext cx="1885665" cy="14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BUS TOPOLGY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9403" y="1829847"/>
            <a:ext cx="3047825" cy="1700094"/>
          </a:xfrm>
          <a:prstGeom prst="donut">
            <a:avLst>
              <a:gd name="adj" fmla="val 12762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814998"/>
            <a:ext cx="3003653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1438" y="1860931"/>
            <a:ext cx="3003652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9403" y="3977196"/>
            <a:ext cx="2737558" cy="160122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354" y="4781491"/>
            <a:ext cx="2726862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7221" y="3649485"/>
            <a:ext cx="2726862" cy="1762213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996910" y="1593146"/>
            <a:ext cx="2146703" cy="14668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  <a:p>
            <a:pPr algn="r"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It is easy to connect to a device to  the network  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90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Failure of one station does not affect the other stations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617221" y="2341851"/>
            <a:ext cx="2192367" cy="4922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No hubs or switches are required.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650273" y="4543817"/>
            <a:ext cx="2335801" cy="4922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It is cheaper than the other networks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59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Multiple nodes can be installed without difficulty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7857452" y="4305670"/>
            <a:ext cx="2227581" cy="4922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Extentions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rPr>
              <a:t> an be done to the network.</a:t>
            </a:r>
          </a:p>
        </p:txBody>
      </p:sp>
      <p:pic>
        <p:nvPicPr>
          <p:cNvPr id="47" name="Picture 6" descr="Image result for bus topology">
            <a:extLst>
              <a:ext uri="{FF2B5EF4-FFF2-40B4-BE49-F238E27FC236}">
                <a16:creationId xmlns:a16="http://schemas.microsoft.com/office/drawing/2014/main" id="{194F13B6-9CAD-4842-BDD5-A8EC71CAB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9"/>
          <a:stretch/>
        </p:blipFill>
        <p:spPr bwMode="auto">
          <a:xfrm>
            <a:off x="4734468" y="2869281"/>
            <a:ext cx="2307533" cy="13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Widescreen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Bahnschrift Light SemiCondensed</vt:lpstr>
      <vt:lpstr>Bahnschrift SemiLight Condensed</vt:lpstr>
      <vt:lpstr>Calibri</vt:lpstr>
      <vt:lpstr>Calibri Light</vt:lpstr>
      <vt:lpstr>Segoe UI Light</vt:lpstr>
      <vt:lpstr>Office Theme</vt:lpstr>
      <vt:lpstr>PowerPoint Presentation</vt:lpstr>
      <vt:lpstr>Project analysis slide 3</vt:lpstr>
      <vt:lpstr>Project analysis slide 7</vt:lpstr>
      <vt:lpstr>Project analysis slide 2</vt:lpstr>
      <vt:lpstr>Project analysis slide 10</vt:lpstr>
      <vt:lpstr>Project analysis slide 11</vt:lpstr>
      <vt:lpstr>Project analysis slide 11</vt:lpstr>
      <vt:lpstr>Project analysis slide 3</vt:lpstr>
      <vt:lpstr>Project analysis slide 6</vt:lpstr>
      <vt:lpstr>Project analysis slide 8</vt:lpstr>
      <vt:lpstr>Project analysis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2019-11-11T15:33:44Z</dcterms:created>
  <dcterms:modified xsi:type="dcterms:W3CDTF">2019-11-15T08:29:25Z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