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1"/>
  </p:notesMasterIdLst>
  <p:sldIdLst>
    <p:sldId id="296" r:id="rId6"/>
    <p:sldId id="277" r:id="rId7"/>
    <p:sldId id="289" r:id="rId8"/>
    <p:sldId id="276" r:id="rId9"/>
    <p:sldId id="295" r:id="rId10"/>
    <p:sldId id="282" r:id="rId11"/>
    <p:sldId id="287" r:id="rId12"/>
    <p:sldId id="261" r:id="rId13"/>
    <p:sldId id="262" r:id="rId14"/>
    <p:sldId id="263" r:id="rId15"/>
    <p:sldId id="265" r:id="rId16"/>
    <p:sldId id="266" r:id="rId17"/>
    <p:sldId id="267" r:id="rId18"/>
    <p:sldId id="268" r:id="rId19"/>
    <p:sldId id="269"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83" d="100"/>
          <a:sy n="83" d="100"/>
        </p:scale>
        <p:origin x="89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latin typeface="Times New Roman" panose="02020603050405020304" pitchFamily="18" charset="0"/>
                <a:cs typeface="Times New Roman" panose="02020603050405020304" pitchFamily="18" charset="0"/>
              </a:rPr>
              <a:t>Android</a:t>
            </a:r>
            <a:r>
              <a:rPr lang="en-US" baseline="0" dirty="0">
                <a:latin typeface="Times New Roman" panose="02020603050405020304" pitchFamily="18" charset="0"/>
                <a:cs typeface="Times New Roman" panose="02020603050405020304" pitchFamily="18" charset="0"/>
              </a:rPr>
              <a:t> users</a:t>
            </a:r>
            <a:endParaRPr lang="en-US" dirty="0">
              <a:latin typeface="Times New Roman" panose="02020603050405020304" pitchFamily="18" charset="0"/>
              <a:cs typeface="Times New Roman" panose="02020603050405020304" pitchFamily="18" charset="0"/>
            </a:endParaRPr>
          </a:p>
        </c:rich>
      </c:tx>
      <c:overlay val="0"/>
      <c:spPr>
        <a:noFill/>
        <a:ln>
          <a:noFill/>
        </a:ln>
        <a:effectLst/>
      </c:spPr>
    </c:title>
    <c:autoTitleDeleted val="0"/>
    <c:plotArea>
      <c:layout>
        <c:manualLayout>
          <c:layoutTarget val="inner"/>
          <c:xMode val="edge"/>
          <c:yMode val="edge"/>
          <c:x val="4.9357274604989773E-2"/>
          <c:y val="8.9936444097754142E-2"/>
          <c:w val="0.92931928621886117"/>
          <c:h val="0.84420321129137832"/>
        </c:manualLayout>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tx>
                <c:rich>
                  <a:bodyPr/>
                  <a:lstStyle/>
                  <a:p>
                    <a:r>
                      <a:rPr lang="en-US"/>
                      <a:t>2013</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Lbl>
              <c:idx val="0"/>
              <c:tx>
                <c:rich>
                  <a:bodyPr/>
                  <a:lstStyle/>
                  <a:p>
                    <a:r>
                      <a:rPr lang="en-US" dirty="0"/>
                      <a:t>2014</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dLbl>
              <c:idx val="0"/>
              <c:tx>
                <c:rich>
                  <a:bodyPr rot="0" spcFirstLastPara="1" vertOverflow="ellipsis" vert="horz" wrap="square" lIns="38100" tIns="19050" rIns="38100" bIns="19050" anchor="ctr" anchorCtr="1">
                    <a:noAutofit/>
                  </a:bodyPr>
                  <a:lstStyle/>
                  <a:p>
                    <a:pPr>
                      <a:defRPr sz="1197" b="0" i="0" u="none" strike="noStrike" kern="1200" baseline="0">
                        <a:solidFill>
                          <a:schemeClr val="tx2"/>
                        </a:solidFill>
                        <a:latin typeface="+mn-lt"/>
                        <a:ea typeface="+mn-ea"/>
                        <a:cs typeface="+mn-cs"/>
                      </a:defRPr>
                    </a:pPr>
                    <a:r>
                      <a:rPr lang="en-US" dirty="0"/>
                      <a:t>2015</a:t>
                    </a:r>
                  </a:p>
                  <a:p>
                    <a:pPr>
                      <a:defRPr sz="1197" b="0" i="0" u="none" strike="noStrike" kern="1200" baseline="0">
                        <a:solidFill>
                          <a:schemeClr val="tx2"/>
                        </a:solidFill>
                        <a:latin typeface="+mn-lt"/>
                        <a:ea typeface="+mn-ea"/>
                        <a:cs typeface="+mn-cs"/>
                      </a:defRPr>
                    </a:pPr>
                    <a:endParaRPr lang="en-US" dirty="0"/>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dLbl>
              <c:idx val="0"/>
              <c:tx>
                <c:rich>
                  <a:bodyPr/>
                  <a:lstStyle/>
                  <a:p>
                    <a:r>
                      <a:rPr lang="en-US" dirty="0"/>
                      <a:t>2016</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dLbl>
              <c:idx val="0"/>
              <c:tx>
                <c:rich>
                  <a:bodyPr/>
                  <a:lstStyle/>
                  <a:p>
                    <a:r>
                      <a:rPr lang="en-US"/>
                      <a:t>2017</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dLbl>
              <c:idx val="0"/>
              <c:tx>
                <c:rich>
                  <a:bodyPr/>
                  <a:lstStyle/>
                  <a:p>
                    <a:r>
                      <a:rPr lang="en-US"/>
                      <a:t>2018</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invertIfNegative val="0"/>
          <c:dLbls>
            <c:dLbl>
              <c:idx val="0"/>
              <c:tx>
                <c:rich>
                  <a:bodyPr/>
                  <a:lstStyle/>
                  <a:p>
                    <a:r>
                      <a:rPr lang="en-US"/>
                      <a:t>2019</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D3B-442C-9379-E6A69ED06F4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dLblPos val="outEnd"/>
          <c:showLegendKey val="0"/>
          <c:showVal val="1"/>
          <c:showCatName val="0"/>
          <c:showSerName val="0"/>
          <c:showPercent val="0"/>
          <c:showBubbleSize val="0"/>
        </c:dLbls>
        <c:gapWidth val="100"/>
        <c:overlap val="-24"/>
        <c:axId val="389775312"/>
        <c:axId val="389775968"/>
      </c:barChart>
      <c:catAx>
        <c:axId val="389775312"/>
        <c:scaling>
          <c:orientation val="minMax"/>
        </c:scaling>
        <c:delete val="1"/>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dirty="0"/>
                  <a:t>years</a:t>
                </a:r>
              </a:p>
            </c:rich>
          </c:tx>
          <c:overlay val="0"/>
          <c:spPr>
            <a:noFill/>
            <a:ln>
              <a:noFill/>
            </a:ln>
            <a:effectLst/>
          </c:spPr>
        </c:title>
        <c:numFmt formatCode="General" sourceLinked="1"/>
        <c:majorTickMark val="out"/>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dirty="0"/>
                  <a:t>Number</a:t>
                </a:r>
                <a:r>
                  <a:rPr lang="en-IN" baseline="0" dirty="0"/>
                  <a:t> of users in millions</a:t>
                </a:r>
                <a:endParaRPr lang="en-IN" dirty="0"/>
              </a:p>
            </c:rich>
          </c:tx>
          <c:layout>
            <c:manualLayout>
              <c:xMode val="edge"/>
              <c:yMode val="edge"/>
              <c:x val="1.1509426552639767E-2"/>
              <c:y val="0.30842511079955187"/>
            </c:manualLayout>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27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27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27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27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27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D68A913-9B73-47C8-9C73-55ECF2F01612}"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4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3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62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71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PlaceHolder 1"/>
          <p:cNvSpPr>
            <a:spLocks noGrp="1" noRot="1" noChangeAspect="1"/>
          </p:cNvSpPr>
          <p:nvPr>
            <p:ph type="sldImg"/>
          </p:nvPr>
        </p:nvSpPr>
        <p:spPr>
          <a:xfrm>
            <a:off x="685800" y="1143000"/>
            <a:ext cx="5486400" cy="3086100"/>
          </a:xfrm>
          <a:prstGeom prst="rect">
            <a:avLst/>
          </a:prstGeom>
        </p:spPr>
      </p:sp>
      <p:sp>
        <p:nvSpPr>
          <p:cNvPr id="46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46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7019D-E3D0-48A7-8170-0C80F056DBDC}" type="slidenum">
              <a:rPr lang="en-IN" sz="1200" b="0" strike="noStrike" spc="-1">
                <a:latin typeface="Times New Roman"/>
              </a:rPr>
              <a:t>9</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1523880" y="1743120"/>
            <a:ext cx="91432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9494-00CB-4B7A-8FA0-8935F28C44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7BF053-F08B-4B5E-9581-06FE58AEB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8EC48-F401-4D96-A766-B247B2F1FEEB}"/>
              </a:ext>
            </a:extLst>
          </p:cNvPr>
          <p:cNvSpPr>
            <a:spLocks noGrp="1"/>
          </p:cNvSpPr>
          <p:nvPr>
            <p:ph type="dt" sz="half" idx="10"/>
          </p:nvPr>
        </p:nvSpPr>
        <p:spPr/>
        <p:txBody>
          <a:bodyPr/>
          <a:lstStyle/>
          <a:p>
            <a:fld id="{D44BCF1B-9E33-4B6C-88E5-E1402DA9FBE1}" type="datetime1">
              <a:rPr lang="en-US" smtClean="0"/>
              <a:t>11/15/2019</a:t>
            </a:fld>
            <a:endParaRPr lang="en-US" dirty="0"/>
          </a:p>
        </p:txBody>
      </p:sp>
      <p:sp>
        <p:nvSpPr>
          <p:cNvPr id="5" name="Footer Placeholder 4">
            <a:extLst>
              <a:ext uri="{FF2B5EF4-FFF2-40B4-BE49-F238E27FC236}">
                <a16:creationId xmlns:a16="http://schemas.microsoft.com/office/drawing/2014/main" id="{D7FC3C31-C235-4885-94D3-4BD9A602CB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00B026-9A27-4174-97D3-ECBA723472C2}"/>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43590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1523880" y="1743120"/>
            <a:ext cx="91432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2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2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3880" y="1743120"/>
            <a:ext cx="91432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4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4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5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5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5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6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6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1523880" y="1743120"/>
            <a:ext cx="91432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8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743120"/>
            <a:ext cx="9143280" cy="53096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8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8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9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9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743120"/>
            <a:ext cx="9143280" cy="1145160"/>
          </a:xfrm>
          <a:prstGeom prst="rect">
            <a:avLst/>
          </a:prstGeom>
        </p:spPr>
        <p:txBody>
          <a:bodyPr lIns="0" tIns="0" rIns="0" bIns="0" anchor="ctr">
            <a:sp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6" name="Picture 2"/>
          <p:cNvPicPr/>
          <p:nvPr/>
        </p:nvPicPr>
        <p:blipFill>
          <a:blip r:embed="rId14"/>
          <a:stretch/>
        </p:blipFill>
        <p:spPr>
          <a:xfrm>
            <a:off x="0" y="0"/>
            <a:ext cx="12191400" cy="6857280"/>
          </a:xfrm>
          <a:prstGeom prst="rect">
            <a:avLst/>
          </a:prstGeom>
          <a:ln>
            <a:noFill/>
          </a:ln>
        </p:spPr>
      </p:pic>
      <p:pic>
        <p:nvPicPr>
          <p:cNvPr id="77" name="Picture 2"/>
          <p:cNvPicPr/>
          <p:nvPr/>
        </p:nvPicPr>
        <p:blipFill>
          <a:blip r:embed="rId15"/>
          <a:stretch/>
        </p:blipFill>
        <p:spPr>
          <a:xfrm>
            <a:off x="0" y="0"/>
            <a:ext cx="12191400" cy="6857280"/>
          </a:xfrm>
          <a:prstGeom prst="rect">
            <a:avLst/>
          </a:prstGeom>
          <a:ln>
            <a:noFill/>
          </a:ln>
        </p:spPr>
      </p:pic>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6" name="Picture 2"/>
          <p:cNvPicPr/>
          <p:nvPr/>
        </p:nvPicPr>
        <p:blipFill>
          <a:blip r:embed="rId14"/>
          <a:stretch/>
        </p:blipFill>
        <p:spPr>
          <a:xfrm>
            <a:off x="0" y="0"/>
            <a:ext cx="12191400" cy="6857280"/>
          </a:xfrm>
          <a:prstGeom prst="rect">
            <a:avLst/>
          </a:prstGeom>
          <a:ln>
            <a:noFill/>
          </a:ln>
        </p:spPr>
      </p:pic>
      <p:pic>
        <p:nvPicPr>
          <p:cNvPr id="117" name="Picture 7"/>
          <p:cNvPicPr/>
          <p:nvPr/>
        </p:nvPicPr>
        <p:blipFill>
          <a:blip r:embed="rId15"/>
          <a:stretch/>
        </p:blipFill>
        <p:spPr>
          <a:xfrm>
            <a:off x="0" y="0"/>
            <a:ext cx="12191400" cy="6857280"/>
          </a:xfrm>
          <a:prstGeom prst="rect">
            <a:avLst/>
          </a:prstGeom>
          <a:ln>
            <a:noFill/>
          </a:ln>
        </p:spPr>
      </p:pic>
      <p:sp>
        <p:nvSpPr>
          <p:cNvPr id="118" name="PlaceHolder 1"/>
          <p:cNvSpPr>
            <a:spLocks noGrp="1"/>
          </p:cNvSpPr>
          <p:nvPr>
            <p:ph type="title"/>
          </p:nvPr>
        </p:nvSpPr>
        <p:spPr>
          <a:xfrm>
            <a:off x="1523880" y="1743120"/>
            <a:ext cx="91432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6" name="Picture 155"/>
          <p:cNvPicPr/>
          <p:nvPr/>
        </p:nvPicPr>
        <p:blipFill>
          <a:blip r:embed="rId14"/>
          <a:stretch/>
        </p:blipFill>
        <p:spPr>
          <a:xfrm>
            <a:off x="-70200" y="97920"/>
            <a:ext cx="9427320" cy="1458000"/>
          </a:xfrm>
          <a:prstGeom prst="rect">
            <a:avLst/>
          </a:prstGeom>
          <a:ln>
            <a:noFill/>
          </a:ln>
        </p:spPr>
      </p:pic>
      <p:sp>
        <p:nvSpPr>
          <p:cNvPr id="157" name="PlaceHolder 1"/>
          <p:cNvSpPr>
            <a:spLocks noGrp="1"/>
          </p:cNvSpPr>
          <p:nvPr>
            <p:ph type="title"/>
          </p:nvPr>
        </p:nvSpPr>
        <p:spPr>
          <a:xfrm>
            <a:off x="1523880" y="1743120"/>
            <a:ext cx="91432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158"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library management system">
            <a:extLst>
              <a:ext uri="{FF2B5EF4-FFF2-40B4-BE49-F238E27FC236}">
                <a16:creationId xmlns:a16="http://schemas.microsoft.com/office/drawing/2014/main" id="{D6B85976-5971-4760-8FCF-4D494FA6F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28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159480" y="195120"/>
            <a:ext cx="11540160" cy="649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1" strike="noStrike" spc="-1" dirty="0">
                <a:solidFill>
                  <a:srgbClr val="000000"/>
                </a:solidFill>
                <a:latin typeface="Times New Roman" panose="02020603050405020304" pitchFamily="18" charset="0"/>
                <a:cs typeface="Times New Roman" panose="02020603050405020304" pitchFamily="18" charset="0"/>
              </a:rPr>
              <a:t>QUERIES ON THE ABOVE TABLE:</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1.Write a query to display the </a:t>
            </a:r>
            <a:r>
              <a:rPr lang="en-IN" sz="2800" b="0" strike="noStrike" spc="-1" dirty="0" err="1">
                <a:solidFill>
                  <a:srgbClr val="000000"/>
                </a:solidFill>
                <a:latin typeface="Times New Roman" panose="02020603050405020304" pitchFamily="18" charset="0"/>
                <a:cs typeface="Times New Roman" panose="02020603050405020304" pitchFamily="18" charset="0"/>
              </a:rPr>
              <a:t>memberid,membername</a:t>
            </a:r>
            <a:r>
              <a:rPr lang="en-IN" sz="2800" b="0" strike="noStrike" spc="-1" dirty="0">
                <a:solidFill>
                  <a:srgbClr val="000000"/>
                </a:solidFill>
                <a:latin typeface="Times New Roman" panose="02020603050405020304" pitchFamily="18" charset="0"/>
                <a:cs typeface="Times New Roman" panose="02020603050405020304" pitchFamily="18" charset="0"/>
              </a:rPr>
              <a:t> and city who are having lifetime </a:t>
            </a:r>
            <a:r>
              <a:rPr lang="en-IN" sz="2800" b="0" strike="noStrike" spc="-1" dirty="0" err="1">
                <a:solidFill>
                  <a:srgbClr val="000000"/>
                </a:solidFill>
                <a:latin typeface="Times New Roman" panose="02020603050405020304" pitchFamily="18" charset="0"/>
                <a:cs typeface="Times New Roman" panose="02020603050405020304" pitchFamily="18" charset="0"/>
              </a:rPr>
              <a:t>membership.Lifetime</a:t>
            </a:r>
            <a:r>
              <a:rPr lang="en-IN" sz="2800" b="0" strike="noStrike" spc="-1" dirty="0">
                <a:solidFill>
                  <a:srgbClr val="000000"/>
                </a:solidFill>
                <a:latin typeface="Times New Roman" panose="02020603050405020304" pitchFamily="18" charset="0"/>
                <a:cs typeface="Times New Roman" panose="02020603050405020304" pitchFamily="18" charset="0"/>
              </a:rPr>
              <a:t> membership status is “Permanent”.</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Ans:  Select </a:t>
            </a:r>
            <a:r>
              <a:rPr lang="en-IN" sz="2800" b="0" strike="noStrike" spc="-1" dirty="0" err="1">
                <a:solidFill>
                  <a:srgbClr val="000000"/>
                </a:solidFill>
                <a:latin typeface="Times New Roman" panose="02020603050405020304" pitchFamily="18" charset="0"/>
                <a:cs typeface="Times New Roman" panose="02020603050405020304" pitchFamily="18" charset="0"/>
              </a:rPr>
              <a:t>member_id,member_name,city</a:t>
            </a:r>
            <a:r>
              <a:rPr lang="en-IN" sz="2800" b="0" strike="noStrike" spc="-1" dirty="0">
                <a:solidFill>
                  <a:srgbClr val="000000"/>
                </a:solidFill>
                <a:latin typeface="Times New Roman" panose="02020603050405020304" pitchFamily="18" charset="0"/>
                <a:cs typeface="Times New Roman" panose="02020603050405020304" pitchFamily="18" charset="0"/>
              </a:rPr>
              <a:t> from LMS_MEMBERS where </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a:t>
            </a:r>
            <a:r>
              <a:rPr lang="en-IN" sz="2800" b="0" strike="noStrike" spc="-1" dirty="0" err="1">
                <a:solidFill>
                  <a:srgbClr val="000000"/>
                </a:solidFill>
                <a:latin typeface="Times New Roman" panose="02020603050405020304" pitchFamily="18" charset="0"/>
                <a:cs typeface="Times New Roman" panose="02020603050405020304" pitchFamily="18" charset="0"/>
              </a:rPr>
              <a:t>membership_status</a:t>
            </a:r>
            <a:r>
              <a:rPr lang="en-IN" sz="2800" b="0" strike="noStrike" spc="-1" dirty="0">
                <a:solidFill>
                  <a:srgbClr val="000000"/>
                </a:solidFill>
                <a:latin typeface="Times New Roman" panose="02020603050405020304" pitchFamily="18" charset="0"/>
                <a:cs typeface="Times New Roman" panose="02020603050405020304" pitchFamily="18" charset="0"/>
              </a:rPr>
              <a:t>=‘Permanent’</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2.Write a query to display a book </a:t>
            </a:r>
            <a:r>
              <a:rPr lang="en-IN" sz="2800" b="0" strike="noStrike" spc="-1" dirty="0" err="1">
                <a:solidFill>
                  <a:srgbClr val="000000"/>
                </a:solidFill>
                <a:latin typeface="Times New Roman" panose="02020603050405020304" pitchFamily="18" charset="0"/>
                <a:cs typeface="Times New Roman" panose="02020603050405020304" pitchFamily="18" charset="0"/>
              </a:rPr>
              <a:t>code,booktitle</a:t>
            </a:r>
            <a:r>
              <a:rPr lang="en-IN" sz="2800" b="0" strike="noStrike" spc="-1" dirty="0">
                <a:solidFill>
                  <a:srgbClr val="000000"/>
                </a:solidFill>
                <a:latin typeface="Times New Roman" panose="02020603050405020304" pitchFamily="18" charset="0"/>
                <a:cs typeface="Times New Roman" panose="02020603050405020304" pitchFamily="18" charset="0"/>
              </a:rPr>
              <a:t> and author of the books whose author name begins with ‘P’</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Ans:  Select </a:t>
            </a:r>
            <a:r>
              <a:rPr lang="en-IN" sz="2800" b="0" strike="noStrike" spc="-1" dirty="0" err="1">
                <a:solidFill>
                  <a:srgbClr val="000000"/>
                </a:solidFill>
                <a:latin typeface="Times New Roman" panose="02020603050405020304" pitchFamily="18" charset="0"/>
                <a:cs typeface="Times New Roman" panose="02020603050405020304" pitchFamily="18" charset="0"/>
              </a:rPr>
              <a:t>book_code,book_title,author</a:t>
            </a:r>
            <a:r>
              <a:rPr lang="en-IN" sz="2800" b="0" strike="noStrike" spc="-1" dirty="0">
                <a:solidFill>
                  <a:srgbClr val="000000"/>
                </a:solidFill>
                <a:latin typeface="Times New Roman" panose="02020603050405020304" pitchFamily="18" charset="0"/>
                <a:cs typeface="Times New Roman" panose="02020603050405020304" pitchFamily="18" charset="0"/>
              </a:rPr>
              <a:t> from LMS_BOOK DETAILS where author like ‘%P’.</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3. Write a query to display the total number of Java books available in library with alias name ‘NO_OF_BOOKS’.</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Ans:  select COUNT(Java) as NO_OF_BOOKS from LMS_BOOK_DETAILS group by Java</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endParaRPr lang="en-IN" sz="28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0" y="-1"/>
            <a:ext cx="12191400" cy="22282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u="sng" strike="noStrike" cap="all" spc="-1" dirty="0">
                <a:solidFill>
                  <a:srgbClr val="000000"/>
                </a:solidFill>
                <a:uFillTx/>
                <a:latin typeface="Times New Roman" panose="02020603050405020304" pitchFamily="18" charset="0"/>
                <a:cs typeface="Times New Roman" panose="02020603050405020304" pitchFamily="18" charset="0"/>
              </a:rPr>
              <a:t>Networking and topology</a:t>
            </a:r>
            <a:endParaRPr lang="en-IN" sz="4400" b="0" strike="noStrike" spc="-1" dirty="0">
              <a:latin typeface="Times New Roman" panose="02020603050405020304" pitchFamily="18" charset="0"/>
              <a:cs typeface="Times New Roman" panose="02020603050405020304" pitchFamily="18" charset="0"/>
            </a:endParaRPr>
          </a:p>
        </p:txBody>
      </p:sp>
      <p:sp>
        <p:nvSpPr>
          <p:cNvPr id="409" name="CustomShape 2"/>
          <p:cNvSpPr/>
          <p:nvPr/>
        </p:nvSpPr>
        <p:spPr>
          <a:xfrm>
            <a:off x="0" y="1380960"/>
            <a:ext cx="12191400" cy="54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lnSpcReduction="10000"/>
          </a:bodyPr>
          <a:lstStyle/>
          <a:p>
            <a:pPr>
              <a:lnSpc>
                <a:spcPct val="120000"/>
              </a:lnSpc>
              <a:spcBef>
                <a:spcPts val="1001"/>
              </a:spcBef>
            </a:pPr>
            <a:endParaRPr lang="en-IN" sz="18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IN" sz="3200" b="0" strike="noStrike" cap="all" spc="-1" dirty="0">
                <a:solidFill>
                  <a:srgbClr val="000000"/>
                </a:solidFill>
                <a:latin typeface="Times New Roman" panose="02020603050405020304" pitchFamily="18" charset="0"/>
                <a:cs typeface="Times New Roman" panose="02020603050405020304" pitchFamily="18" charset="0"/>
              </a:rPr>
              <a:t>Topology defines the structure of the network of how all the components are interconnected to each other.</a:t>
            </a:r>
            <a:endParaRPr lang="en-IN" sz="3200" b="0" strike="noStrike" spc="-1" dirty="0">
              <a:latin typeface="Times New Roman" panose="02020603050405020304" pitchFamily="18" charset="0"/>
              <a:cs typeface="Times New Roman" panose="02020603050405020304" pitchFamily="18" charset="0"/>
            </a:endParaRPr>
          </a:p>
          <a:p>
            <a:pPr marL="720">
              <a:lnSpc>
                <a:spcPct val="120000"/>
              </a:lnSpc>
              <a:spcBef>
                <a:spcPts val="1001"/>
              </a:spcBef>
              <a:buClr>
                <a:srgbClr val="000000"/>
              </a:buClr>
            </a:pPr>
            <a:endParaRPr lang="en-IN" sz="32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IN" sz="3200" b="0" strike="noStrike" cap="all" spc="-1" dirty="0">
                <a:solidFill>
                  <a:srgbClr val="000000"/>
                </a:solidFill>
                <a:latin typeface="Times New Roman" panose="02020603050405020304" pitchFamily="18" charset="0"/>
                <a:cs typeface="Times New Roman" panose="02020603050405020304" pitchFamily="18" charset="0"/>
              </a:rPr>
              <a:t>There are two types of topology: </a:t>
            </a:r>
            <a:endParaRPr lang="en-IN" sz="3200" b="0" strike="noStrike" spc="-1" dirty="0">
              <a:latin typeface="Times New Roman" panose="02020603050405020304" pitchFamily="18" charset="0"/>
              <a:cs typeface="Times New Roman" panose="02020603050405020304" pitchFamily="18" charset="0"/>
            </a:endParaRPr>
          </a:p>
          <a:p>
            <a:pPr marL="2160000" lvl="0" indent="-216000">
              <a:lnSpc>
                <a:spcPct val="120000"/>
              </a:lnSpc>
              <a:spcBef>
                <a:spcPts val="1001"/>
              </a:spcBef>
              <a:buClr>
                <a:srgbClr val="000000"/>
              </a:buClr>
              <a:buSzPct val="45000"/>
              <a:buFont typeface="Wingdings" charset="2"/>
              <a:buChar char=""/>
            </a:pPr>
            <a:r>
              <a:rPr lang="en-IN" sz="3200" b="0" strike="noStrike" cap="all" spc="-1" dirty="0">
                <a:solidFill>
                  <a:srgbClr val="000000"/>
                </a:solidFill>
                <a:latin typeface="Times New Roman" panose="02020603050405020304" pitchFamily="18" charset="0"/>
                <a:cs typeface="Times New Roman" panose="02020603050405020304" pitchFamily="18" charset="0"/>
              </a:rPr>
              <a:t>Physical topology</a:t>
            </a:r>
            <a:endParaRPr lang="en-IN" sz="3200" b="0" strike="noStrike" spc="-1" dirty="0">
              <a:latin typeface="Times New Roman" panose="02020603050405020304" pitchFamily="18" charset="0"/>
              <a:cs typeface="Times New Roman" panose="02020603050405020304" pitchFamily="18" charset="0"/>
            </a:endParaRPr>
          </a:p>
          <a:p>
            <a:pPr marL="2160000" lvl="0" indent="-216000">
              <a:lnSpc>
                <a:spcPct val="120000"/>
              </a:lnSpc>
              <a:spcBef>
                <a:spcPts val="1001"/>
              </a:spcBef>
              <a:buClr>
                <a:srgbClr val="000000"/>
              </a:buClr>
              <a:buSzPct val="45000"/>
              <a:buFont typeface="Wingdings" charset="2"/>
              <a:buChar char=""/>
            </a:pPr>
            <a:r>
              <a:rPr lang="en-IN" sz="3200" b="0" strike="noStrike" cap="all" spc="-1" dirty="0">
                <a:solidFill>
                  <a:srgbClr val="000000"/>
                </a:solidFill>
                <a:latin typeface="Times New Roman" panose="02020603050405020304" pitchFamily="18" charset="0"/>
                <a:cs typeface="Times New Roman" panose="02020603050405020304" pitchFamily="18" charset="0"/>
              </a:rPr>
              <a:t>Logical topology</a:t>
            </a:r>
            <a:endParaRPr lang="en-IN" sz="32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br>
              <a:rPr dirty="0">
                <a:latin typeface="Times New Roman" panose="02020603050405020304" pitchFamily="18" charset="0"/>
                <a:cs typeface="Times New Roman" panose="02020603050405020304" pitchFamily="18" charset="0"/>
              </a:rPr>
            </a:br>
            <a:r>
              <a:rPr lang="en-IN" sz="2000" b="0" strike="noStrike" cap="all" spc="-1" dirty="0">
                <a:solidFill>
                  <a:srgbClr val="000000"/>
                </a:solidFill>
                <a:latin typeface="Times New Roman" panose="02020603050405020304" pitchFamily="18" charset="0"/>
                <a:cs typeface="Times New Roman" panose="02020603050405020304" pitchFamily="18" charset="0"/>
              </a:rPr>
              <a:t> </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0" y="-1"/>
            <a:ext cx="12191400" cy="20684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u="sng" strike="noStrike" cap="all" spc="-1" dirty="0">
                <a:solidFill>
                  <a:srgbClr val="000000"/>
                </a:solidFill>
                <a:uFillTx/>
                <a:latin typeface="Times New Roman" panose="02020603050405020304" pitchFamily="18" charset="0"/>
                <a:cs typeface="Times New Roman" panose="02020603050405020304" pitchFamily="18" charset="0"/>
              </a:rPr>
              <a:t>Types of network topology</a:t>
            </a:r>
            <a:endParaRPr lang="en-IN" sz="4400" b="0" strike="noStrike" spc="-1" dirty="0">
              <a:latin typeface="Times New Roman" panose="02020603050405020304" pitchFamily="18" charset="0"/>
              <a:cs typeface="Times New Roman" panose="02020603050405020304" pitchFamily="18" charset="0"/>
            </a:endParaRPr>
          </a:p>
        </p:txBody>
      </p:sp>
      <p:sp>
        <p:nvSpPr>
          <p:cNvPr id="411" name="CustomShape 2"/>
          <p:cNvSpPr/>
          <p:nvPr/>
        </p:nvSpPr>
        <p:spPr>
          <a:xfrm>
            <a:off x="285840" y="2006352"/>
            <a:ext cx="11572200" cy="48509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120000"/>
              </a:lnSpc>
              <a:spcBef>
                <a:spcPts val="1001"/>
              </a:spcBef>
              <a:buClr>
                <a:srgbClr val="000000"/>
              </a:buClr>
              <a:buFont typeface="Arial"/>
              <a:buChar char="•"/>
            </a:pPr>
            <a:r>
              <a:rPr lang="en-IN" sz="4000" b="0" strike="noStrike" cap="all" spc="-1" dirty="0">
                <a:solidFill>
                  <a:srgbClr val="000000"/>
                </a:solidFill>
                <a:latin typeface="Times New Roman" panose="02020603050405020304" pitchFamily="18" charset="0"/>
                <a:cs typeface="Times New Roman" panose="02020603050405020304" pitchFamily="18" charset="0"/>
              </a:rPr>
              <a:t>Mesh topology</a:t>
            </a:r>
            <a:endParaRPr lang="en-IN" sz="40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IN" sz="4000" b="0" strike="noStrike" cap="all" spc="-1" dirty="0">
                <a:solidFill>
                  <a:srgbClr val="000000"/>
                </a:solidFill>
                <a:latin typeface="Times New Roman" panose="02020603050405020304" pitchFamily="18" charset="0"/>
                <a:cs typeface="Times New Roman" panose="02020603050405020304" pitchFamily="18" charset="0"/>
              </a:rPr>
              <a:t>Star topology</a:t>
            </a:r>
            <a:endParaRPr lang="en-IN" sz="40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IN" sz="4000" b="0" strike="noStrike" cap="all" spc="-1" dirty="0">
                <a:solidFill>
                  <a:srgbClr val="000000"/>
                </a:solidFill>
                <a:latin typeface="Times New Roman" panose="02020603050405020304" pitchFamily="18" charset="0"/>
                <a:cs typeface="Times New Roman" panose="02020603050405020304" pitchFamily="18" charset="0"/>
              </a:rPr>
              <a:t>Bus topology</a:t>
            </a:r>
            <a:endParaRPr lang="en-IN" sz="4000" b="0" strike="noStrike" spc="-1" dirty="0">
              <a:latin typeface="Times New Roman" panose="02020603050405020304" pitchFamily="18" charset="0"/>
              <a:cs typeface="Times New Roman" panose="02020603050405020304" pitchFamily="18" charset="0"/>
            </a:endParaRPr>
          </a:p>
          <a:p>
            <a:pPr marL="228600" indent="-227880">
              <a:lnSpc>
                <a:spcPct val="120000"/>
              </a:lnSpc>
              <a:spcBef>
                <a:spcPts val="1001"/>
              </a:spcBef>
              <a:buClr>
                <a:srgbClr val="000000"/>
              </a:buClr>
              <a:buFont typeface="Arial"/>
              <a:buChar char="•"/>
            </a:pPr>
            <a:r>
              <a:rPr lang="en-IN" sz="4000" b="0" strike="noStrike" cap="all" spc="-1" dirty="0">
                <a:solidFill>
                  <a:srgbClr val="000000"/>
                </a:solidFill>
                <a:latin typeface="Times New Roman" panose="02020603050405020304" pitchFamily="18" charset="0"/>
                <a:cs typeface="Times New Roman" panose="02020603050405020304" pitchFamily="18" charset="0"/>
              </a:rPr>
              <a:t>Ring topology</a:t>
            </a:r>
            <a:endParaRPr lang="en-IN" sz="4000" b="0" strike="noStrike" spc="-1" dirty="0">
              <a:latin typeface="Times New Roman" panose="02020603050405020304" pitchFamily="18" charset="0"/>
              <a:cs typeface="Times New Roman" panose="02020603050405020304" pitchFamily="18" charset="0"/>
            </a:endParaRPr>
          </a:p>
          <a:p>
            <a:pPr>
              <a:lnSpc>
                <a:spcPct val="120000"/>
              </a:lnSpc>
              <a:spcBef>
                <a:spcPts val="1001"/>
              </a:spcBef>
            </a:pPr>
            <a:endParaRPr lang="en-IN" sz="4000" b="0" strike="noStrike" spc="-1" dirty="0">
              <a:latin typeface="Arial"/>
            </a:endParaRPr>
          </a:p>
          <a:p>
            <a:pPr>
              <a:lnSpc>
                <a:spcPct val="120000"/>
              </a:lnSpc>
              <a:spcBef>
                <a:spcPts val="1001"/>
              </a:spcBef>
            </a:pPr>
            <a:endParaRPr lang="en-IN" sz="4000" b="0" strike="noStrike" spc="-1" dirty="0">
              <a:latin typeface="Arial"/>
            </a:endParaRPr>
          </a:p>
          <a:p>
            <a:pPr>
              <a:lnSpc>
                <a:spcPct val="120000"/>
              </a:lnSpc>
              <a:spcBef>
                <a:spcPts val="1001"/>
              </a:spcBef>
            </a:pPr>
            <a:endParaRPr lang="en-IN" sz="4000" b="0" strike="noStrike" spc="-1" dirty="0">
              <a:latin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913680" y="151920"/>
            <a:ext cx="10363680" cy="106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3600" b="0" u="sng" strike="noStrike" cap="all" spc="-1">
                <a:solidFill>
                  <a:srgbClr val="000000"/>
                </a:solidFill>
                <a:uFillTx/>
                <a:latin typeface="Tw Cen MT"/>
              </a:rPr>
              <a:t>Bus topology</a:t>
            </a:r>
            <a:endParaRPr lang="en-IN" sz="3600" b="0" strike="noStrike" spc="-1">
              <a:latin typeface="Arial"/>
            </a:endParaRPr>
          </a:p>
        </p:txBody>
      </p:sp>
      <p:pic>
        <p:nvPicPr>
          <p:cNvPr id="413" name="Picture 2"/>
          <p:cNvPicPr/>
          <p:nvPr/>
        </p:nvPicPr>
        <p:blipFill>
          <a:blip r:embed="rId2"/>
          <a:stretch/>
        </p:blipFill>
        <p:spPr>
          <a:xfrm>
            <a:off x="6480000" y="1944000"/>
            <a:ext cx="5676120" cy="2808000"/>
          </a:xfrm>
          <a:prstGeom prst="rect">
            <a:avLst/>
          </a:prstGeom>
          <a:ln>
            <a:noFill/>
          </a:ln>
        </p:spPr>
      </p:pic>
      <p:sp>
        <p:nvSpPr>
          <p:cNvPr id="414" name="CustomShape 2"/>
          <p:cNvSpPr/>
          <p:nvPr/>
        </p:nvSpPr>
        <p:spPr>
          <a:xfrm>
            <a:off x="409680" y="1905840"/>
            <a:ext cx="60951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333333"/>
                </a:solidFill>
                <a:latin typeface="Times New Roman" panose="02020603050405020304" pitchFamily="18" charset="0"/>
                <a:ea typeface="Calibri"/>
                <a:cs typeface="Times New Roman" panose="02020603050405020304" pitchFamily="18" charset="0"/>
              </a:rPr>
              <a:t>Bus topology is a network type in which every computer and network device is connected to single cable.</a:t>
            </a:r>
            <a:endParaRPr lang="en-IN" sz="2000" b="0" strike="noStrike" spc="-1" dirty="0">
              <a:latin typeface="Times New Roman" panose="02020603050405020304" pitchFamily="18" charset="0"/>
              <a:cs typeface="Times New Roman" panose="02020603050405020304" pitchFamily="18" charset="0"/>
            </a:endParaRPr>
          </a:p>
        </p:txBody>
      </p:sp>
      <p:sp>
        <p:nvSpPr>
          <p:cNvPr id="415" name="CustomShape 3"/>
          <p:cNvSpPr/>
          <p:nvPr/>
        </p:nvSpPr>
        <p:spPr>
          <a:xfrm>
            <a:off x="409680" y="2820240"/>
            <a:ext cx="60951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333333"/>
                </a:solidFill>
                <a:latin typeface="Times New Roman" panose="02020603050405020304" pitchFamily="18" charset="0"/>
                <a:ea typeface="Calibri"/>
                <a:cs typeface="Times New Roman" panose="02020603050405020304" pitchFamily="18" charset="0"/>
              </a:rPr>
              <a:t>When it has exactly two endpoints, then it is called </a:t>
            </a:r>
            <a:r>
              <a:rPr lang="en-IN" sz="2000" b="1" strike="noStrike" spc="-1" dirty="0">
                <a:solidFill>
                  <a:srgbClr val="333333"/>
                </a:solidFill>
                <a:latin typeface="Times New Roman" panose="02020603050405020304" pitchFamily="18" charset="0"/>
                <a:ea typeface="Calibri"/>
                <a:cs typeface="Times New Roman" panose="02020603050405020304" pitchFamily="18" charset="0"/>
              </a:rPr>
              <a:t>Linear Bus topology</a:t>
            </a:r>
            <a:endParaRPr lang="en-IN" sz="2000" b="0" strike="noStrike" spc="-1" dirty="0">
              <a:latin typeface="Times New Roman" panose="02020603050405020304" pitchFamily="18" charset="0"/>
              <a:cs typeface="Times New Roman" panose="02020603050405020304" pitchFamily="18" charset="0"/>
            </a:endParaRPr>
          </a:p>
        </p:txBody>
      </p:sp>
      <p:sp>
        <p:nvSpPr>
          <p:cNvPr id="416" name="CustomShape 4"/>
          <p:cNvSpPr/>
          <p:nvPr/>
        </p:nvSpPr>
        <p:spPr>
          <a:xfrm>
            <a:off x="409680" y="3871440"/>
            <a:ext cx="6676200" cy="16256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Bef>
                <a:spcPts val="751"/>
              </a:spcBef>
              <a:spcAft>
                <a:spcPts val="751"/>
              </a:spcAft>
            </a:pPr>
            <a:r>
              <a:rPr lang="en-IN" sz="2000" b="1" i="1" u="sng" strike="noStrike" spc="-1" dirty="0">
                <a:solidFill>
                  <a:srgbClr val="333333"/>
                </a:solidFill>
                <a:uFillTx/>
                <a:latin typeface="Times New Roman" panose="02020603050405020304" pitchFamily="18" charset="0"/>
                <a:ea typeface="Times New Roman"/>
                <a:cs typeface="Times New Roman" panose="02020603050405020304" pitchFamily="18" charset="0"/>
              </a:rPr>
              <a:t>Advantages of Bus Topology</a:t>
            </a:r>
            <a:endParaRPr lang="en-IN" sz="2000" b="0" strike="noStrike" spc="-1" dirty="0">
              <a:latin typeface="Times New Roman" panose="02020603050405020304" pitchFamily="18" charset="0"/>
              <a:cs typeface="Times New Roman" panose="02020603050405020304" pitchFamily="18" charset="0"/>
            </a:endParaRPr>
          </a:p>
          <a:p>
            <a:pPr marL="343080" indent="-342360">
              <a:lnSpc>
                <a:spcPts val="2251"/>
              </a:lnSpc>
              <a:spcAft>
                <a:spcPts val="799"/>
              </a:spcAft>
            </a:pPr>
            <a:r>
              <a:rPr lang="en-IN" sz="2000" b="0" strike="noStrike" spc="-1" dirty="0">
                <a:solidFill>
                  <a:srgbClr val="333333"/>
                </a:solidFill>
                <a:latin typeface="Times New Roman" panose="02020603050405020304" pitchFamily="18" charset="0"/>
                <a:ea typeface="Calibri"/>
                <a:cs typeface="Times New Roman" panose="02020603050405020304" pitchFamily="18" charset="0"/>
              </a:rPr>
              <a:t>It is cost effective.</a:t>
            </a:r>
            <a:endParaRPr lang="en-IN" sz="2000" b="0" strike="noStrike" spc="-1" dirty="0">
              <a:latin typeface="Times New Roman" panose="02020603050405020304" pitchFamily="18" charset="0"/>
              <a:cs typeface="Times New Roman" panose="02020603050405020304" pitchFamily="18" charset="0"/>
            </a:endParaRPr>
          </a:p>
          <a:p>
            <a:pPr marL="343080" indent="-342360">
              <a:lnSpc>
                <a:spcPts val="2251"/>
              </a:lnSpc>
              <a:spcAft>
                <a:spcPts val="799"/>
              </a:spcAft>
            </a:pPr>
            <a:r>
              <a:rPr lang="en-IN" sz="2000" b="0" strike="noStrike" spc="-1" dirty="0">
                <a:solidFill>
                  <a:srgbClr val="333333"/>
                </a:solidFill>
                <a:latin typeface="Times New Roman" panose="02020603050405020304" pitchFamily="18" charset="0"/>
                <a:ea typeface="Calibri"/>
                <a:cs typeface="Times New Roman" panose="02020603050405020304" pitchFamily="18" charset="0"/>
              </a:rPr>
              <a:t>Cable required is least compared to other network topology.</a:t>
            </a:r>
            <a:endParaRPr lang="en-IN" sz="2000" b="0" strike="noStrike" spc="-1" dirty="0">
              <a:latin typeface="Times New Roman" panose="02020603050405020304" pitchFamily="18" charset="0"/>
              <a:cs typeface="Times New Roman" panose="02020603050405020304" pitchFamily="18" charset="0"/>
            </a:endParaRPr>
          </a:p>
          <a:p>
            <a:pPr marL="343080" indent="-342360">
              <a:lnSpc>
                <a:spcPct val="100000"/>
              </a:lnSpc>
            </a:pPr>
            <a:r>
              <a:rPr lang="en-IN" sz="2000" b="0" strike="noStrike" spc="-1" dirty="0">
                <a:solidFill>
                  <a:srgbClr val="333333"/>
                </a:solidFill>
                <a:latin typeface="Times New Roman" panose="02020603050405020304" pitchFamily="18" charset="0"/>
                <a:ea typeface="Calibri"/>
                <a:cs typeface="Times New Roman" panose="02020603050405020304" pitchFamily="18" charset="0"/>
              </a:rPr>
              <a:t>Used in small networks</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CustomShape 1"/>
          <p:cNvSpPr/>
          <p:nvPr/>
        </p:nvSpPr>
        <p:spPr>
          <a:xfrm>
            <a:off x="609480" y="497520"/>
            <a:ext cx="8490600" cy="658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IN" sz="4320" b="0" strike="noStrike" spc="-1" dirty="0">
                <a:solidFill>
                  <a:srgbClr val="FFFFFF"/>
                </a:solidFill>
                <a:latin typeface="Times New Roman" panose="02020603050405020304" pitchFamily="18" charset="0"/>
                <a:cs typeface="Times New Roman" panose="02020603050405020304" pitchFamily="18" charset="0"/>
              </a:rPr>
              <a:t>Advantages of Bus Topology</a:t>
            </a:r>
            <a:endParaRPr lang="en-IN" sz="4320" b="0" strike="noStrike" spc="-1" dirty="0">
              <a:latin typeface="Times New Roman" panose="02020603050405020304" pitchFamily="18" charset="0"/>
              <a:cs typeface="Times New Roman" panose="02020603050405020304" pitchFamily="18" charset="0"/>
            </a:endParaRPr>
          </a:p>
        </p:txBody>
      </p:sp>
      <p:sp>
        <p:nvSpPr>
          <p:cNvPr id="418" name="CustomShape 2"/>
          <p:cNvSpPr/>
          <p:nvPr/>
        </p:nvSpPr>
        <p:spPr>
          <a:xfrm>
            <a:off x="609480" y="2463120"/>
            <a:ext cx="10972440" cy="2359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216000" indent="-216000" algn="ctr">
              <a:lnSpc>
                <a:spcPct val="100000"/>
              </a:lnSpc>
              <a:buClr>
                <a:srgbClr val="000000"/>
              </a:buClr>
              <a:buSzPct val="45000"/>
              <a:buFont typeface="Wingdings" charset="2"/>
              <a:buChar char=""/>
            </a:pPr>
            <a:r>
              <a:rPr lang="en-IN" sz="3870" b="0" strike="noStrike" spc="-1" dirty="0">
                <a:latin typeface="Times New Roman" panose="02020603050405020304" pitchFamily="18" charset="0"/>
                <a:cs typeface="Times New Roman" panose="02020603050405020304" pitchFamily="18" charset="0"/>
              </a:rPr>
              <a:t>Cost effectiveness</a:t>
            </a:r>
          </a:p>
          <a:p>
            <a:pPr marL="216000" indent="-216000" algn="ctr">
              <a:lnSpc>
                <a:spcPct val="100000"/>
              </a:lnSpc>
              <a:buClr>
                <a:srgbClr val="000000"/>
              </a:buClr>
              <a:buSzPct val="45000"/>
              <a:buFont typeface="Wingdings" charset="2"/>
              <a:buChar char=""/>
            </a:pPr>
            <a:r>
              <a:rPr lang="en-IN" sz="3870" b="0" strike="noStrike" spc="-1" dirty="0">
                <a:latin typeface="Times New Roman" panose="02020603050405020304" pitchFamily="18" charset="0"/>
                <a:cs typeface="Times New Roman" panose="02020603050405020304" pitchFamily="18" charset="0"/>
              </a:rPr>
              <a:t>Least cable expenditure</a:t>
            </a:r>
          </a:p>
          <a:p>
            <a:pPr marL="216000" indent="-216000" algn="ctr">
              <a:lnSpc>
                <a:spcPct val="100000"/>
              </a:lnSpc>
              <a:buClr>
                <a:srgbClr val="000000"/>
              </a:buClr>
              <a:buSzPct val="45000"/>
              <a:buFont typeface="Wingdings" charset="2"/>
              <a:buChar char=""/>
            </a:pPr>
            <a:r>
              <a:rPr lang="en-IN" sz="3870" b="0" strike="noStrike" spc="-1" dirty="0">
                <a:latin typeface="Times New Roman" panose="02020603050405020304" pitchFamily="18" charset="0"/>
                <a:cs typeface="Times New Roman" panose="02020603050405020304" pitchFamily="18" charset="0"/>
              </a:rPr>
              <a:t>Highly viable for small scale networks</a:t>
            </a:r>
          </a:p>
          <a:p>
            <a:pPr marL="216000" indent="-216000" algn="ctr">
              <a:lnSpc>
                <a:spcPct val="100000"/>
              </a:lnSpc>
              <a:buClr>
                <a:srgbClr val="000000"/>
              </a:buClr>
              <a:buSzPct val="45000"/>
              <a:buFont typeface="Wingdings" charset="2"/>
              <a:buChar char=""/>
            </a:pPr>
            <a:r>
              <a:rPr lang="en-IN" sz="3870" b="0" strike="noStrike" spc="-1" dirty="0">
                <a:latin typeface="Times New Roman" panose="02020603050405020304" pitchFamily="18" charset="0"/>
                <a:cs typeface="Times New Roman" panose="02020603050405020304" pitchFamily="18" charset="0"/>
              </a:rPr>
              <a:t>Easy to set up and understand</a:t>
            </a: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4D9C-C533-4BD1-A9CD-A10E930829D9}"/>
              </a:ext>
            </a:extLst>
          </p:cNvPr>
          <p:cNvSpPr>
            <a:spLocks noGrp="1"/>
          </p:cNvSpPr>
          <p:nvPr>
            <p:ph type="title"/>
          </p:nvPr>
        </p:nvSpPr>
        <p:spPr>
          <a:xfrm>
            <a:off x="777795" y="535822"/>
            <a:ext cx="10972440" cy="1218795"/>
          </a:xfrm>
        </p:spPr>
        <p:txBody>
          <a:bodyPr/>
          <a:lstStyle/>
          <a:p>
            <a:r>
              <a:rPr lang="en-IN" b="1" dirty="0">
                <a:solidFill>
                  <a:schemeClr val="bg1"/>
                </a:solidFill>
                <a:latin typeface="Times New Roman" panose="02020603050405020304" pitchFamily="18" charset="0"/>
                <a:cs typeface="Times New Roman" panose="02020603050405020304" pitchFamily="18" charset="0"/>
              </a:rPr>
              <a:t>WHY BUS TOPOLOGY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1C0566-6EE0-467B-B797-7A14F6EF046D}"/>
              </a:ext>
            </a:extLst>
          </p:cNvPr>
          <p:cNvSpPr>
            <a:spLocks noGrp="1"/>
          </p:cNvSpPr>
          <p:nvPr>
            <p:ph type="subTitle"/>
          </p:nvPr>
        </p:nvSpPr>
        <p:spPr>
          <a:xfrm>
            <a:off x="609480" y="2304705"/>
            <a:ext cx="10972440" cy="4099584"/>
          </a:xfrm>
        </p:spPr>
        <p:txBody>
          <a:bodyPr/>
          <a:lstStyle/>
          <a:p>
            <a:r>
              <a:rPr lang="en-IN" sz="2800" dirty="0">
                <a:latin typeface="Times New Roman" panose="02020603050405020304" pitchFamily="18" charset="0"/>
                <a:cs typeface="Times New Roman" panose="02020603050405020304" pitchFamily="18" charset="0"/>
              </a:rPr>
              <a:t>Among the four topologies we </a:t>
            </a:r>
            <a:r>
              <a:rPr lang="en-IN" sz="2800" dirty="0" err="1">
                <a:latin typeface="Times New Roman" panose="02020603050405020304" pitchFamily="18" charset="0"/>
                <a:cs typeface="Times New Roman" panose="02020603050405020304" pitchFamily="18" charset="0"/>
              </a:rPr>
              <a:t>choosed</a:t>
            </a:r>
            <a:r>
              <a:rPr lang="en-IN" sz="2800" dirty="0">
                <a:latin typeface="Times New Roman" panose="02020603050405020304" pitchFamily="18" charset="0"/>
                <a:cs typeface="Times New Roman" panose="02020603050405020304" pitchFamily="18" charset="0"/>
              </a:rPr>
              <a:t> the bus topology for our project for presenting the books management in the library because our plan is to execute  the program which should collect the book details , renewal, return date etc…It would be easy as all the devices can be connected to this network in addition to computers. this can increase the speed of productivity because instead of sending commands to a central network ,  a command can be sent directly to the needed peripheral .and with bus topology the network allows data to flow freely through out the network so the output for the given input will come fast.</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38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C000">
                    <a:lumMod val="75000"/>
                  </a:srgbClr>
                </a:solidFill>
                <a:effectLst/>
                <a:uLnTx/>
                <a:uFillTx/>
                <a:latin typeface="Times New Roman" panose="02020603050405020304" pitchFamily="18" charset="0"/>
                <a:cs typeface="Times New Roman" panose="02020603050405020304" pitchFamily="18" charset="0"/>
              </a:rPr>
              <a:t>TYPES OF OS</a:t>
            </a:r>
            <a:br>
              <a:rPr kumimoji="0" lang="en-US" sz="2800" b="0" i="0" u="none" strike="noStrike" kern="1200" cap="none" spc="0" normalizeH="0" baseline="0" noProof="0" dirty="0">
                <a:ln>
                  <a:noFill/>
                </a:ln>
                <a:solidFill>
                  <a:srgbClr val="FFC000">
                    <a:lumMod val="75000"/>
                  </a:srgbClr>
                </a:solidFill>
                <a:effectLst/>
                <a:uLnTx/>
                <a:uFillTx/>
                <a:latin typeface="Calibri Light" panose="020F0302020204030204"/>
                <a:ea typeface="+mj-ea"/>
                <a:cs typeface="+mj-cs"/>
              </a:rPr>
            </a:br>
            <a:endParaRPr kumimoji="0" lang="en-US" sz="2800" b="0" i="0" u="none" strike="noStrike" kern="1200" cap="none" spc="0" normalizeH="0" baseline="0" noProof="0" dirty="0">
              <a:ln>
                <a:noFill/>
              </a:ln>
              <a:solidFill>
                <a:srgbClr val="FFC000">
                  <a:lumMod val="75000"/>
                </a:srgbClr>
              </a:solidFill>
              <a:effectLst/>
              <a:uLnTx/>
              <a:uFillTx/>
              <a:latin typeface="Calibri Light" panose="020F0302020204030204"/>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60"/>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WINDOWS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MAC OS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LINUX</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ANDROID</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UBUNTU</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198020"/>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It is existed in one form or other form it is the most used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os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for the home and office computers.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198020"/>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Apple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os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is one of the most popular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os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In the world it runs on apple hardware including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iphones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ipads</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etc</a:t>
            </a:r>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Now a days programmers from all over the world collaborate on its open source.it is mostly used in corporate and scientific servers.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Android is the most popular operating system in the world it is largely developed by google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954364"/>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Ubuntu is a free and open source </a:t>
            </a:r>
            <a:r>
              <a:rPr kumimoji="0" lang="en-US" sz="1400" b="0" i="0" u="none" strike="noStrike" kern="1200" cap="none" spc="0" normalizeH="0" baseline="0" noProof="0" dirty="0" err="1">
                <a:ln>
                  <a:noFill/>
                </a:ln>
                <a:solidFill>
                  <a:prstClr val="white"/>
                </a:solidFill>
                <a:effectLst/>
                <a:uLnTx/>
                <a:uFillTx/>
                <a:latin typeface="Times New Roman" panose="02020603050405020304" pitchFamily="18" charset="0"/>
                <a:cs typeface="Times New Roman" panose="02020603050405020304" pitchFamily="18" charset="0"/>
              </a:rPr>
              <a:t>linux</a:t>
            </a: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distribution based on Debian . </a:t>
            </a:r>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a:xfrm>
            <a:off x="606188" y="1021474"/>
            <a:ext cx="10670219" cy="5131294"/>
          </a:xfrm>
        </p:spPr>
        <p:txBody>
          <a:bodyPr>
            <a:normAutofit/>
          </a:bodyPr>
          <a:lstStyle/>
          <a:p>
            <a:r>
              <a:rPr lang="en-IN" dirty="0">
                <a:latin typeface="Times New Roman" panose="02020603050405020304" pitchFamily="18" charset="0"/>
                <a:cs typeface="Times New Roman" panose="02020603050405020304" pitchFamily="18" charset="0"/>
              </a:rPr>
              <a:t>Android is the most used mobile </a:t>
            </a:r>
            <a:r>
              <a:rPr lang="en-IN" dirty="0" err="1">
                <a:latin typeface="Times New Roman" panose="02020603050405020304" pitchFamily="18" charset="0"/>
                <a:cs typeface="Times New Roman" panose="02020603050405020304" pitchFamily="18" charset="0"/>
              </a:rPr>
              <a:t>os</a:t>
            </a:r>
            <a:r>
              <a:rPr lang="en-IN" dirty="0">
                <a:latin typeface="Times New Roman" panose="02020603050405020304" pitchFamily="18" charset="0"/>
                <a:cs typeface="Times New Roman" panose="02020603050405020304" pitchFamily="18" charset="0"/>
              </a:rPr>
              <a:t> in the world.</a:t>
            </a:r>
          </a:p>
          <a:p>
            <a:r>
              <a:rPr lang="en-IN" dirty="0">
                <a:latin typeface="Times New Roman" panose="02020603050405020304" pitchFamily="18" charset="0"/>
                <a:cs typeface="Times New Roman" panose="02020603050405020304" pitchFamily="18" charset="0"/>
              </a:rPr>
              <a:t>Android was founded in </a:t>
            </a:r>
            <a:r>
              <a:rPr lang="en-IN" dirty="0" err="1">
                <a:latin typeface="Times New Roman" panose="02020603050405020304" pitchFamily="18" charset="0"/>
                <a:cs typeface="Times New Roman" panose="02020603050405020304" pitchFamily="18" charset="0"/>
              </a:rPr>
              <a:t>palo</a:t>
            </a:r>
            <a:r>
              <a:rPr lang="en-IN" dirty="0">
                <a:latin typeface="Times New Roman" panose="02020603050405020304" pitchFamily="18" charset="0"/>
                <a:cs typeface="Times New Roman" panose="02020603050405020304" pitchFamily="18" charset="0"/>
              </a:rPr>
              <a:t> alto, California, in October 2003 </a:t>
            </a:r>
          </a:p>
          <a:p>
            <a:r>
              <a:rPr lang="en-IN" dirty="0">
                <a:latin typeface="Times New Roman" panose="02020603050405020304" pitchFamily="18" charset="0"/>
                <a:cs typeface="Times New Roman" panose="02020603050405020304" pitchFamily="18" charset="0"/>
              </a:rPr>
              <a:t>Android was founded by </a:t>
            </a:r>
            <a:r>
              <a:rPr lang="en-IN" dirty="0" err="1">
                <a:latin typeface="Times New Roman" panose="02020603050405020304" pitchFamily="18" charset="0"/>
                <a:cs typeface="Times New Roman" panose="02020603050405020304" pitchFamily="18" charset="0"/>
              </a:rPr>
              <a:t>andy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rubin</a:t>
            </a:r>
            <a:r>
              <a:rPr lang="en-IN" dirty="0">
                <a:latin typeface="Times New Roman" panose="02020603050405020304" pitchFamily="18" charset="0"/>
                <a:cs typeface="Times New Roman" panose="02020603050405020304" pitchFamily="18" charset="0"/>
              </a:rPr>
              <a:t>, rich miner, nick sears, </a:t>
            </a:r>
            <a:r>
              <a:rPr lang="en-IN" dirty="0" err="1">
                <a:latin typeface="Times New Roman" panose="02020603050405020304" pitchFamily="18" charset="0"/>
                <a:cs typeface="Times New Roman" panose="02020603050405020304" pitchFamily="18" charset="0"/>
              </a:rPr>
              <a:t>chris</a:t>
            </a:r>
            <a:r>
              <a:rPr lang="en-IN" dirty="0">
                <a:latin typeface="Times New Roman" panose="02020603050405020304" pitchFamily="18" charset="0"/>
                <a:cs typeface="Times New Roman" panose="02020603050405020304" pitchFamily="18" charset="0"/>
              </a:rPr>
              <a:t> white.</a:t>
            </a:r>
          </a:p>
          <a:p>
            <a:r>
              <a:rPr lang="en-IN" dirty="0">
                <a:latin typeface="Times New Roman" panose="02020603050405020304" pitchFamily="18" charset="0"/>
                <a:cs typeface="Times New Roman" panose="02020603050405020304" pitchFamily="18" charset="0"/>
              </a:rPr>
              <a:t>Android was developed by a consortium of developers known as the open hand alliance</a:t>
            </a:r>
          </a:p>
          <a:p>
            <a:pPr marL="0" indent="0">
              <a:buNone/>
            </a:pP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92D050"/>
                </a:solidFill>
                <a:effectLst/>
                <a:uLnTx/>
                <a:uFillTx/>
                <a:latin typeface="Times New Roman" panose="02020603050405020304" pitchFamily="18" charset="0"/>
                <a:cs typeface="Times New Roman" panose="02020603050405020304" pitchFamily="18" charset="0"/>
              </a:rPr>
              <a:t>ANDROID</a:t>
            </a:r>
            <a:endParaRPr kumimoji="0" lang="en-US" sz="2800" b="0" i="0" u="none" strike="noStrike" kern="1200" cap="none" spc="0" normalizeH="0" baseline="0" noProof="0" dirty="0">
              <a:ln>
                <a:noFill/>
              </a:ln>
              <a:solidFill>
                <a:srgbClr val="92D050"/>
              </a:solidFill>
              <a:effectLst/>
              <a:uLnTx/>
              <a:uFillTx/>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148" name="Rectangle 147">
            <a:extLst>
              <a:ext uri="{FF2B5EF4-FFF2-40B4-BE49-F238E27FC236}">
                <a16:creationId xmlns:a16="http://schemas.microsoft.com/office/drawing/2014/main" id="{2809A67D-EE6E-45D1-AA73-B11A0B4F2508}"/>
              </a:ext>
            </a:extLst>
          </p:cNvPr>
          <p:cNvSpPr/>
          <p:nvPr/>
        </p:nvSpPr>
        <p:spPr>
          <a:xfrm>
            <a:off x="3276600" y="5460147"/>
            <a:ext cx="8075613" cy="800219"/>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 are 2.5 billion android users it is covering 40% among the 73% mobile users”</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rPr>
              <a:t>2,500,000</a:t>
            </a:r>
          </a:p>
        </p:txBody>
      </p:sp>
      <p:pic>
        <p:nvPicPr>
          <p:cNvPr id="3" name="Picture 2">
            <a:extLst>
              <a:ext uri="{FF2B5EF4-FFF2-40B4-BE49-F238E27FC236}">
                <a16:creationId xmlns:a16="http://schemas.microsoft.com/office/drawing/2014/main" id="{DB942816-32FC-4EFC-AF60-52315303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645" y="3101358"/>
            <a:ext cx="3375864" cy="2154302"/>
          </a:xfrm>
          <a:prstGeom prst="rect">
            <a:avLst/>
          </a:prstGeom>
        </p:spPr>
      </p:pic>
    </p:spTree>
    <p:extLst>
      <p:ext uri="{BB962C8B-B14F-4D97-AF65-F5344CB8AC3E}">
        <p14:creationId xmlns:p14="http://schemas.microsoft.com/office/powerpoint/2010/main" val="138571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rPr>
              <a:t>ADVANTAGES OF ANDROID</a:t>
            </a:r>
            <a:endParaRPr kumimoji="0" lang="en-US" sz="2800" b="0"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772399" y="438150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Easy Adoption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7509077" y="431253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Low Investment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1</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56058" y="429455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Open Source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897789" y="418269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2</a:t>
            </a: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7322185" y="165353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Easy To Integrate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6943726" y="152738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a:t>
            </a:r>
          </a:p>
        </p:txBody>
      </p:sp>
      <p:pic>
        <p:nvPicPr>
          <p:cNvPr id="43" name="Picture 42" descr="Image result for advantages of android">
            <a:extLst>
              <a:ext uri="{FF2B5EF4-FFF2-40B4-BE49-F238E27FC236}">
                <a16:creationId xmlns:a16="http://schemas.microsoft.com/office/drawing/2014/main" id="{DC738BCB-2AF2-47EA-997F-8A89ADB3B6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3752" y="2203663"/>
            <a:ext cx="2944495" cy="3005455"/>
          </a:xfrm>
          <a:prstGeom prst="rect">
            <a:avLst/>
          </a:prstGeom>
          <a:noFill/>
          <a:ln>
            <a:noFill/>
          </a:ln>
        </p:spPr>
      </p:pic>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40A6-3E8E-4658-B005-2B0EBE4EEAD2}"/>
              </a:ext>
            </a:extLst>
          </p:cNvPr>
          <p:cNvSpPr>
            <a:spLocks noGrp="1"/>
          </p:cNvSpPr>
          <p:nvPr>
            <p:ph type="title"/>
          </p:nvPr>
        </p:nvSpPr>
        <p:spPr>
          <a:xfrm>
            <a:off x="1523880" y="436587"/>
            <a:ext cx="9143280" cy="609398"/>
          </a:xfrm>
        </p:spPr>
        <p:txBody>
          <a:bodyPr/>
          <a:lstStyle/>
          <a:p>
            <a:r>
              <a:rPr lang="en-US" dirty="0">
                <a:solidFill>
                  <a:srgbClr val="92D050"/>
                </a:solidFill>
                <a:latin typeface="Times New Roman" panose="02020603050405020304" pitchFamily="18" charset="0"/>
                <a:cs typeface="Times New Roman" panose="02020603050405020304" pitchFamily="18" charset="0"/>
              </a:rPr>
              <a:t>                   ADVANTAGES</a:t>
            </a:r>
            <a:endParaRPr lang="en-US" dirty="0"/>
          </a:p>
        </p:txBody>
      </p:sp>
      <p:sp>
        <p:nvSpPr>
          <p:cNvPr id="3" name="Subtitle 2">
            <a:extLst>
              <a:ext uri="{FF2B5EF4-FFF2-40B4-BE49-F238E27FC236}">
                <a16:creationId xmlns:a16="http://schemas.microsoft.com/office/drawing/2014/main" id="{5C79453B-66A6-4BB8-B1BB-A197D666BA7F}"/>
              </a:ext>
            </a:extLst>
          </p:cNvPr>
          <p:cNvSpPr>
            <a:spLocks noGrp="1"/>
          </p:cNvSpPr>
          <p:nvPr>
            <p:ph type="subTitle"/>
          </p:nvPr>
        </p:nvSpPr>
        <p:spPr>
          <a:xfrm>
            <a:off x="609480" y="1294376"/>
            <a:ext cx="10972440" cy="6321731"/>
          </a:xfrm>
        </p:spPr>
        <p:txBody>
          <a:bodyPr/>
          <a:lstStyle/>
          <a:p>
            <a:r>
              <a:rPr lang="en-IN" sz="2800" dirty="0">
                <a:solidFill>
                  <a:prstClr val="black"/>
                </a:solidFill>
                <a:latin typeface="Times New Roman" panose="02020603050405020304" pitchFamily="18" charset="0"/>
                <a:cs typeface="Times New Roman" panose="02020603050405020304" pitchFamily="18" charset="0"/>
              </a:rPr>
              <a:t>Availability of Apps:-majority of the apps in Google Play are free as compared to the paid apps on iPhone.</a:t>
            </a:r>
          </a:p>
          <a:p>
            <a:endParaRPr lang="en-IN" sz="2800" dirty="0">
              <a:solidFill>
                <a:prstClr val="black"/>
              </a:solidFill>
              <a:latin typeface="Times New Roman" panose="02020603050405020304" pitchFamily="18" charset="0"/>
              <a:cs typeface="Times New Roman" panose="02020603050405020304" pitchFamily="18" charset="0"/>
            </a:endParaRPr>
          </a:p>
          <a:p>
            <a:pPr marL="285750" lvl="0" indent="-285750">
              <a:lnSpc>
                <a:spcPct val="100000"/>
              </a:lnSpc>
              <a:spcBef>
                <a:spcPts val="0"/>
              </a:spcBef>
              <a:defRPr/>
            </a:pPr>
            <a:r>
              <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Since Android OS is open source and it is part of the Open Handset Alliance, most of the leading handset manufacturers in the world have Android phones.</a:t>
            </a:r>
          </a:p>
          <a:p>
            <a:pPr marL="0" lvl="0" indent="0">
              <a:lnSpc>
                <a:spcPct val="100000"/>
              </a:lnSpc>
              <a:spcBef>
                <a:spcPts val="0"/>
              </a:spcBef>
              <a:buNone/>
              <a:defRPr/>
            </a:pPr>
            <a:endParaRPr lang="en-IN" dirty="0">
              <a:solidFill>
                <a:prstClr val="black"/>
              </a:solidFill>
              <a:latin typeface="Times New Roman" panose="02020603050405020304" pitchFamily="18" charset="0"/>
              <a:cs typeface="Times New Roman" panose="02020603050405020304" pitchFamily="18" charset="0"/>
            </a:endParaRPr>
          </a:p>
          <a:p>
            <a:pPr marL="285750" lvl="0" indent="-285750">
              <a:lnSpc>
                <a:spcPct val="100000"/>
              </a:lnSpc>
              <a:spcBef>
                <a:spcPts val="0"/>
              </a:spcBef>
              <a:defRPr/>
            </a:pPr>
            <a:r>
              <a:rPr lang="en-IN" sz="2800" dirty="0">
                <a:solidFill>
                  <a:prstClr val="black"/>
                </a:solidFill>
                <a:latin typeface="Times New Roman" panose="02020603050405020304" pitchFamily="18" charset="0"/>
                <a:cs typeface="Times New Roman" panose="02020603050405020304" pitchFamily="18" charset="0"/>
              </a:rPr>
              <a:t>Integrated Applications &amp; Features: - E.g. : Android allows an option to share, after taking a photo with the Camera.</a:t>
            </a:r>
          </a:p>
          <a:p>
            <a:pPr marL="285750" lvl="0" indent="-285750">
              <a:lnSpc>
                <a:spcPct val="100000"/>
              </a:lnSpc>
              <a:spcBef>
                <a:spcPts val="0"/>
              </a:spcBef>
              <a:defRPr/>
            </a:pPr>
            <a:endParaRPr lang="en-IN" dirty="0">
              <a:solidFill>
                <a:prstClr val="black"/>
              </a:solidFill>
              <a:latin typeface="Times New Roman" panose="02020603050405020304" pitchFamily="18" charset="0"/>
              <a:cs typeface="Times New Roman" panose="02020603050405020304" pitchFamily="18" charset="0"/>
            </a:endParaRPr>
          </a:p>
          <a:p>
            <a:pPr marL="285750" lvl="0" indent="-285750">
              <a:lnSpc>
                <a:spcPct val="100000"/>
              </a:lnSpc>
              <a:spcBef>
                <a:spcPts val="0"/>
              </a:spcBef>
              <a:defRPr/>
            </a:pPr>
            <a:r>
              <a:rPr lang="en-IN" sz="2800" dirty="0">
                <a:solidFill>
                  <a:prstClr val="black"/>
                </a:solidFill>
                <a:latin typeface="Times New Roman" panose="02020603050405020304" pitchFamily="18" charset="0"/>
                <a:cs typeface="Times New Roman" panose="02020603050405020304" pitchFamily="18" charset="0"/>
              </a:rPr>
              <a:t>Free to customizes: -You can customize widgets as you wish to.</a:t>
            </a:r>
          </a:p>
          <a:p>
            <a:endParaRPr lang="en-IN" dirty="0">
              <a:solidFill>
                <a:prstClr val="black"/>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948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t>
            </a:r>
            <a:r>
              <a:rPr kumimoji="0" lang="en-US" sz="2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cs typeface="Times New Roman" panose="02020603050405020304" pitchFamily="18" charset="0"/>
              </a:rPr>
              <a:t>GRAPH OF NO . OF ANDROID USERS </a:t>
            </a:r>
            <a:br>
              <a:rPr kumimoji="0" lang="en-US" sz="2800" b="0"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rPr>
              <a:t> </a:t>
            </a:r>
            <a:endParaRPr kumimoji="0" lang="en-US" sz="2800" b="0"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737697846"/>
              </p:ext>
            </p:extLst>
          </p:nvPr>
        </p:nvGraphicFramePr>
        <p:xfrm>
          <a:off x="300558" y="1715315"/>
          <a:ext cx="6620660" cy="4372987"/>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223394"/>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54181"/>
          </a:xfrm>
          <a:prstGeom prst="rect">
            <a:avLst/>
          </a:prstGeom>
        </p:spPr>
        <p:txBody>
          <a:bodyPr wrap="square" lIns="0" tIns="0" rIns="0" bIns="0" anchor="t">
            <a:spAutoFit/>
          </a:bodyPr>
          <a:lstStyle/>
          <a:p>
            <a:pPr marL="0" marR="0" lvl="0" indent="0" algn="ctr" defTabSz="914400" rtl="0" eaLnBrk="1" fontAlgn="auto" latinLnBrk="0" hangingPunct="1">
              <a:lnSpc>
                <a:spcPts val="19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The  bar graph shows the number of  android users increasing year to year</a:t>
            </a:r>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7161213" y="4991725"/>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TYPE OF APPLICATION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Times New Roman" panose="02020603050405020304" pitchFamily="18" charset="0"/>
                <a:cs typeface="Times New Roman" panose="02020603050405020304" pitchFamily="18" charset="0"/>
              </a:rPr>
              <a:t>HANDY LIBRARY</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1189609" y="1509204"/>
            <a:ext cx="4039339" cy="3654847"/>
          </a:xfrm>
          <a:prstGeom prst="rect">
            <a:avLst/>
          </a:prstGeom>
        </p:spPr>
        <p:txBody>
          <a:bodyPr wrap="square" lIns="0" tIns="0" rIns="0" bIns="0" anchor="t">
            <a:spAutoFit/>
          </a:bodyPr>
          <a:lstStyle/>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Handy library is a library management system application for android</a:t>
            </a:r>
          </a:p>
          <a:p>
            <a:pPr marL="0" marR="0" lvl="0" indent="0" algn="l" defTabSz="914400" rtl="0" eaLnBrk="1" fontAlgn="auto" latinLnBrk="0" hangingPunct="1">
              <a:lnSpc>
                <a:spcPts val="19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We can keep track of books that you lend to or borrow from your friends and notify when a book is overdue.</a:t>
            </a: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This application supports 18 languages.</a:t>
            </a: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endParaRPr kumimoji="0" lang="en-US" sz="2400" b="0" i="1"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Organizing books by shelves or categories.</a:t>
            </a:r>
          </a:p>
          <a:p>
            <a:pPr marL="285750" marR="0" lvl="0" indent="-285750" algn="l" defTabSz="914400" rtl="0" eaLnBrk="1" fontAlgn="auto" latinLnBrk="0" hangingPunct="1">
              <a:lnSpc>
                <a:spcPts val="1900"/>
              </a:lnSpc>
              <a:spcBef>
                <a:spcPts val="0"/>
              </a:spcBef>
              <a:spcAft>
                <a:spcPts val="0"/>
              </a:spcAft>
              <a:buClrTx/>
              <a:buSzTx/>
              <a:buFont typeface="Arial" panose="020B0604020202020204" pitchFamily="34" charset="0"/>
              <a:buChar char="•"/>
              <a:tabLst/>
              <a:defRPr/>
            </a:pPr>
            <a:endParaRPr kumimoji="0" lang="en-US" sz="2000" b="0" i="1"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2" name="Picture 11" descr="C:\Users\injus\AppData\Local\Microsoft\Windows\INetCache\Content.MSO\4DC893B4.tmp">
            <a:extLst>
              <a:ext uri="{FF2B5EF4-FFF2-40B4-BE49-F238E27FC236}">
                <a16:creationId xmlns:a16="http://schemas.microsoft.com/office/drawing/2014/main" id="{FEC0FDF7-9B78-46E5-835C-125AAA0D46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2939" y="1596871"/>
            <a:ext cx="2971800" cy="2971800"/>
          </a:xfrm>
          <a:prstGeom prst="rect">
            <a:avLst/>
          </a:prstGeom>
          <a:noFill/>
          <a:ln>
            <a:noFill/>
          </a:ln>
        </p:spPr>
      </p:pic>
    </p:spTree>
    <p:extLst>
      <p:ext uri="{BB962C8B-B14F-4D97-AF65-F5344CB8AC3E}">
        <p14:creationId xmlns:p14="http://schemas.microsoft.com/office/powerpoint/2010/main" val="227547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142920" y="-20628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000000"/>
                </a:solidFill>
                <a:latin typeface="Times New Roman" panose="02020603050405020304" pitchFamily="18" charset="0"/>
                <a:cs typeface="Times New Roman" panose="02020603050405020304" pitchFamily="18" charset="0"/>
              </a:rPr>
              <a:t>Description On ER-Diagram</a:t>
            </a:r>
            <a:endParaRPr lang="en-IN" sz="4400" b="0" strike="noStrike" spc="-1" dirty="0">
              <a:latin typeface="Times New Roman" panose="02020603050405020304" pitchFamily="18" charset="0"/>
              <a:cs typeface="Times New Roman" panose="02020603050405020304" pitchFamily="18" charset="0"/>
            </a:endParaRPr>
          </a:p>
        </p:txBody>
      </p:sp>
      <p:sp>
        <p:nvSpPr>
          <p:cNvPr id="390" name="CustomShape 2"/>
          <p:cNvSpPr/>
          <p:nvPr/>
        </p:nvSpPr>
        <p:spPr>
          <a:xfrm>
            <a:off x="333360" y="11397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ER-Diagram is known as entity relationship</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There are many applications in library by using ER-Diagram</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                               </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                             This is known as </a:t>
            </a:r>
            <a:r>
              <a:rPr lang="en-IN" sz="2800" b="0" strike="noStrike" spc="-1" dirty="0" err="1">
                <a:solidFill>
                  <a:srgbClr val="000000"/>
                </a:solidFill>
                <a:latin typeface="Times New Roman" panose="02020603050405020304" pitchFamily="18" charset="0"/>
                <a:cs typeface="Times New Roman" panose="02020603050405020304" pitchFamily="18" charset="0"/>
              </a:rPr>
              <a:t>Attribute.It</a:t>
            </a:r>
            <a:r>
              <a:rPr lang="en-IN" sz="2800" b="0" strike="noStrike" spc="-1" dirty="0">
                <a:solidFill>
                  <a:srgbClr val="000000"/>
                </a:solidFill>
                <a:latin typeface="Times New Roman" panose="02020603050405020304" pitchFamily="18" charset="0"/>
                <a:cs typeface="Times New Roman" panose="02020603050405020304" pitchFamily="18" charset="0"/>
              </a:rPr>
              <a:t> is a description of a single object or a person.</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Times New Roman" panose="02020603050405020304" pitchFamily="18" charset="0"/>
                <a:cs typeface="Times New Roman" panose="02020603050405020304" pitchFamily="18" charset="0"/>
              </a:rPr>
              <a:t>                               This is known as Entity. It is a real world </a:t>
            </a:r>
            <a:r>
              <a:rPr lang="en-IN" sz="2800" b="0" strike="noStrike" spc="-1" dirty="0" err="1">
                <a:solidFill>
                  <a:srgbClr val="000000"/>
                </a:solidFill>
                <a:latin typeface="Times New Roman" panose="02020603050405020304" pitchFamily="18" charset="0"/>
                <a:cs typeface="Times New Roman" panose="02020603050405020304" pitchFamily="18" charset="0"/>
              </a:rPr>
              <a:t>object.It</a:t>
            </a:r>
            <a:r>
              <a:rPr lang="en-IN" sz="2800" b="0" strike="noStrike" spc="-1" dirty="0">
                <a:solidFill>
                  <a:srgbClr val="000000"/>
                </a:solidFill>
                <a:latin typeface="Times New Roman" panose="02020603050405020304" pitchFamily="18" charset="0"/>
                <a:cs typeface="Times New Roman" panose="02020603050405020304" pitchFamily="18" charset="0"/>
              </a:rPr>
              <a:t> </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can be </a:t>
            </a:r>
            <a:r>
              <a:rPr lang="en-IN" sz="2800" b="0" strike="noStrike" spc="-1" dirty="0" err="1">
                <a:solidFill>
                  <a:srgbClr val="000000"/>
                </a:solidFill>
                <a:latin typeface="Times New Roman" panose="02020603050405020304" pitchFamily="18" charset="0"/>
                <a:cs typeface="Times New Roman" panose="02020603050405020304" pitchFamily="18" charset="0"/>
              </a:rPr>
              <a:t>place,object</a:t>
            </a:r>
            <a:r>
              <a:rPr lang="en-IN" sz="2800" b="0" strike="noStrike" spc="-1" dirty="0">
                <a:solidFill>
                  <a:srgbClr val="000000"/>
                </a:solidFill>
                <a:latin typeface="Times New Roman" panose="02020603050405020304" pitchFamily="18" charset="0"/>
                <a:cs typeface="Times New Roman" panose="02020603050405020304" pitchFamily="18" charset="0"/>
              </a:rPr>
              <a:t> or person   </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r>
              <a:rPr lang="en-IN" sz="2800" b="0" strike="noStrike" spc="-1" dirty="0">
                <a:solidFill>
                  <a:srgbClr val="000000"/>
                </a:solidFill>
                <a:latin typeface="Times New Roman" panose="02020603050405020304" pitchFamily="18" charset="0"/>
                <a:cs typeface="Times New Roman" panose="02020603050405020304" pitchFamily="18" charset="0"/>
              </a:rPr>
              <a:t>                                </a:t>
            </a:r>
            <a:endParaRPr lang="en-IN" sz="2800" b="0" strike="noStrike" spc="-1" dirty="0">
              <a:latin typeface="Times New Roman" panose="02020603050405020304" pitchFamily="18" charset="0"/>
              <a:cs typeface="Times New Roman" panose="02020603050405020304" pitchFamily="18" charset="0"/>
            </a:endParaRPr>
          </a:p>
          <a:p>
            <a:pPr marL="228600" indent="-227880">
              <a:lnSpc>
                <a:spcPct val="90000"/>
              </a:lnSpc>
              <a:spcBef>
                <a:spcPts val="1001"/>
              </a:spcBef>
            </a:pPr>
            <a:endParaRPr lang="en-IN" sz="2800" b="0" strike="noStrike" spc="-1" dirty="0">
              <a:latin typeface="Times New Roman" panose="02020603050405020304" pitchFamily="18" charset="0"/>
              <a:cs typeface="Times New Roman" panose="02020603050405020304" pitchFamily="18" charset="0"/>
            </a:endParaRPr>
          </a:p>
        </p:txBody>
      </p:sp>
      <p:sp>
        <p:nvSpPr>
          <p:cNvPr id="391" name="CustomShape 3"/>
          <p:cNvSpPr/>
          <p:nvPr/>
        </p:nvSpPr>
        <p:spPr>
          <a:xfrm>
            <a:off x="647640" y="2181240"/>
            <a:ext cx="1590120" cy="9136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392" name="CustomShape 4"/>
          <p:cNvSpPr/>
          <p:nvPr/>
        </p:nvSpPr>
        <p:spPr>
          <a:xfrm>
            <a:off x="2438280" y="2581200"/>
            <a:ext cx="761400" cy="3610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393" name="CustomShape 5"/>
          <p:cNvSpPr/>
          <p:nvPr/>
        </p:nvSpPr>
        <p:spPr>
          <a:xfrm>
            <a:off x="885960" y="3790800"/>
            <a:ext cx="1456560" cy="7041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394" name="CustomShape 6"/>
          <p:cNvSpPr/>
          <p:nvPr/>
        </p:nvSpPr>
        <p:spPr>
          <a:xfrm>
            <a:off x="2552760" y="3914640"/>
            <a:ext cx="742320" cy="408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Line 1"/>
          <p:cNvSpPr/>
          <p:nvPr/>
        </p:nvSpPr>
        <p:spPr>
          <a:xfrm>
            <a:off x="8729468" y="522720"/>
            <a:ext cx="3462291" cy="0"/>
          </a:xfrm>
          <a:prstGeom prst="line">
            <a:avLst/>
          </a:prstGeom>
          <a:ln>
            <a:solidFill>
              <a:schemeClr val="accent3">
                <a:lumMod val="50000"/>
              </a:schemeClr>
            </a:solidFill>
            <a:round/>
            <a:headEnd type="oval" w="med" len="med"/>
          </a:ln>
        </p:spPr>
        <p:style>
          <a:lnRef idx="1">
            <a:schemeClr val="accent1"/>
          </a:lnRef>
          <a:fillRef idx="0">
            <a:schemeClr val="accent1"/>
          </a:fillRef>
          <a:effectRef idx="0">
            <a:schemeClr val="accent1"/>
          </a:effectRef>
          <a:fontRef idx="minor"/>
        </p:style>
      </p:sp>
      <p:sp>
        <p:nvSpPr>
          <p:cNvPr id="396" name="CustomShape 2"/>
          <p:cNvSpPr/>
          <p:nvPr/>
        </p:nvSpPr>
        <p:spPr>
          <a:xfrm>
            <a:off x="228600" y="190440"/>
            <a:ext cx="11734200" cy="387798"/>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90000"/>
              </a:lnSpc>
            </a:pPr>
            <a:r>
              <a:rPr lang="en-IN" sz="2800" b="1" strike="noStrike" spc="-1" dirty="0">
                <a:solidFill>
                  <a:srgbClr val="404040"/>
                </a:solidFill>
                <a:latin typeface="Times New Roman" panose="02020603050405020304" pitchFamily="18" charset="0"/>
                <a:ea typeface="DejaVu Sans"/>
                <a:cs typeface="Times New Roman" panose="02020603050405020304" pitchFamily="18" charset="0"/>
              </a:rPr>
              <a:t>ENTITY RELATION DIAGRAM</a:t>
            </a:r>
            <a:endParaRPr lang="en-IN" sz="2800" b="0" strike="noStrike" spc="-1" dirty="0">
              <a:latin typeface="Times New Roman" panose="02020603050405020304" pitchFamily="18" charset="0"/>
              <a:cs typeface="Times New Roman" panose="02020603050405020304" pitchFamily="18" charset="0"/>
            </a:endParaRPr>
          </a:p>
        </p:txBody>
      </p:sp>
      <p:sp>
        <p:nvSpPr>
          <p:cNvPr id="397" name="Line 3"/>
          <p:cNvSpPr/>
          <p:nvPr/>
        </p:nvSpPr>
        <p:spPr>
          <a:xfrm>
            <a:off x="0" y="522720"/>
            <a:ext cx="3462291" cy="0"/>
          </a:xfrm>
          <a:prstGeom prst="line">
            <a:avLst/>
          </a:prstGeom>
          <a:ln>
            <a:solidFill>
              <a:schemeClr val="accent3">
                <a:lumMod val="50000"/>
              </a:schemeClr>
            </a:solidFill>
            <a:round/>
            <a:tailEnd type="oval" w="med" len="med"/>
          </a:ln>
        </p:spPr>
        <p:style>
          <a:lnRef idx="1">
            <a:schemeClr val="accent1"/>
          </a:lnRef>
          <a:fillRef idx="0">
            <a:schemeClr val="accent1"/>
          </a:fillRef>
          <a:effectRef idx="0">
            <a:schemeClr val="accent1"/>
          </a:effectRef>
          <a:fontRef idx="minor"/>
        </p:style>
      </p:sp>
      <p:sp>
        <p:nvSpPr>
          <p:cNvPr id="398" name="CustomShape 4"/>
          <p:cNvSpPr/>
          <p:nvPr/>
        </p:nvSpPr>
        <p:spPr>
          <a:xfrm>
            <a:off x="0" y="655920"/>
            <a:ext cx="10514880" cy="103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endParaRPr lang="en-IN" sz="4400" b="0" strike="noStrike" spc="-1" dirty="0">
              <a:latin typeface="Arial"/>
            </a:endParaRPr>
          </a:p>
        </p:txBody>
      </p:sp>
      <p:pic>
        <p:nvPicPr>
          <p:cNvPr id="399" name="Picture 9"/>
          <p:cNvPicPr/>
          <p:nvPr/>
        </p:nvPicPr>
        <p:blipFill>
          <a:blip r:embed="rId3"/>
          <a:stretch/>
        </p:blipFill>
        <p:spPr>
          <a:xfrm>
            <a:off x="637309" y="785091"/>
            <a:ext cx="11434618" cy="5936829"/>
          </a:xfrm>
          <a:prstGeom prst="rect">
            <a:avLst/>
          </a:prstGeom>
          <a:ln>
            <a:noFill/>
          </a:ln>
        </p:spPr>
      </p:pic>
      <p:sp>
        <p:nvSpPr>
          <p:cNvPr id="400" name="Line 5"/>
          <p:cNvSpPr/>
          <p:nvPr/>
        </p:nvSpPr>
        <p:spPr>
          <a:xfrm>
            <a:off x="4403160" y="2725200"/>
            <a:ext cx="461520" cy="0"/>
          </a:xfrm>
          <a:prstGeom prst="line">
            <a:avLst/>
          </a:prstGeom>
          <a:ln>
            <a:round/>
          </a:ln>
        </p:spPr>
        <p:style>
          <a:lnRef idx="1">
            <a:schemeClr val="dk1"/>
          </a:lnRef>
          <a:fillRef idx="0">
            <a:schemeClr val="dk1"/>
          </a:fillRef>
          <a:effectRef idx="0">
            <a:schemeClr val="dk1"/>
          </a:effectRef>
          <a:fontRef idx="minor"/>
        </p:style>
      </p:sp>
      <p:sp>
        <p:nvSpPr>
          <p:cNvPr id="401" name="Line 6"/>
          <p:cNvSpPr/>
          <p:nvPr/>
        </p:nvSpPr>
        <p:spPr>
          <a:xfrm>
            <a:off x="6844680" y="1677600"/>
            <a:ext cx="434880" cy="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02" name="Line 7"/>
          <p:cNvSpPr/>
          <p:nvPr/>
        </p:nvSpPr>
        <p:spPr>
          <a:xfrm>
            <a:off x="4086000" y="3151440"/>
            <a:ext cx="547920" cy="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03" name="Line 8"/>
          <p:cNvSpPr/>
          <p:nvPr/>
        </p:nvSpPr>
        <p:spPr>
          <a:xfrm>
            <a:off x="3941640" y="3870360"/>
            <a:ext cx="461520" cy="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04" name="Line 9"/>
          <p:cNvSpPr/>
          <p:nvPr/>
        </p:nvSpPr>
        <p:spPr>
          <a:xfrm>
            <a:off x="4500720" y="4163400"/>
            <a:ext cx="443880" cy="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405" name="Line 10"/>
          <p:cNvSpPr/>
          <p:nvPr/>
        </p:nvSpPr>
        <p:spPr>
          <a:xfrm flipH="1">
            <a:off x="8788680" y="3870360"/>
            <a:ext cx="479520" cy="9000"/>
          </a:xfrm>
          <a:prstGeom prst="line">
            <a:avLst/>
          </a:prstGeom>
          <a:ln>
            <a:solidFill>
              <a:schemeClr val="tx1"/>
            </a:solidFill>
            <a:round/>
          </a:ln>
        </p:spPr>
        <p:style>
          <a:lnRef idx="1">
            <a:schemeClr val="accent1"/>
          </a:lnRef>
          <a:fillRef idx="0">
            <a:schemeClr val="accent1"/>
          </a:fillRef>
          <a:effectRef idx="0">
            <a:schemeClr val="accent1"/>
          </a:effectRef>
          <a:fontRef idx="minor"/>
        </p:style>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427</TotalTime>
  <Words>878</Words>
  <Application>Microsoft Office PowerPoint</Application>
  <PresentationFormat>Widescreen</PresentationFormat>
  <Paragraphs>114</Paragraphs>
  <Slides>15</Slides>
  <Notes>6</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15</vt:i4>
      </vt:variant>
    </vt:vector>
  </HeadingPairs>
  <TitlesOfParts>
    <vt:vector size="27" baseType="lpstr">
      <vt:lpstr>Arial</vt:lpstr>
      <vt:lpstr>Calibri</vt:lpstr>
      <vt:lpstr>Calibri Light</vt:lpstr>
      <vt:lpstr>Symbol</vt:lpstr>
      <vt:lpstr>Times New Roman</vt:lpstr>
      <vt:lpstr>Tw Cen MT</vt:lpstr>
      <vt:lpstr>Wingdings</vt:lpstr>
      <vt:lpstr>Office Theme</vt:lpstr>
      <vt:lpstr>Office Theme</vt:lpstr>
      <vt:lpstr>Office Theme</vt:lpstr>
      <vt:lpstr>Office Theme</vt:lpstr>
      <vt:lpstr>Office Theme</vt:lpstr>
      <vt:lpstr>PowerPoint Presentation</vt:lpstr>
      <vt:lpstr>Project analysis slide 3</vt:lpstr>
      <vt:lpstr>Project analysis slide 7</vt:lpstr>
      <vt:lpstr>Project analysis slide 2</vt:lpstr>
      <vt:lpstr>                   ADVANTAGES</vt:lpstr>
      <vt:lpstr>Project analysis slide 10</vt:lpstr>
      <vt:lpstr>Project analysis slide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BUS TOPOLOGY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dc:creator>
  <dc:description/>
  <cp:lastModifiedBy>RAVELLA ABHINAV</cp:lastModifiedBy>
  <cp:revision>18</cp:revision>
  <dcterms:created xsi:type="dcterms:W3CDTF">2019-11-14T01:09:35Z</dcterms:created>
  <dcterms:modified xsi:type="dcterms:W3CDTF">2019-11-15T08:49:32Z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