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4"/>
  </p:sldMasterIdLst>
  <p:notesMasterIdLst>
    <p:notesMasterId r:id="rId44"/>
  </p:notesMasterIdLst>
  <p:handoutMasterIdLst>
    <p:handoutMasterId r:id="rId45"/>
  </p:handoutMasterIdLst>
  <p:sldIdLst>
    <p:sldId id="283" r:id="rId5"/>
    <p:sldId id="257" r:id="rId6"/>
    <p:sldId id="284" r:id="rId7"/>
    <p:sldId id="280" r:id="rId8"/>
    <p:sldId id="285" r:id="rId9"/>
    <p:sldId id="286" r:id="rId10"/>
    <p:sldId id="287" r:id="rId11"/>
    <p:sldId id="290" r:id="rId12"/>
    <p:sldId id="289" r:id="rId13"/>
    <p:sldId id="288" r:id="rId14"/>
    <p:sldId id="291" r:id="rId15"/>
    <p:sldId id="292" r:id="rId16"/>
    <p:sldId id="320" r:id="rId17"/>
    <p:sldId id="318" r:id="rId18"/>
    <p:sldId id="319" r:id="rId19"/>
    <p:sldId id="294" r:id="rId20"/>
    <p:sldId id="295" r:id="rId21"/>
    <p:sldId id="296" r:id="rId22"/>
    <p:sldId id="293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6" r:id="rId37"/>
    <p:sldId id="312" r:id="rId38"/>
    <p:sldId id="310" r:id="rId39"/>
    <p:sldId id="311" r:id="rId40"/>
    <p:sldId id="313" r:id="rId41"/>
    <p:sldId id="314" r:id="rId42"/>
    <p:sldId id="31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4" autoAdjust="0"/>
    <p:restoredTop sz="94660" autoAdjust="0"/>
  </p:normalViewPr>
  <p:slideViewPr>
    <p:cSldViewPr snapToGrid="0" showGuides="1">
      <p:cViewPr>
        <p:scale>
          <a:sx n="58" d="100"/>
          <a:sy n="58" d="100"/>
        </p:scale>
        <p:origin x="-1134" y="-3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415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6/18/2019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6/18/2019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1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8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0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6" y="2708476"/>
            <a:ext cx="4417806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6" y="4421082"/>
            <a:ext cx="4413070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30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02B9795-92DC-40DC-A1CA-9A4B349D7824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6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8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8" y="5719968"/>
            <a:ext cx="85822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201186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1030148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8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678" y="815392"/>
            <a:ext cx="9366325" cy="1143000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2323653"/>
            <a:ext cx="9036423" cy="370159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35654" y="6492875"/>
            <a:ext cx="4669536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5" y="2900831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7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2" y="2974696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9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6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1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8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07430" y="601885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6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7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9" y="2657436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1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8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30" y="601885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6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80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90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7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399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081658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1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3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2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6" y="224493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rgbClr val="C00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Complexity analysis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J.Govindarajan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Asst.Prof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Sr.Gr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, CSE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5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535" y="325535"/>
            <a:ext cx="9366325" cy="1143000"/>
          </a:xfrm>
        </p:spPr>
        <p:txBody>
          <a:bodyPr/>
          <a:lstStyle/>
          <a:p>
            <a:r>
              <a:rPr lang="en-US" b="1" dirty="0"/>
              <a:t>Counting Primitive </a:t>
            </a:r>
            <a:r>
              <a:rPr lang="en-US" b="1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786" y="1573433"/>
            <a:ext cx="10695214" cy="497432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600" dirty="0">
                <a:solidFill>
                  <a:schemeClr val="tx2"/>
                </a:solidFill>
              </a:rPr>
              <a:t>Algorithm </a:t>
            </a:r>
            <a:r>
              <a:rPr lang="en-US" sz="2600" dirty="0" err="1">
                <a:solidFill>
                  <a:schemeClr val="tx2"/>
                </a:solidFill>
              </a:rPr>
              <a:t>innerProduct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endParaRPr lang="en-US" sz="2600" dirty="0" smtClean="0">
              <a:solidFill>
                <a:schemeClr val="tx2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2600" dirty="0" smtClean="0">
                <a:solidFill>
                  <a:schemeClr val="tx2"/>
                </a:solidFill>
              </a:rPr>
              <a:t>Input</a:t>
            </a:r>
            <a:r>
              <a:rPr lang="en-US" sz="2600" dirty="0">
                <a:solidFill>
                  <a:schemeClr val="tx2"/>
                </a:solidFill>
              </a:rPr>
              <a:t>: Non-negative integer n and two integer arrays A and B of size n. </a:t>
            </a:r>
            <a:endParaRPr lang="en-US" sz="2600" dirty="0" smtClean="0">
              <a:solidFill>
                <a:schemeClr val="tx2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2600" dirty="0" smtClean="0">
                <a:solidFill>
                  <a:schemeClr val="tx2"/>
                </a:solidFill>
              </a:rPr>
              <a:t>Output</a:t>
            </a:r>
            <a:r>
              <a:rPr lang="en-US" sz="2600" dirty="0">
                <a:solidFill>
                  <a:schemeClr val="tx2"/>
                </a:solidFill>
              </a:rPr>
              <a:t>: The inner product of the two arrays </a:t>
            </a:r>
            <a:endParaRPr lang="en-US" sz="2600" dirty="0" smtClean="0">
              <a:solidFill>
                <a:schemeClr val="tx2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2600" dirty="0" smtClean="0">
                <a:solidFill>
                  <a:schemeClr val="tx2"/>
                </a:solidFill>
              </a:rPr>
              <a:t>prod </a:t>
            </a:r>
            <a:r>
              <a:rPr lang="en-US" sz="2600" dirty="0">
                <a:solidFill>
                  <a:schemeClr val="tx2"/>
                </a:solidFill>
              </a:rPr>
              <a:t>← 0 </a:t>
            </a:r>
            <a:r>
              <a:rPr lang="en-US" sz="2600" dirty="0" smtClean="0">
                <a:solidFill>
                  <a:schemeClr val="tx2"/>
                </a:solidFill>
              </a:rPr>
              <a:t>                   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600" dirty="0" smtClean="0">
                <a:solidFill>
                  <a:schemeClr val="tx2"/>
                </a:solidFill>
              </a:rPr>
              <a:t>for </a:t>
            </a:r>
            <a:r>
              <a:rPr lang="en-US" sz="2600" dirty="0" err="1">
                <a:solidFill>
                  <a:schemeClr val="tx2"/>
                </a:solidFill>
              </a:rPr>
              <a:t>i</a:t>
            </a:r>
            <a:r>
              <a:rPr lang="en-US" sz="2600" dirty="0">
                <a:solidFill>
                  <a:schemeClr val="tx2"/>
                </a:solidFill>
              </a:rPr>
              <a:t> ← 0 to n-1 do </a:t>
            </a:r>
            <a:endParaRPr lang="en-US" sz="2600" dirty="0" smtClean="0">
              <a:solidFill>
                <a:schemeClr val="tx2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2600" dirty="0" smtClean="0">
                <a:solidFill>
                  <a:schemeClr val="tx2"/>
                </a:solidFill>
              </a:rPr>
              <a:t>	prod </a:t>
            </a:r>
            <a:r>
              <a:rPr lang="en-US" sz="2600" dirty="0">
                <a:solidFill>
                  <a:schemeClr val="tx2"/>
                </a:solidFill>
              </a:rPr>
              <a:t>← prod + A[</a:t>
            </a:r>
            <a:r>
              <a:rPr lang="en-US" sz="2600" dirty="0" err="1">
                <a:solidFill>
                  <a:schemeClr val="tx2"/>
                </a:solidFill>
              </a:rPr>
              <a:t>i</a:t>
            </a:r>
            <a:r>
              <a:rPr lang="en-US" sz="2600" dirty="0">
                <a:solidFill>
                  <a:schemeClr val="tx2"/>
                </a:solidFill>
              </a:rPr>
              <a:t>]*B[</a:t>
            </a:r>
            <a:r>
              <a:rPr lang="en-US" sz="2600" dirty="0" err="1">
                <a:solidFill>
                  <a:schemeClr val="tx2"/>
                </a:solidFill>
              </a:rPr>
              <a:t>i</a:t>
            </a:r>
            <a:r>
              <a:rPr lang="en-US" sz="2600" dirty="0" smtClean="0">
                <a:solidFill>
                  <a:schemeClr val="tx2"/>
                </a:solidFill>
              </a:rPr>
              <a:t>] 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600" dirty="0" smtClean="0">
                <a:solidFill>
                  <a:schemeClr val="tx2"/>
                </a:solidFill>
              </a:rPr>
              <a:t>return </a:t>
            </a:r>
            <a:r>
              <a:rPr lang="en-US" sz="2600" dirty="0">
                <a:solidFill>
                  <a:schemeClr val="tx2"/>
                </a:solidFill>
              </a:rPr>
              <a:t>prod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43700" y="3892034"/>
            <a:ext cx="465364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Total no. of primitive operations  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=   </a:t>
            </a:r>
            <a:r>
              <a:rPr lang="en-US" sz="2400" b="1" dirty="0" smtClean="0">
                <a:solidFill>
                  <a:srgbClr val="002060"/>
                </a:solidFill>
              </a:rPr>
              <a:t>1+1+2n+2(n+1)+5n+1=9n+5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5871" y="3707368"/>
            <a:ext cx="85997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1275" y="4341006"/>
            <a:ext cx="17253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1+2n+2(n+1)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6660" y="5040477"/>
            <a:ext cx="100148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5n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30288" y="5829300"/>
            <a:ext cx="8109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50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796" y="276550"/>
            <a:ext cx="9366325" cy="1143000"/>
          </a:xfrm>
        </p:spPr>
        <p:txBody>
          <a:bodyPr/>
          <a:lstStyle/>
          <a:p>
            <a:r>
              <a:rPr lang="en-US" b="1" dirty="0"/>
              <a:t>Counting Primitive </a:t>
            </a:r>
            <a:r>
              <a:rPr lang="en-US" b="1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129" y="1665514"/>
            <a:ext cx="11038114" cy="4852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tx2"/>
                </a:solidFill>
              </a:rPr>
              <a:t>Algorithm </a:t>
            </a:r>
            <a:r>
              <a:rPr lang="en-US" sz="2600" dirty="0" err="1" smtClean="0">
                <a:solidFill>
                  <a:schemeClr val="tx2"/>
                </a:solidFill>
              </a:rPr>
              <a:t>innerProductBetter</a:t>
            </a:r>
            <a:r>
              <a:rPr lang="en-US" sz="2600" dirty="0" smtClean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tx2"/>
                </a:solidFill>
              </a:rPr>
              <a:t>Input</a:t>
            </a:r>
            <a:r>
              <a:rPr lang="en-US" sz="2600" dirty="0">
                <a:solidFill>
                  <a:schemeClr val="tx2"/>
                </a:solidFill>
              </a:rPr>
              <a:t>: Non-negative integer n and two integer arrays A and B of size n. </a:t>
            </a:r>
            <a:endParaRPr lang="en-US" sz="26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tx2"/>
                </a:solidFill>
              </a:rPr>
              <a:t>Output</a:t>
            </a:r>
            <a:r>
              <a:rPr lang="en-US" sz="2600" dirty="0">
                <a:solidFill>
                  <a:schemeClr val="tx2"/>
                </a:solidFill>
              </a:rPr>
              <a:t>: The inner product of the two arrays </a:t>
            </a:r>
            <a:endParaRPr lang="en-US" sz="26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6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tx2"/>
                </a:solidFill>
              </a:rPr>
              <a:t>prod </a:t>
            </a:r>
            <a:r>
              <a:rPr lang="en-US" sz="2600" dirty="0">
                <a:solidFill>
                  <a:schemeClr val="tx2"/>
                </a:solidFill>
              </a:rPr>
              <a:t>← </a:t>
            </a:r>
            <a:r>
              <a:rPr lang="en-US" sz="2600" dirty="0" smtClean="0">
                <a:solidFill>
                  <a:schemeClr val="tx2"/>
                </a:solidFill>
              </a:rPr>
              <a:t>A[0]*B [0]                     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tx2"/>
                </a:solidFill>
              </a:rPr>
              <a:t>for </a:t>
            </a:r>
            <a:r>
              <a:rPr lang="en-US" sz="2600" dirty="0" err="1">
                <a:solidFill>
                  <a:schemeClr val="tx2"/>
                </a:solidFill>
              </a:rPr>
              <a:t>i</a:t>
            </a:r>
            <a:r>
              <a:rPr lang="en-US" sz="2600" dirty="0">
                <a:solidFill>
                  <a:schemeClr val="tx2"/>
                </a:solidFill>
              </a:rPr>
              <a:t> ← </a:t>
            </a:r>
            <a:r>
              <a:rPr lang="en-US" sz="2600" dirty="0" smtClean="0">
                <a:solidFill>
                  <a:schemeClr val="tx2"/>
                </a:solidFill>
              </a:rPr>
              <a:t>1 </a:t>
            </a:r>
            <a:r>
              <a:rPr lang="en-US" sz="2600" dirty="0">
                <a:solidFill>
                  <a:schemeClr val="tx2"/>
                </a:solidFill>
              </a:rPr>
              <a:t>to n-1 do </a:t>
            </a:r>
            <a:endParaRPr lang="en-US" sz="26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tx2"/>
                </a:solidFill>
              </a:rPr>
              <a:t>	prod </a:t>
            </a:r>
            <a:r>
              <a:rPr lang="en-US" sz="2600" dirty="0">
                <a:solidFill>
                  <a:schemeClr val="tx2"/>
                </a:solidFill>
              </a:rPr>
              <a:t>← prod + A[</a:t>
            </a:r>
            <a:r>
              <a:rPr lang="en-US" sz="2600" dirty="0" err="1">
                <a:solidFill>
                  <a:schemeClr val="tx2"/>
                </a:solidFill>
              </a:rPr>
              <a:t>i</a:t>
            </a:r>
            <a:r>
              <a:rPr lang="en-US" sz="2600" dirty="0">
                <a:solidFill>
                  <a:schemeClr val="tx2"/>
                </a:solidFill>
              </a:rPr>
              <a:t>]*B[</a:t>
            </a:r>
            <a:r>
              <a:rPr lang="en-US" sz="2600" dirty="0" err="1">
                <a:solidFill>
                  <a:schemeClr val="tx2"/>
                </a:solidFill>
              </a:rPr>
              <a:t>i</a:t>
            </a:r>
            <a:r>
              <a:rPr lang="en-US" sz="2600" dirty="0" smtClean="0">
                <a:solidFill>
                  <a:schemeClr val="tx2"/>
                </a:solidFill>
              </a:rPr>
              <a:t>]   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tx2"/>
                </a:solidFill>
              </a:rPr>
              <a:t>return </a:t>
            </a:r>
            <a:r>
              <a:rPr lang="en-US" sz="2600" dirty="0">
                <a:solidFill>
                  <a:schemeClr val="tx2"/>
                </a:solidFill>
              </a:rPr>
              <a:t>prod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72301" y="5872061"/>
            <a:ext cx="426175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Total no. of primitive operations  </a:t>
            </a:r>
          </a:p>
          <a:p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 = 4+1+2(n-1)+2n+5(n-1)+1=9n-1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11386" y="4076700"/>
            <a:ext cx="85997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12130" y="4620203"/>
            <a:ext cx="226422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1+2(n-1)+2n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70817" y="5117068"/>
            <a:ext cx="12300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5(n-1)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1143" y="5671066"/>
            <a:ext cx="8109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27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Counting Primitive </a:t>
            </a:r>
            <a:r>
              <a:rPr lang="en-US" b="1" dirty="0" smtClean="0">
                <a:solidFill>
                  <a:schemeClr val="tx2"/>
                </a:solidFill>
              </a:rPr>
              <a:t>Operations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tx2"/>
                </a:solidFill>
              </a:rPr>
              <a:t>Algorithm </a:t>
            </a:r>
            <a:r>
              <a:rPr lang="en-US" sz="2600" dirty="0" err="1" smtClean="0">
                <a:solidFill>
                  <a:schemeClr val="tx2"/>
                </a:solidFill>
              </a:rPr>
              <a:t>CountPositives</a:t>
            </a:r>
            <a:endParaRPr lang="en-US" sz="26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600" dirty="0"/>
              <a:t>Input: Non-negative integer n and an integer array A of size n.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Output</a:t>
            </a:r>
            <a:r>
              <a:rPr lang="en-US" sz="2600" dirty="0"/>
              <a:t>: The number of positive elements in A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err="1" smtClean="0"/>
              <a:t>pos</a:t>
            </a:r>
            <a:r>
              <a:rPr lang="en-US" sz="2600" dirty="0" smtClean="0"/>
              <a:t> </a:t>
            </a:r>
            <a:r>
              <a:rPr lang="en-US" sz="2600" dirty="0"/>
              <a:t>← 0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for </a:t>
            </a:r>
            <a:r>
              <a:rPr lang="en-US" sz="2600" dirty="0" err="1"/>
              <a:t>i</a:t>
            </a:r>
            <a:r>
              <a:rPr lang="en-US" sz="2600" dirty="0"/>
              <a:t> ← 0 to n-1 do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if </a:t>
            </a:r>
            <a:r>
              <a:rPr lang="en-US" sz="2600" dirty="0"/>
              <a:t>A[</a:t>
            </a:r>
            <a:r>
              <a:rPr lang="en-US" sz="2600" dirty="0" err="1"/>
              <a:t>i</a:t>
            </a:r>
            <a:r>
              <a:rPr lang="en-US" sz="2600" dirty="0"/>
              <a:t>] &gt; 0 then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	</a:t>
            </a:r>
            <a:r>
              <a:rPr lang="en-US" sz="2600" dirty="0" err="1" smtClean="0"/>
              <a:t>pos</a:t>
            </a:r>
            <a:r>
              <a:rPr lang="en-US" sz="2600" dirty="0" smtClean="0"/>
              <a:t> </a:t>
            </a:r>
            <a:r>
              <a:rPr lang="en-US" sz="2600" dirty="0"/>
              <a:t>← </a:t>
            </a:r>
            <a:r>
              <a:rPr lang="en-US" sz="2600" dirty="0" err="1"/>
              <a:t>pos</a:t>
            </a:r>
            <a:r>
              <a:rPr lang="en-US" sz="2600" dirty="0"/>
              <a:t> + 1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return </a:t>
            </a:r>
            <a:r>
              <a:rPr lang="en-US" sz="2600" dirty="0" err="1"/>
              <a:t>pos</a:t>
            </a:r>
            <a:endParaRPr lang="en-US" sz="26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27272" y="5594467"/>
            <a:ext cx="550272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Total no. of primitive operations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 =   1+1+2n+2(n+1)+2n+1=6n+5(best case)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 =   1+1+2n+2(n+1</a:t>
            </a:r>
            <a:r>
              <a:rPr lang="en-US" b="1" dirty="0">
                <a:solidFill>
                  <a:srgbClr val="002060"/>
                </a:solidFill>
              </a:rPr>
              <a:t>)+</a:t>
            </a:r>
            <a:r>
              <a:rPr lang="en-US" b="1" dirty="0" smtClean="0">
                <a:solidFill>
                  <a:srgbClr val="002060"/>
                </a:solidFill>
              </a:rPr>
              <a:t>2n+2n+1=8n+5(worst case)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0979" y="3586843"/>
            <a:ext cx="85997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01887" y="3956175"/>
            <a:ext cx="17253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1+2n+2(n+1)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2972" y="4325507"/>
            <a:ext cx="100148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2n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60965" y="5386803"/>
            <a:ext cx="8109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73460" y="4806375"/>
            <a:ext cx="298541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In Best case  zero time, 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 In  Worst case  2n times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97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783" y="15288"/>
            <a:ext cx="9366325" cy="1143000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Counting Primitive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562" y="1173810"/>
            <a:ext cx="9982201" cy="52904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Algorithm </a:t>
            </a:r>
            <a:r>
              <a:rPr lang="en-US" b="1" dirty="0" err="1" smtClean="0">
                <a:solidFill>
                  <a:schemeClr val="tx2"/>
                </a:solidFill>
              </a:rPr>
              <a:t>FindMax</a:t>
            </a:r>
            <a:r>
              <a:rPr lang="en-US" b="1" dirty="0" smtClean="0">
                <a:solidFill>
                  <a:schemeClr val="tx2"/>
                </a:solidFill>
              </a:rPr>
              <a:t>(S, n)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Input : An array S storing n numbers, n&gt;=1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Output</a:t>
            </a:r>
            <a:r>
              <a:rPr lang="en-US" dirty="0">
                <a:solidFill>
                  <a:schemeClr val="tx1"/>
                </a:solidFill>
              </a:rPr>
              <a:t>: Max Element in 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err="1">
                <a:solidFill>
                  <a:schemeClr val="tx1"/>
                </a:solidFill>
              </a:rPr>
              <a:t>curMax</a:t>
            </a:r>
            <a:r>
              <a:rPr lang="en-US" dirty="0">
                <a:solidFill>
                  <a:schemeClr val="tx1"/>
                </a:solidFill>
              </a:rPr>
              <a:t> &lt;-- S[0]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← 0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while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&lt; n-1 do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 if </a:t>
            </a:r>
            <a:r>
              <a:rPr lang="en-US" dirty="0" err="1">
                <a:solidFill>
                  <a:schemeClr val="tx1"/>
                </a:solidFill>
              </a:rPr>
              <a:t>curMax</a:t>
            </a:r>
            <a:r>
              <a:rPr lang="en-US" dirty="0">
                <a:solidFill>
                  <a:schemeClr val="tx1"/>
                </a:solidFill>
              </a:rPr>
              <a:t> &lt;A[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then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curMax</a:t>
            </a:r>
            <a:r>
              <a:rPr lang="en-US" dirty="0">
                <a:solidFill>
                  <a:schemeClr val="tx1"/>
                </a:solidFill>
              </a:rPr>
              <a:t> &lt;-- 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← i+1;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return </a:t>
            </a:r>
            <a:r>
              <a:rPr lang="en-US" dirty="0" err="1">
                <a:solidFill>
                  <a:schemeClr val="tx1"/>
                </a:solidFill>
              </a:rPr>
              <a:t>curmax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47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783" y="15288"/>
            <a:ext cx="9366325" cy="1143000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Counting Primitive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562" y="1173810"/>
            <a:ext cx="9982201" cy="52904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Algorithm </a:t>
            </a:r>
            <a:r>
              <a:rPr lang="en-US" b="1" dirty="0" err="1" smtClean="0">
                <a:solidFill>
                  <a:schemeClr val="tx2"/>
                </a:solidFill>
              </a:rPr>
              <a:t>FindMax</a:t>
            </a:r>
            <a:r>
              <a:rPr lang="en-US" b="1" dirty="0" smtClean="0">
                <a:solidFill>
                  <a:schemeClr val="tx2"/>
                </a:solidFill>
              </a:rPr>
              <a:t>(S, n)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Input : An array S storing n numbers, n&gt;=1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Output</a:t>
            </a:r>
            <a:r>
              <a:rPr lang="en-US" dirty="0">
                <a:solidFill>
                  <a:schemeClr val="tx1"/>
                </a:solidFill>
              </a:rPr>
              <a:t>: Max Element in 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err="1">
                <a:solidFill>
                  <a:schemeClr val="tx1"/>
                </a:solidFill>
              </a:rPr>
              <a:t>curMax</a:t>
            </a:r>
            <a:r>
              <a:rPr lang="en-US" dirty="0">
                <a:solidFill>
                  <a:schemeClr val="tx1"/>
                </a:solidFill>
              </a:rPr>
              <a:t> &lt;-- S[0]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← 0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while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&lt; n-1 do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 if </a:t>
            </a:r>
            <a:r>
              <a:rPr lang="en-US" dirty="0" err="1">
                <a:solidFill>
                  <a:schemeClr val="tx1"/>
                </a:solidFill>
              </a:rPr>
              <a:t>curMax</a:t>
            </a:r>
            <a:r>
              <a:rPr lang="en-US" dirty="0">
                <a:solidFill>
                  <a:schemeClr val="tx1"/>
                </a:solidFill>
              </a:rPr>
              <a:t> &lt;A[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then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curMax</a:t>
            </a:r>
            <a:r>
              <a:rPr lang="en-US" dirty="0">
                <a:solidFill>
                  <a:schemeClr val="tx1"/>
                </a:solidFill>
              </a:rPr>
              <a:t> &lt;-- 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← i+1;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return </a:t>
            </a:r>
            <a:r>
              <a:rPr lang="en-US" dirty="0" err="1">
                <a:solidFill>
                  <a:schemeClr val="tx1"/>
                </a:solidFill>
              </a:rPr>
              <a:t>curmax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53454" y="2534042"/>
            <a:ext cx="859972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97034" y="3572816"/>
            <a:ext cx="862692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2n</a:t>
            </a:r>
            <a:endParaRPr lang="en-US" sz="2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71159" y="3028268"/>
            <a:ext cx="859972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9727" y="4065259"/>
            <a:ext cx="1553936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 (n-1)</a:t>
            </a:r>
            <a:endParaRPr lang="en-US" sz="2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7036" y="5399570"/>
            <a:ext cx="1450489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 (n-1)</a:t>
            </a:r>
            <a:endParaRPr lang="en-US" sz="2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9727" y="4599931"/>
            <a:ext cx="5347611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 (n-1) </a:t>
            </a:r>
            <a:r>
              <a:rPr lang="en-US" sz="2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worst case ; 0 in best </a:t>
            </a:r>
            <a:r>
              <a:rPr lang="en-US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  <a:endParaRPr lang="en-US" sz="2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18770" y="5975487"/>
            <a:ext cx="859972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44220" y="2108145"/>
            <a:ext cx="6149067" cy="1692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Total no. of primitive operations </a:t>
            </a:r>
          </a:p>
          <a:p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2+1+2n+2(n-1</a:t>
            </a:r>
            <a:r>
              <a:rPr lang="en-US" sz="2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2(n-1)+1=6n (best case)</a:t>
            </a:r>
          </a:p>
          <a:p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2+1+2n+2(n-1)+2(n-1)+</a:t>
            </a:r>
            <a:r>
              <a:rPr lang="en-US" sz="2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2(n-1)+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sz="2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=  8n-2   (worst case)</a:t>
            </a:r>
            <a:endParaRPr lang="en-US" sz="2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94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-5445"/>
            <a:ext cx="9980683" cy="1096962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Practice Problems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5" r="55950" b="41964"/>
          <a:stretch/>
        </p:blipFill>
        <p:spPr bwMode="auto">
          <a:xfrm>
            <a:off x="360691" y="1298123"/>
            <a:ext cx="5615568" cy="5298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56" t="3981" r="14286" b="53645"/>
          <a:stretch/>
        </p:blipFill>
        <p:spPr bwMode="auto">
          <a:xfrm>
            <a:off x="5617030" y="3986894"/>
            <a:ext cx="4925787" cy="287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5" t="57887" r="59297" b="8928"/>
          <a:stretch/>
        </p:blipFill>
        <p:spPr bwMode="auto">
          <a:xfrm>
            <a:off x="5617030" y="1094170"/>
            <a:ext cx="4718956" cy="2664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505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Rate : Common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Constant function f(n)=c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Logarithm Function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Linear Function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N-Log-N Function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Quadratic Function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Cubic Function and Other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Polynomials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Exponential Function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i="1" baseline="30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i="1" baseline="30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Factorial Function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4066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76200"/>
            <a:ext cx="9980683" cy="56061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15" y="362486"/>
            <a:ext cx="10972798" cy="615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76200"/>
            <a:ext cx="9980683" cy="56061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04" y="821418"/>
            <a:ext cx="9951812" cy="551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49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Growth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SUBJECTS\DATA STRUCTURES\DS-2017-2018-OddSem\MATERIALS\analysis\CS240_ Data Structures &amp; Algorithms I_files\alg-t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2" y="682849"/>
            <a:ext cx="10783899" cy="570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70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and Evaluation Pattern </a:t>
            </a:r>
          </a:p>
          <a:p>
            <a:endParaRPr lang="en-US" dirty="0"/>
          </a:p>
          <a:p>
            <a:r>
              <a:rPr lang="en-US" dirty="0" smtClean="0"/>
              <a:t>Data Structure – Real Time Analogy </a:t>
            </a:r>
          </a:p>
          <a:p>
            <a:endParaRPr lang="en-US" dirty="0" smtClean="0"/>
          </a:p>
          <a:p>
            <a:r>
              <a:rPr lang="en-US" dirty="0" smtClean="0"/>
              <a:t>Course 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808" y="-97981"/>
            <a:ext cx="9366325" cy="1143000"/>
          </a:xfrm>
        </p:spPr>
        <p:txBody>
          <a:bodyPr/>
          <a:lstStyle/>
          <a:p>
            <a:r>
              <a:rPr lang="en-US" b="1" dirty="0"/>
              <a:t>“Big-Oh” Notation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45529" y="4996543"/>
            <a:ext cx="6041572" cy="117565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335" y="1387929"/>
            <a:ext cx="7458585" cy="507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374571" y="1371598"/>
            <a:ext cx="7059387" cy="205740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i="1" dirty="0" smtClean="0">
                <a:solidFill>
                  <a:schemeClr val="tx2"/>
                </a:solidFill>
              </a:rPr>
              <a:t>f </a:t>
            </a:r>
            <a:r>
              <a:rPr lang="pt-BR" dirty="0" smtClean="0">
                <a:solidFill>
                  <a:schemeClr val="tx2"/>
                </a:solidFill>
              </a:rPr>
              <a:t>(</a:t>
            </a:r>
            <a:r>
              <a:rPr lang="pt-BR" i="1" dirty="0" smtClean="0">
                <a:solidFill>
                  <a:schemeClr val="tx2"/>
                </a:solidFill>
              </a:rPr>
              <a:t>n</a:t>
            </a:r>
            <a:r>
              <a:rPr lang="pt-BR" dirty="0" smtClean="0">
                <a:solidFill>
                  <a:schemeClr val="tx2"/>
                </a:solidFill>
              </a:rPr>
              <a:t>) ≤ </a:t>
            </a:r>
            <a:r>
              <a:rPr lang="pt-BR" i="1" dirty="0" smtClean="0">
                <a:solidFill>
                  <a:schemeClr val="tx2"/>
                </a:solidFill>
              </a:rPr>
              <a:t>c </a:t>
            </a:r>
            <a:r>
              <a:rPr lang="pt-BR" dirty="0" smtClean="0">
                <a:solidFill>
                  <a:schemeClr val="tx2"/>
                </a:solidFill>
              </a:rPr>
              <a:t>·</a:t>
            </a:r>
            <a:r>
              <a:rPr lang="pt-BR" i="1" dirty="0" smtClean="0">
                <a:solidFill>
                  <a:schemeClr val="tx2"/>
                </a:solidFill>
              </a:rPr>
              <a:t>g</a:t>
            </a:r>
            <a:r>
              <a:rPr lang="pt-BR" dirty="0" smtClean="0">
                <a:solidFill>
                  <a:schemeClr val="tx2"/>
                </a:solidFill>
              </a:rPr>
              <a:t>(</a:t>
            </a:r>
            <a:r>
              <a:rPr lang="pt-BR" i="1" dirty="0" smtClean="0">
                <a:solidFill>
                  <a:schemeClr val="tx2"/>
                </a:solidFill>
              </a:rPr>
              <a:t>n</a:t>
            </a:r>
            <a:r>
              <a:rPr lang="pt-BR" dirty="0" smtClean="0">
                <a:solidFill>
                  <a:schemeClr val="tx2"/>
                </a:solidFill>
              </a:rPr>
              <a:t>), for </a:t>
            </a:r>
            <a:r>
              <a:rPr lang="pt-BR" i="1" dirty="0" smtClean="0">
                <a:solidFill>
                  <a:schemeClr val="tx2"/>
                </a:solidFill>
              </a:rPr>
              <a:t>n </a:t>
            </a:r>
            <a:r>
              <a:rPr lang="pt-BR" dirty="0" smtClean="0">
                <a:solidFill>
                  <a:schemeClr val="tx2"/>
                </a:solidFill>
              </a:rPr>
              <a:t>≥ </a:t>
            </a:r>
            <a:r>
              <a:rPr lang="pt-BR" i="1" dirty="0" smtClean="0">
                <a:solidFill>
                  <a:schemeClr val="tx2"/>
                </a:solidFill>
              </a:rPr>
              <a:t>n</a:t>
            </a:r>
            <a:r>
              <a:rPr lang="pt-BR" dirty="0" smtClean="0">
                <a:solidFill>
                  <a:schemeClr val="tx2"/>
                </a:solidFill>
              </a:rPr>
              <a:t>0</a:t>
            </a:r>
          </a:p>
          <a:p>
            <a:r>
              <a:rPr lang="en-US" sz="2600" i="1" dirty="0"/>
              <a:t>f </a:t>
            </a:r>
            <a:r>
              <a:rPr lang="en-US" sz="2600" dirty="0"/>
              <a:t>(</a:t>
            </a:r>
            <a:r>
              <a:rPr lang="en-US" sz="2600" i="1" dirty="0"/>
              <a:t>n</a:t>
            </a:r>
            <a:r>
              <a:rPr lang="en-US" sz="2600" dirty="0"/>
              <a:t>) is </a:t>
            </a:r>
            <a:r>
              <a:rPr lang="en-US" sz="2600" b="1" i="1" dirty="0" smtClean="0"/>
              <a:t>O</a:t>
            </a:r>
            <a:r>
              <a:rPr lang="en-US" sz="2600" dirty="0" smtClean="0"/>
              <a:t>(</a:t>
            </a:r>
            <a:r>
              <a:rPr lang="en-US" sz="2600" i="1" dirty="0" smtClean="0"/>
              <a:t>n</a:t>
            </a:r>
            <a:r>
              <a:rPr lang="en-US" sz="2600" dirty="0" smtClean="0"/>
              <a:t>)</a:t>
            </a:r>
          </a:p>
          <a:p>
            <a:r>
              <a:rPr lang="en-US" sz="2600" i="1" dirty="0"/>
              <a:t>f </a:t>
            </a:r>
            <a:r>
              <a:rPr lang="en-US" sz="2600" dirty="0"/>
              <a:t>(</a:t>
            </a:r>
            <a:r>
              <a:rPr lang="en-US" sz="2600" i="1" dirty="0"/>
              <a:t>n</a:t>
            </a:r>
            <a:r>
              <a:rPr lang="en-US" sz="2600" dirty="0"/>
              <a:t>) is </a:t>
            </a:r>
            <a:r>
              <a:rPr lang="en-US" sz="2600" b="1" i="1" dirty="0"/>
              <a:t>order of </a:t>
            </a:r>
            <a:r>
              <a:rPr lang="en-US" sz="2600" i="1" dirty="0"/>
              <a:t>g</a:t>
            </a:r>
            <a:r>
              <a:rPr lang="en-US" sz="2600" dirty="0"/>
              <a:t>(</a:t>
            </a:r>
            <a:r>
              <a:rPr lang="en-US" sz="2600" i="1" dirty="0"/>
              <a:t>n</a:t>
            </a:r>
            <a:r>
              <a:rPr lang="en-US" sz="2600" dirty="0"/>
              <a:t>)</a:t>
            </a:r>
            <a:endParaRPr lang="en-US" sz="2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38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8</a:t>
            </a:r>
            <a:r>
              <a:rPr lang="en-US" i="1" dirty="0"/>
              <a:t>n</a:t>
            </a:r>
            <a:r>
              <a:rPr lang="en-US" dirty="0"/>
              <a:t>+5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Justification </a:t>
            </a:r>
          </a:p>
          <a:p>
            <a:pPr marL="457200" lvl="1" indent="0">
              <a:buNone/>
            </a:pPr>
            <a:r>
              <a:rPr lang="en-US" dirty="0" smtClean="0"/>
              <a:t>8</a:t>
            </a:r>
            <a:r>
              <a:rPr lang="en-US" i="1" dirty="0" smtClean="0"/>
              <a:t>n</a:t>
            </a:r>
            <a:r>
              <a:rPr lang="en-US" dirty="0" smtClean="0"/>
              <a:t>+5 &lt;= 8n+n</a:t>
            </a:r>
          </a:p>
          <a:p>
            <a:pPr marL="457200" lvl="1" indent="0">
              <a:buNone/>
            </a:pPr>
            <a:r>
              <a:rPr lang="en-US" dirty="0" smtClean="0"/>
              <a:t>8</a:t>
            </a:r>
            <a:r>
              <a:rPr lang="en-US" i="1" dirty="0" smtClean="0"/>
              <a:t>n</a:t>
            </a:r>
            <a:r>
              <a:rPr lang="en-US" dirty="0" smtClean="0"/>
              <a:t>+5 &lt;= 9n   = &gt; here </a:t>
            </a:r>
            <a:r>
              <a:rPr lang="en-US" dirty="0"/>
              <a:t>8</a:t>
            </a:r>
            <a:r>
              <a:rPr lang="en-US" i="1" dirty="0"/>
              <a:t>n</a:t>
            </a:r>
            <a:r>
              <a:rPr lang="en-US" dirty="0"/>
              <a:t>+5 </a:t>
            </a:r>
            <a:r>
              <a:rPr lang="en-US" dirty="0" smtClean="0"/>
              <a:t>is f(n) and 9n is cg(n)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for C=9 and n</a:t>
            </a:r>
            <a:r>
              <a:rPr lang="en-US" baseline="-25000" dirty="0" smtClean="0"/>
              <a:t>0</a:t>
            </a:r>
            <a:r>
              <a:rPr lang="en-US" dirty="0" smtClean="0"/>
              <a:t>=5 (</a:t>
            </a:r>
            <a:r>
              <a:rPr lang="en-US" dirty="0" err="1" smtClean="0"/>
              <a:t>i.e</a:t>
            </a:r>
            <a:r>
              <a:rPr lang="en-US" dirty="0" smtClean="0"/>
              <a:t>, n&gt;=5), </a:t>
            </a:r>
            <a:r>
              <a:rPr lang="en-US" dirty="0"/>
              <a:t>8</a:t>
            </a:r>
            <a:r>
              <a:rPr lang="en-US" i="1" dirty="0"/>
              <a:t>n</a:t>
            </a:r>
            <a:r>
              <a:rPr lang="en-US" dirty="0"/>
              <a:t>+5 &lt;= </a:t>
            </a:r>
            <a:r>
              <a:rPr lang="en-US" dirty="0" smtClean="0"/>
              <a:t>9n is true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hence, </a:t>
            </a:r>
            <a:r>
              <a:rPr lang="en-US" dirty="0"/>
              <a:t>8</a:t>
            </a:r>
            <a:r>
              <a:rPr lang="en-US" i="1" dirty="0"/>
              <a:t>n</a:t>
            </a:r>
            <a:r>
              <a:rPr lang="en-US" dirty="0"/>
              <a:t>+5 </a:t>
            </a:r>
            <a:r>
              <a:rPr lang="en-US" dirty="0" smtClean="0"/>
              <a:t>is O(n)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2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1" cy="4996543"/>
          </a:xfrm>
        </p:spPr>
        <p:txBody>
          <a:bodyPr>
            <a:normAutofit/>
          </a:bodyPr>
          <a:lstStyle/>
          <a:p>
            <a:r>
              <a:rPr lang="pt-BR" dirty="0"/>
              <a:t>5</a:t>
            </a:r>
            <a:r>
              <a:rPr lang="pt-BR" i="1" dirty="0"/>
              <a:t>n</a:t>
            </a:r>
            <a:r>
              <a:rPr lang="pt-BR" baseline="30000" dirty="0"/>
              <a:t>4</a:t>
            </a:r>
            <a:r>
              <a:rPr lang="pt-BR" dirty="0"/>
              <a:t> +3</a:t>
            </a:r>
            <a:r>
              <a:rPr lang="pt-BR" i="1" dirty="0"/>
              <a:t>n</a:t>
            </a:r>
            <a:r>
              <a:rPr lang="pt-BR" baseline="30000" dirty="0"/>
              <a:t>3</a:t>
            </a:r>
            <a:r>
              <a:rPr lang="pt-BR" dirty="0"/>
              <a:t>+2</a:t>
            </a:r>
            <a:r>
              <a:rPr lang="pt-BR" i="1" dirty="0"/>
              <a:t>n</a:t>
            </a:r>
            <a:r>
              <a:rPr lang="pt-BR" baseline="30000" dirty="0"/>
              <a:t>2</a:t>
            </a:r>
            <a:r>
              <a:rPr lang="pt-BR" dirty="0"/>
              <a:t> +4</a:t>
            </a:r>
            <a:r>
              <a:rPr lang="pt-BR" i="1" dirty="0"/>
              <a:t>n</a:t>
            </a:r>
            <a:r>
              <a:rPr lang="pt-BR" dirty="0"/>
              <a:t>+1 is </a:t>
            </a:r>
            <a:r>
              <a:rPr lang="pt-BR" i="1" dirty="0"/>
              <a:t>O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4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dirty="0" smtClean="0"/>
              <a:t>Justification:</a:t>
            </a:r>
          </a:p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dirty="0"/>
              <a:t>5</a:t>
            </a:r>
            <a:r>
              <a:rPr lang="pt-BR" i="1" dirty="0"/>
              <a:t>n</a:t>
            </a:r>
            <a:r>
              <a:rPr lang="pt-BR" baseline="30000" dirty="0"/>
              <a:t>4</a:t>
            </a:r>
            <a:r>
              <a:rPr lang="pt-BR" dirty="0"/>
              <a:t> +3</a:t>
            </a:r>
            <a:r>
              <a:rPr lang="pt-BR" i="1" dirty="0"/>
              <a:t>n</a:t>
            </a:r>
            <a:r>
              <a:rPr lang="pt-BR" baseline="30000" dirty="0"/>
              <a:t>3</a:t>
            </a:r>
            <a:r>
              <a:rPr lang="pt-BR" dirty="0"/>
              <a:t>+2</a:t>
            </a:r>
            <a:r>
              <a:rPr lang="pt-BR" i="1" dirty="0"/>
              <a:t>n</a:t>
            </a:r>
            <a:r>
              <a:rPr lang="pt-BR" baseline="30000" dirty="0"/>
              <a:t>2</a:t>
            </a:r>
            <a:r>
              <a:rPr lang="pt-BR" dirty="0"/>
              <a:t> +4</a:t>
            </a:r>
            <a:r>
              <a:rPr lang="pt-BR" i="1" dirty="0"/>
              <a:t>n</a:t>
            </a:r>
            <a:r>
              <a:rPr lang="pt-BR" dirty="0"/>
              <a:t>+1</a:t>
            </a:r>
            <a:r>
              <a:rPr lang="pt-BR" dirty="0" smtClean="0"/>
              <a:t> &lt;= (5+3+2+4+1)</a:t>
            </a:r>
            <a:r>
              <a:rPr lang="pt-BR" i="1" dirty="0" smtClean="0"/>
              <a:t>n</a:t>
            </a:r>
            <a:r>
              <a:rPr lang="pt-BR" baseline="30000" dirty="0" smtClean="0"/>
              <a:t>4</a:t>
            </a:r>
            <a:r>
              <a:rPr lang="pt-BR" dirty="0" smtClean="0"/>
              <a:t>  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             &lt;=  15 n</a:t>
            </a:r>
            <a:r>
              <a:rPr lang="pt-BR" baseline="30000" dirty="0" smtClean="0"/>
              <a:t>4</a:t>
            </a:r>
          </a:p>
          <a:p>
            <a:pPr marL="0" indent="0">
              <a:buNone/>
            </a:pPr>
            <a:r>
              <a:rPr lang="pt-BR" baseline="30000" dirty="0"/>
              <a:t>	</a:t>
            </a:r>
            <a:r>
              <a:rPr lang="pt-BR" baseline="30000" dirty="0" smtClean="0"/>
              <a:t>			    </a:t>
            </a:r>
          </a:p>
          <a:p>
            <a:pPr marL="0" indent="0">
              <a:buNone/>
            </a:pPr>
            <a:r>
              <a:rPr lang="pt-BR" baseline="30000" dirty="0"/>
              <a:t> </a:t>
            </a:r>
            <a:r>
              <a:rPr lang="pt-BR" baseline="30000" dirty="0" smtClean="0"/>
              <a:t>    </a:t>
            </a:r>
            <a:r>
              <a:rPr lang="pt-BR" dirty="0" smtClean="0"/>
              <a:t>for C=15 and n</a:t>
            </a:r>
            <a:r>
              <a:rPr lang="pt-BR" baseline="-25000" dirty="0" smtClean="0"/>
              <a:t>o</a:t>
            </a:r>
            <a:r>
              <a:rPr lang="pt-BR" dirty="0" smtClean="0"/>
              <a:t>=1 the 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</a:t>
            </a:r>
            <a:r>
              <a:rPr lang="pt-BR" dirty="0"/>
              <a:t>5</a:t>
            </a:r>
            <a:r>
              <a:rPr lang="pt-BR" i="1" dirty="0"/>
              <a:t>n</a:t>
            </a:r>
            <a:r>
              <a:rPr lang="pt-BR" baseline="30000" dirty="0"/>
              <a:t>4</a:t>
            </a:r>
            <a:r>
              <a:rPr lang="pt-BR" dirty="0"/>
              <a:t> +3</a:t>
            </a:r>
            <a:r>
              <a:rPr lang="pt-BR" i="1" dirty="0"/>
              <a:t>n</a:t>
            </a:r>
            <a:r>
              <a:rPr lang="pt-BR" baseline="30000" dirty="0"/>
              <a:t>3</a:t>
            </a:r>
            <a:r>
              <a:rPr lang="pt-BR" dirty="0"/>
              <a:t>+2</a:t>
            </a:r>
            <a:r>
              <a:rPr lang="pt-BR" i="1" dirty="0"/>
              <a:t>n</a:t>
            </a:r>
            <a:r>
              <a:rPr lang="pt-BR" baseline="30000" dirty="0"/>
              <a:t>2</a:t>
            </a:r>
            <a:r>
              <a:rPr lang="pt-BR" dirty="0"/>
              <a:t> +4</a:t>
            </a:r>
            <a:r>
              <a:rPr lang="pt-BR" i="1" dirty="0"/>
              <a:t>n</a:t>
            </a:r>
            <a:r>
              <a:rPr lang="pt-BR" dirty="0"/>
              <a:t>+1 is </a:t>
            </a:r>
            <a:r>
              <a:rPr lang="pt-BR" i="1" dirty="0"/>
              <a:t>O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baseline="30000" dirty="0"/>
              <a:t>4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 smtClean="0"/>
              <a:t>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29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1" y="1600200"/>
            <a:ext cx="10847614" cy="4572000"/>
          </a:xfrm>
        </p:spPr>
        <p:txBody>
          <a:bodyPr/>
          <a:lstStyle/>
          <a:p>
            <a:r>
              <a:rPr lang="pt-BR" i="1" dirty="0"/>
              <a:t>a</a:t>
            </a:r>
            <a:r>
              <a:rPr lang="pt-BR" baseline="30000" dirty="0"/>
              <a:t>0</a:t>
            </a:r>
            <a:r>
              <a:rPr lang="pt-BR" dirty="0"/>
              <a:t>+</a:t>
            </a:r>
            <a:r>
              <a:rPr lang="pt-BR" i="1" dirty="0"/>
              <a:t>a</a:t>
            </a:r>
            <a:r>
              <a:rPr lang="pt-BR" baseline="30000" dirty="0"/>
              <a:t>1</a:t>
            </a:r>
            <a:r>
              <a:rPr lang="pt-BR" i="1" dirty="0"/>
              <a:t>n</a:t>
            </a:r>
            <a:r>
              <a:rPr lang="pt-BR" dirty="0"/>
              <a:t>+</a:t>
            </a:r>
            <a:r>
              <a:rPr lang="pt-BR" i="1" dirty="0"/>
              <a:t>a</a:t>
            </a:r>
            <a:r>
              <a:rPr lang="pt-BR" baseline="30000" dirty="0"/>
              <a:t>2</a:t>
            </a:r>
            <a:r>
              <a:rPr lang="pt-BR" i="1" dirty="0"/>
              <a:t>n</a:t>
            </a:r>
            <a:r>
              <a:rPr lang="pt-BR" baseline="30000" dirty="0"/>
              <a:t>2</a:t>
            </a:r>
            <a:r>
              <a:rPr lang="pt-BR" dirty="0"/>
              <a:t>+···+</a:t>
            </a:r>
            <a:r>
              <a:rPr lang="pt-BR" i="1" dirty="0"/>
              <a:t>a</a:t>
            </a:r>
            <a:r>
              <a:rPr lang="pt-BR" i="1" baseline="30000" dirty="0"/>
              <a:t>d</a:t>
            </a:r>
            <a:r>
              <a:rPr lang="pt-BR" i="1" dirty="0"/>
              <a:t>n</a:t>
            </a:r>
            <a:r>
              <a:rPr lang="pt-BR" i="1" baseline="30000" dirty="0"/>
              <a:t>d </a:t>
            </a:r>
            <a:r>
              <a:rPr lang="pt-BR" i="1" baseline="30000" dirty="0" smtClean="0"/>
              <a:t>  </a:t>
            </a:r>
            <a:r>
              <a:rPr lang="pt-BR" dirty="0" smtClean="0"/>
              <a:t>is </a:t>
            </a:r>
            <a:r>
              <a:rPr lang="pt-BR" i="1" dirty="0" smtClean="0"/>
              <a:t>O</a:t>
            </a:r>
            <a:r>
              <a:rPr lang="pt-BR" dirty="0" smtClean="0"/>
              <a:t>(</a:t>
            </a:r>
            <a:r>
              <a:rPr lang="pt-BR" i="1" dirty="0" smtClean="0"/>
              <a:t>n</a:t>
            </a:r>
            <a:r>
              <a:rPr lang="pt-BR" baseline="30000" dirty="0" smtClean="0"/>
              <a:t>d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en-US" dirty="0" err="1" smtClean="0"/>
              <a:t>Justificaiton</a:t>
            </a:r>
            <a:endParaRPr lang="en-US" dirty="0" smtClean="0"/>
          </a:p>
          <a:p>
            <a:pPr marL="0" indent="0">
              <a:buNone/>
            </a:pPr>
            <a:r>
              <a:rPr lang="pt-BR" i="1" dirty="0" smtClean="0"/>
              <a:t>   a</a:t>
            </a:r>
            <a:r>
              <a:rPr lang="pt-BR" baseline="30000" dirty="0" smtClean="0"/>
              <a:t>0</a:t>
            </a:r>
            <a:r>
              <a:rPr lang="pt-BR" dirty="0" smtClean="0"/>
              <a:t>+</a:t>
            </a:r>
            <a:r>
              <a:rPr lang="pt-BR" i="1" dirty="0" smtClean="0"/>
              <a:t>a</a:t>
            </a:r>
            <a:r>
              <a:rPr lang="pt-BR" baseline="30000" dirty="0" smtClean="0"/>
              <a:t>1</a:t>
            </a:r>
            <a:r>
              <a:rPr lang="pt-BR" i="1" dirty="0" smtClean="0"/>
              <a:t>n</a:t>
            </a:r>
            <a:r>
              <a:rPr lang="pt-BR" dirty="0" smtClean="0"/>
              <a:t>+</a:t>
            </a:r>
            <a:r>
              <a:rPr lang="pt-BR" i="1" dirty="0" smtClean="0"/>
              <a:t>a</a:t>
            </a:r>
            <a:r>
              <a:rPr lang="pt-BR" baseline="30000" dirty="0" smtClean="0"/>
              <a:t>2</a:t>
            </a:r>
            <a:r>
              <a:rPr lang="pt-BR" i="1" dirty="0" smtClean="0"/>
              <a:t>n</a:t>
            </a:r>
            <a:r>
              <a:rPr lang="pt-BR" baseline="30000" dirty="0" smtClean="0"/>
              <a:t>2</a:t>
            </a:r>
            <a:r>
              <a:rPr lang="pt-BR" dirty="0"/>
              <a:t>+···+</a:t>
            </a:r>
            <a:r>
              <a:rPr lang="pt-BR" i="1" dirty="0"/>
              <a:t>a</a:t>
            </a:r>
            <a:r>
              <a:rPr lang="pt-BR" i="1" baseline="30000" dirty="0"/>
              <a:t>d</a:t>
            </a:r>
            <a:r>
              <a:rPr lang="pt-BR" i="1" dirty="0"/>
              <a:t>n</a:t>
            </a:r>
            <a:r>
              <a:rPr lang="pt-BR" i="1" baseline="30000" dirty="0"/>
              <a:t>d </a:t>
            </a:r>
            <a:r>
              <a:rPr lang="pt-BR" i="1" baseline="30000" dirty="0" smtClean="0"/>
              <a:t> </a:t>
            </a:r>
            <a:r>
              <a:rPr lang="pt-BR" dirty="0" smtClean="0"/>
              <a:t>≤(|</a:t>
            </a:r>
            <a:r>
              <a:rPr lang="pt-BR" i="1" dirty="0"/>
              <a:t>a</a:t>
            </a:r>
            <a:r>
              <a:rPr lang="pt-BR" baseline="30000" dirty="0"/>
              <a:t>0</a:t>
            </a:r>
            <a:r>
              <a:rPr lang="pt-BR" dirty="0" smtClean="0"/>
              <a:t>|+|</a:t>
            </a:r>
            <a:r>
              <a:rPr lang="pt-BR" i="1" dirty="0" smtClean="0"/>
              <a:t>a</a:t>
            </a:r>
            <a:r>
              <a:rPr lang="pt-BR" baseline="30000" dirty="0" smtClean="0"/>
              <a:t>1</a:t>
            </a:r>
            <a:r>
              <a:rPr lang="pt-BR" dirty="0" smtClean="0"/>
              <a:t>|+|</a:t>
            </a:r>
            <a:r>
              <a:rPr lang="pt-BR" i="1" dirty="0"/>
              <a:t>a</a:t>
            </a:r>
            <a:r>
              <a:rPr lang="pt-BR" baseline="30000" dirty="0"/>
              <a:t>2</a:t>
            </a:r>
            <a:r>
              <a:rPr lang="pt-BR" dirty="0"/>
              <a:t>|+···+|</a:t>
            </a:r>
            <a:r>
              <a:rPr lang="pt-BR" i="1" dirty="0"/>
              <a:t>a</a:t>
            </a:r>
            <a:r>
              <a:rPr lang="pt-BR" i="1" baseline="30000" dirty="0"/>
              <a:t>d</a:t>
            </a:r>
            <a:r>
              <a:rPr lang="pt-BR" dirty="0"/>
              <a:t>|)</a:t>
            </a:r>
            <a:r>
              <a:rPr lang="pt-BR" i="1" dirty="0"/>
              <a:t>n</a:t>
            </a:r>
            <a:r>
              <a:rPr lang="pt-BR" i="1" baseline="30000" dirty="0"/>
              <a:t>d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for c=</a:t>
            </a:r>
            <a:r>
              <a:rPr lang="pt-BR" dirty="0"/>
              <a:t> |</a:t>
            </a:r>
            <a:r>
              <a:rPr lang="pt-BR" i="1" dirty="0"/>
              <a:t>a</a:t>
            </a:r>
            <a:r>
              <a:rPr lang="pt-BR" baseline="30000" dirty="0"/>
              <a:t>0</a:t>
            </a:r>
            <a:r>
              <a:rPr lang="pt-BR" dirty="0"/>
              <a:t>|+|</a:t>
            </a:r>
            <a:r>
              <a:rPr lang="pt-BR" i="1" dirty="0"/>
              <a:t>a</a:t>
            </a:r>
            <a:r>
              <a:rPr lang="pt-BR" baseline="30000" dirty="0"/>
              <a:t>1</a:t>
            </a:r>
            <a:r>
              <a:rPr lang="pt-BR" dirty="0"/>
              <a:t>|+|</a:t>
            </a:r>
            <a:r>
              <a:rPr lang="pt-BR" i="1" dirty="0"/>
              <a:t>a</a:t>
            </a:r>
            <a:r>
              <a:rPr lang="pt-BR" baseline="30000" dirty="0"/>
              <a:t>2</a:t>
            </a:r>
            <a:r>
              <a:rPr lang="pt-BR" dirty="0"/>
              <a:t>|+···+|</a:t>
            </a:r>
            <a:r>
              <a:rPr lang="pt-BR" i="1" dirty="0"/>
              <a:t>a</a:t>
            </a:r>
            <a:r>
              <a:rPr lang="pt-BR" i="1" baseline="30000" dirty="0"/>
              <a:t>d</a:t>
            </a:r>
            <a:r>
              <a:rPr lang="pt-BR" dirty="0" smtClean="0"/>
              <a:t>|) and n</a:t>
            </a:r>
            <a:r>
              <a:rPr lang="pt-BR" baseline="-25000" dirty="0" smtClean="0"/>
              <a:t>o</a:t>
            </a:r>
            <a:r>
              <a:rPr lang="pt-BR" dirty="0" smtClean="0"/>
              <a:t>=1</a:t>
            </a:r>
          </a:p>
          <a:p>
            <a:pPr marL="0" indent="0">
              <a:buNone/>
            </a:pPr>
            <a:r>
              <a:rPr lang="pt-BR" i="1" dirty="0" smtClean="0"/>
              <a:t>                        O</a:t>
            </a:r>
            <a:r>
              <a:rPr lang="pt-BR" dirty="0" smtClean="0"/>
              <a:t>(</a:t>
            </a:r>
            <a:r>
              <a:rPr lang="pt-BR" i="1" dirty="0" smtClean="0"/>
              <a:t>n</a:t>
            </a:r>
            <a:r>
              <a:rPr lang="pt-BR" baseline="30000" dirty="0" smtClean="0"/>
              <a:t>d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82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Prove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1" cy="4767943"/>
          </a:xfrm>
        </p:spPr>
        <p:txBody>
          <a:bodyPr>
            <a:normAutofit/>
          </a:bodyPr>
          <a:lstStyle/>
          <a:p>
            <a:r>
              <a:rPr lang="pt-BR" dirty="0"/>
              <a:t>5</a:t>
            </a:r>
            <a:r>
              <a:rPr lang="pt-BR" i="1" dirty="0"/>
              <a:t>n</a:t>
            </a:r>
            <a:r>
              <a:rPr lang="pt-BR" baseline="30000" dirty="0"/>
              <a:t>2</a:t>
            </a:r>
            <a:r>
              <a:rPr lang="pt-BR" dirty="0"/>
              <a:t> +3</a:t>
            </a:r>
            <a:r>
              <a:rPr lang="pt-BR" i="1" dirty="0"/>
              <a:t>n</a:t>
            </a:r>
            <a:r>
              <a:rPr lang="pt-BR" dirty="0"/>
              <a:t>log </a:t>
            </a:r>
            <a:r>
              <a:rPr lang="pt-BR" i="1" dirty="0"/>
              <a:t>n</a:t>
            </a:r>
            <a:r>
              <a:rPr lang="pt-BR" dirty="0"/>
              <a:t>+2</a:t>
            </a:r>
            <a:r>
              <a:rPr lang="pt-BR" i="1" dirty="0"/>
              <a:t>n</a:t>
            </a:r>
            <a:r>
              <a:rPr lang="pt-BR" dirty="0"/>
              <a:t>+5 is </a:t>
            </a:r>
            <a:r>
              <a:rPr lang="pt-BR" i="1" dirty="0"/>
              <a:t>O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baseline="30000" dirty="0"/>
              <a:t>2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dirty="0"/>
              <a:t>20</a:t>
            </a:r>
            <a:r>
              <a:rPr lang="pt-BR" i="1" dirty="0"/>
              <a:t>n</a:t>
            </a:r>
            <a:r>
              <a:rPr lang="pt-BR" baseline="30000" dirty="0"/>
              <a:t>3 </a:t>
            </a:r>
            <a:r>
              <a:rPr lang="pt-BR" dirty="0"/>
              <a:t>+10</a:t>
            </a:r>
            <a:r>
              <a:rPr lang="pt-BR" i="1" dirty="0"/>
              <a:t>n</a:t>
            </a:r>
            <a:r>
              <a:rPr lang="pt-BR" dirty="0"/>
              <a:t>log </a:t>
            </a:r>
            <a:r>
              <a:rPr lang="pt-BR" i="1" dirty="0"/>
              <a:t>n</a:t>
            </a:r>
            <a:r>
              <a:rPr lang="pt-BR" dirty="0"/>
              <a:t>+5 is </a:t>
            </a:r>
            <a:r>
              <a:rPr lang="pt-BR" i="1" dirty="0"/>
              <a:t>O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baseline="30000" dirty="0"/>
              <a:t>3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en-US" dirty="0"/>
              <a:t>3log </a:t>
            </a:r>
            <a:r>
              <a:rPr lang="en-US" i="1" dirty="0"/>
              <a:t>n</a:t>
            </a:r>
            <a:r>
              <a:rPr lang="en-US" dirty="0"/>
              <a:t>+2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dirty="0" err="1"/>
              <a:t>log</a:t>
            </a:r>
            <a:r>
              <a:rPr lang="en-US" i="1" dirty="0" err="1"/>
              <a:t>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i="1" baseline="30000" dirty="0"/>
              <a:t>n</a:t>
            </a:r>
            <a:r>
              <a:rPr lang="en-US" baseline="30000" dirty="0"/>
              <a:t>+2 </a:t>
            </a:r>
            <a:r>
              <a:rPr lang="en-US" dirty="0"/>
              <a:t>is </a:t>
            </a:r>
            <a:r>
              <a:rPr lang="en-US" i="1" dirty="0"/>
              <a:t>O</a:t>
            </a:r>
            <a:r>
              <a:rPr lang="en-US" dirty="0"/>
              <a:t>(2</a:t>
            </a:r>
            <a:r>
              <a:rPr lang="en-US" i="1" baseline="30000" dirty="0"/>
              <a:t>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/>
              <a:t>2</a:t>
            </a:r>
            <a:r>
              <a:rPr lang="en-US" i="1" dirty="0"/>
              <a:t>n</a:t>
            </a:r>
            <a:r>
              <a:rPr lang="en-US" dirty="0"/>
              <a:t>+100log </a:t>
            </a:r>
            <a:r>
              <a:rPr lang="en-US" i="1" dirty="0"/>
              <a:t>n </a:t>
            </a:r>
            <a:r>
              <a:rPr lang="en-US" dirty="0"/>
              <a:t>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69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BigOh</a:t>
            </a:r>
            <a:r>
              <a:rPr lang="en-US" dirty="0"/>
              <a:t> </a:t>
            </a:r>
            <a:r>
              <a:rPr lang="en-US" dirty="0" smtClean="0"/>
              <a:t>:  Functions in simplest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/>
              <a:t>f 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 = 4</a:t>
            </a:r>
            <a:r>
              <a:rPr lang="pt-BR" i="1" dirty="0"/>
              <a:t>n</a:t>
            </a:r>
            <a:r>
              <a:rPr lang="pt-BR" baseline="30000" dirty="0"/>
              <a:t>3</a:t>
            </a:r>
            <a:r>
              <a:rPr lang="pt-BR" dirty="0"/>
              <a:t> +3</a:t>
            </a:r>
            <a:r>
              <a:rPr lang="pt-BR" i="1" dirty="0"/>
              <a:t>n</a:t>
            </a:r>
            <a:r>
              <a:rPr lang="pt-BR" baseline="30000" dirty="0"/>
              <a:t>2</a:t>
            </a:r>
            <a:r>
              <a:rPr lang="pt-BR" dirty="0"/>
              <a:t> </a:t>
            </a:r>
            <a:r>
              <a:rPr lang="pt-BR" dirty="0" smtClean="0"/>
              <a:t>is </a:t>
            </a:r>
          </a:p>
          <a:p>
            <a:pPr lvl="1"/>
            <a:r>
              <a:rPr lang="pt-BR" i="1" dirty="0" smtClean="0"/>
              <a:t>O</a:t>
            </a:r>
            <a:r>
              <a:rPr lang="pt-BR" dirty="0" smtClean="0"/>
              <a:t>(</a:t>
            </a:r>
            <a:r>
              <a:rPr lang="pt-BR" i="1" dirty="0" smtClean="0"/>
              <a:t>n</a:t>
            </a:r>
            <a:r>
              <a:rPr lang="pt-BR" baseline="30000" dirty="0" smtClean="0"/>
              <a:t>5</a:t>
            </a:r>
            <a:r>
              <a:rPr lang="pt-BR" dirty="0"/>
              <a:t>) 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/>
              <a:t>4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3249387" y="4288189"/>
            <a:ext cx="3151413" cy="57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accurate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52759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Big-Omega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 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is </a:t>
            </a:r>
            <a:r>
              <a:rPr lang="el-GR" dirty="0" smtClean="0">
                <a:latin typeface="Times New Roman"/>
                <a:cs typeface="Times New Roman"/>
              </a:rPr>
              <a:t>Ω</a:t>
            </a:r>
            <a:r>
              <a:rPr lang="en-US" dirty="0" smtClean="0"/>
              <a:t>(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))</a:t>
            </a:r>
          </a:p>
          <a:p>
            <a:r>
              <a:rPr lang="pt-BR" i="1" dirty="0" smtClean="0"/>
              <a:t>f 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 ≥ </a:t>
            </a:r>
            <a:r>
              <a:rPr lang="pt-BR" i="1" dirty="0"/>
              <a:t>cg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 smtClean="0"/>
              <a:t>), </a:t>
            </a:r>
            <a:r>
              <a:rPr lang="pt-BR" dirty="0"/>
              <a:t>for </a:t>
            </a:r>
            <a:r>
              <a:rPr lang="pt-BR" i="1" dirty="0"/>
              <a:t>n </a:t>
            </a:r>
            <a:r>
              <a:rPr lang="pt-BR" dirty="0"/>
              <a:t>≥ </a:t>
            </a:r>
            <a:r>
              <a:rPr lang="pt-BR" i="1" dirty="0"/>
              <a:t>n</a:t>
            </a:r>
            <a:r>
              <a:rPr lang="pt-BR" dirty="0"/>
              <a:t>0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Example:</a:t>
            </a:r>
          </a:p>
          <a:p>
            <a:pPr marL="0" indent="0">
              <a:buNone/>
            </a:pPr>
            <a:r>
              <a:rPr lang="nl-NL" dirty="0"/>
              <a:t> </a:t>
            </a:r>
            <a:r>
              <a:rPr lang="nl-NL" dirty="0" smtClean="0"/>
              <a:t>  3</a:t>
            </a:r>
            <a:r>
              <a:rPr lang="nl-NL" i="1" dirty="0" smtClean="0"/>
              <a:t>n</a:t>
            </a:r>
            <a:r>
              <a:rPr lang="nl-NL" dirty="0" smtClean="0"/>
              <a:t>log </a:t>
            </a:r>
            <a:r>
              <a:rPr lang="nl-NL" i="1" dirty="0"/>
              <a:t>n</a:t>
            </a:r>
            <a:r>
              <a:rPr lang="nl-NL" dirty="0"/>
              <a:t>−2</a:t>
            </a:r>
            <a:r>
              <a:rPr lang="nl-NL" i="1" dirty="0"/>
              <a:t>n </a:t>
            </a:r>
            <a:r>
              <a:rPr lang="nl-NL" dirty="0"/>
              <a:t>is </a:t>
            </a:r>
            <a:r>
              <a:rPr lang="el-GR" dirty="0">
                <a:latin typeface="Times New Roman"/>
                <a:cs typeface="Times New Roman"/>
              </a:rPr>
              <a:t>Ω</a:t>
            </a:r>
            <a:r>
              <a:rPr lang="nl-NL" dirty="0" smtClean="0"/>
              <a:t>(</a:t>
            </a:r>
            <a:r>
              <a:rPr lang="nl-NL" i="1" dirty="0" smtClean="0"/>
              <a:t>n</a:t>
            </a:r>
            <a:r>
              <a:rPr lang="nl-NL" dirty="0" smtClean="0"/>
              <a:t>log </a:t>
            </a:r>
            <a:r>
              <a:rPr lang="nl-NL" i="1" dirty="0"/>
              <a:t>n</a:t>
            </a:r>
            <a:r>
              <a:rPr lang="nl-NL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9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Big-Theta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 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is </a:t>
            </a:r>
            <a:r>
              <a:rPr lang="el-GR" dirty="0" smtClean="0">
                <a:latin typeface="Times New Roman"/>
                <a:cs typeface="Times New Roman"/>
              </a:rPr>
              <a:t>θ</a:t>
            </a:r>
            <a:r>
              <a:rPr lang="en-US" dirty="0" smtClean="0"/>
              <a:t>(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))</a:t>
            </a:r>
          </a:p>
          <a:p>
            <a:endParaRPr lang="en-US" dirty="0"/>
          </a:p>
          <a:p>
            <a:r>
              <a:rPr lang="pt-BR" i="1" dirty="0"/>
              <a:t>c</a:t>
            </a:r>
            <a:r>
              <a:rPr lang="pt-BR" dirty="0"/>
              <a:t>′</a:t>
            </a:r>
            <a:r>
              <a:rPr lang="pt-BR" i="1" dirty="0"/>
              <a:t>g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 ≤ </a:t>
            </a:r>
            <a:r>
              <a:rPr lang="pt-BR" i="1" dirty="0"/>
              <a:t>f 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 ≤ </a:t>
            </a:r>
            <a:r>
              <a:rPr lang="pt-BR" i="1" dirty="0"/>
              <a:t>c</a:t>
            </a:r>
            <a:r>
              <a:rPr lang="pt-BR" dirty="0"/>
              <a:t>′′</a:t>
            </a:r>
            <a:r>
              <a:rPr lang="pt-BR" i="1" dirty="0"/>
              <a:t>g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), for </a:t>
            </a:r>
            <a:r>
              <a:rPr lang="pt-BR" i="1" dirty="0"/>
              <a:t>n </a:t>
            </a:r>
            <a:r>
              <a:rPr lang="pt-BR" dirty="0"/>
              <a:t>≥ </a:t>
            </a:r>
            <a:r>
              <a:rPr lang="pt-BR" i="1" dirty="0"/>
              <a:t>n</a:t>
            </a:r>
            <a:r>
              <a:rPr lang="pt-BR" dirty="0"/>
              <a:t>0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Example: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3</a:t>
            </a:r>
            <a:r>
              <a:rPr lang="pt-BR" i="1" dirty="0" smtClean="0"/>
              <a:t>n</a:t>
            </a:r>
            <a:r>
              <a:rPr lang="pt-BR" dirty="0" smtClean="0"/>
              <a:t>log </a:t>
            </a:r>
            <a:r>
              <a:rPr lang="pt-BR" i="1" dirty="0"/>
              <a:t>n</a:t>
            </a:r>
            <a:r>
              <a:rPr lang="pt-BR" dirty="0"/>
              <a:t>+4</a:t>
            </a:r>
            <a:r>
              <a:rPr lang="pt-BR" i="1" dirty="0"/>
              <a:t>n</a:t>
            </a:r>
            <a:r>
              <a:rPr lang="pt-BR" dirty="0"/>
              <a:t>+5log</a:t>
            </a:r>
            <a:r>
              <a:rPr lang="pt-BR" i="1" dirty="0"/>
              <a:t>n </a:t>
            </a:r>
            <a:r>
              <a:rPr lang="pt-BR" dirty="0"/>
              <a:t>is </a:t>
            </a:r>
            <a:r>
              <a:rPr lang="el-GR" dirty="0">
                <a:latin typeface="Times New Roman"/>
                <a:cs typeface="Times New Roman"/>
              </a:rPr>
              <a:t>θ</a:t>
            </a:r>
            <a:r>
              <a:rPr lang="pt-BR" dirty="0" smtClean="0"/>
              <a:t>(</a:t>
            </a:r>
            <a:r>
              <a:rPr lang="pt-BR" i="1" dirty="0" smtClean="0"/>
              <a:t>n</a:t>
            </a:r>
            <a:r>
              <a:rPr lang="pt-BR" dirty="0" smtClean="0"/>
              <a:t>log </a:t>
            </a:r>
            <a:r>
              <a:rPr lang="pt-BR" i="1" dirty="0"/>
              <a:t>n</a:t>
            </a:r>
            <a:r>
              <a:rPr lang="pt-B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0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344" y="2290764"/>
            <a:ext cx="7180364" cy="237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494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Algorithm 1: 10</a:t>
            </a:r>
            <a:r>
              <a:rPr lang="en-US" baseline="30000" dirty="0" smtClean="0"/>
              <a:t>100</a:t>
            </a:r>
            <a:r>
              <a:rPr lang="en-US" i="1" dirty="0" smtClean="0"/>
              <a:t>n  </a:t>
            </a:r>
            <a:r>
              <a:rPr lang="en-US" dirty="0" smtClean="0"/>
              <a:t>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Algorithm </a:t>
            </a:r>
            <a:r>
              <a:rPr lang="en-US" dirty="0" smtClean="0"/>
              <a:t>2: 10</a:t>
            </a:r>
            <a:r>
              <a:rPr lang="en-US" i="1" dirty="0" smtClean="0"/>
              <a:t>n</a:t>
            </a:r>
            <a:r>
              <a:rPr lang="en-US" dirty="0" smtClean="0"/>
              <a:t>log </a:t>
            </a:r>
            <a:r>
              <a:rPr lang="en-US" i="1" dirty="0" smtClean="0"/>
              <a:t>n is O(</a:t>
            </a:r>
            <a:r>
              <a:rPr lang="en-US" i="1" dirty="0" err="1" smtClean="0"/>
              <a:t>nlogn</a:t>
            </a:r>
            <a:r>
              <a:rPr lang="en-US" i="1" dirty="0" smtClean="0"/>
              <a:t>)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 smtClean="0"/>
          </a:p>
          <a:p>
            <a:pPr marL="0" indent="0" algn="ctr">
              <a:buNone/>
            </a:pP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Algorithm 1 is faster than Algorithm 2 ?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    or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 Algorithm 2 is </a:t>
            </a:r>
            <a:r>
              <a:rPr lang="en-US" dirty="0">
                <a:solidFill>
                  <a:srgbClr val="FF0000"/>
                </a:solidFill>
              </a:rPr>
              <a:t>faster than Algorithm </a:t>
            </a:r>
            <a:r>
              <a:rPr lang="en-US" dirty="0" smtClean="0">
                <a:solidFill>
                  <a:srgbClr val="FF0000"/>
                </a:solidFill>
              </a:rPr>
              <a:t>1 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83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–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video </a:t>
            </a:r>
            <a:r>
              <a:rPr lang="en-US" dirty="0"/>
              <a:t>game </a:t>
            </a:r>
            <a:r>
              <a:rPr lang="en-US" dirty="0" smtClean="0"/>
              <a:t>which keeps track </a:t>
            </a:r>
            <a:r>
              <a:rPr lang="en-US" dirty="0"/>
              <a:t>of the </a:t>
            </a:r>
            <a:r>
              <a:rPr lang="en-US" dirty="0" smtClean="0"/>
              <a:t>top ten </a:t>
            </a:r>
            <a:r>
              <a:rPr lang="en-US" dirty="0"/>
              <a:t>scores for that game.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169" y="3519487"/>
            <a:ext cx="8189051" cy="1297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573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BigOh</a:t>
            </a:r>
            <a:r>
              <a:rPr lang="en-US" dirty="0" smtClean="0"/>
              <a:t> Notation : 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899" y="1600200"/>
            <a:ext cx="10080171" cy="4996543"/>
          </a:xfrm>
        </p:spPr>
        <p:txBody>
          <a:bodyPr>
            <a:normAutofit/>
          </a:bodyPr>
          <a:lstStyle/>
          <a:p>
            <a:r>
              <a:rPr lang="en-US" dirty="0" smtClean="0"/>
              <a:t>The notation </a:t>
            </a:r>
            <a:r>
              <a:rPr lang="en-US" dirty="0"/>
              <a:t>gives an upper bound on the growth rate of </a:t>
            </a:r>
            <a:r>
              <a:rPr lang="en-US" dirty="0" smtClean="0"/>
              <a:t>a function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the smallest possible class of functions to represent </a:t>
            </a:r>
            <a:r>
              <a:rPr lang="en-US" dirty="0" smtClean="0"/>
              <a:t>in big </a:t>
            </a:r>
            <a:r>
              <a:rPr lang="en-US" dirty="0"/>
              <a:t>Oh</a:t>
            </a:r>
          </a:p>
          <a:p>
            <a:pPr marL="0" indent="0">
              <a:buNone/>
            </a:pPr>
            <a:r>
              <a:rPr lang="pt-BR" dirty="0" smtClean="0"/>
              <a:t>   – “</a:t>
            </a:r>
            <a:r>
              <a:rPr lang="pt-BR" dirty="0"/>
              <a:t>2n is O(n)” instead of “2n is O(n2</a:t>
            </a:r>
            <a:r>
              <a:rPr lang="pt-BR" dirty="0" smtClean="0"/>
              <a:t>)”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en-US" dirty="0"/>
              <a:t>Use the simplest expression of the class</a:t>
            </a:r>
          </a:p>
          <a:p>
            <a:pPr marL="0" indent="0">
              <a:buNone/>
            </a:pPr>
            <a:r>
              <a:rPr lang="pt-BR" dirty="0" smtClean="0"/>
              <a:t>   – </a:t>
            </a:r>
            <a:r>
              <a:rPr lang="pt-BR" dirty="0"/>
              <a:t>“3n+ 5 is O(n)” instead of “3n + 5 is O(3n</a:t>
            </a:r>
            <a:r>
              <a:rPr lang="pt-BR" dirty="0" smtClean="0"/>
              <a:t>)”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9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Given </a:t>
            </a:r>
            <a:r>
              <a:rPr lang="en-US" dirty="0"/>
              <a:t>an n-element sequence S, Algorithm D calls </a:t>
            </a:r>
            <a:r>
              <a:rPr lang="en-US" dirty="0" smtClean="0"/>
              <a:t>Algorithm E </a:t>
            </a:r>
            <a:r>
              <a:rPr lang="en-US" dirty="0"/>
              <a:t>on each element S[</a:t>
            </a:r>
            <a:r>
              <a:rPr lang="en-US" dirty="0" err="1"/>
              <a:t>i</a:t>
            </a:r>
            <a:r>
              <a:rPr lang="en-US" dirty="0"/>
              <a:t>]. Algorithm E runs in O(</a:t>
            </a:r>
            <a:r>
              <a:rPr lang="en-US" dirty="0" err="1"/>
              <a:t>i</a:t>
            </a:r>
            <a:r>
              <a:rPr lang="en-US" dirty="0"/>
              <a:t>) time when </a:t>
            </a:r>
            <a:r>
              <a:rPr lang="en-US" dirty="0" smtClean="0"/>
              <a:t>I is </a:t>
            </a:r>
            <a:r>
              <a:rPr lang="en-US" dirty="0"/>
              <a:t>called on element S[</a:t>
            </a:r>
            <a:r>
              <a:rPr lang="en-US" dirty="0" err="1"/>
              <a:t>i</a:t>
            </a:r>
            <a:r>
              <a:rPr lang="en-US" dirty="0"/>
              <a:t>]. What is the worst-case running </a:t>
            </a:r>
            <a:r>
              <a:rPr lang="en-US" dirty="0" smtClean="0"/>
              <a:t>time of </a:t>
            </a:r>
            <a:r>
              <a:rPr lang="en-US" dirty="0"/>
              <a:t>Algorithm D?</a:t>
            </a:r>
          </a:p>
        </p:txBody>
      </p:sp>
    </p:spTree>
    <p:extLst>
      <p:ext uri="{BB962C8B-B14F-4D97-AF65-F5344CB8AC3E}">
        <p14:creationId xmlns:p14="http://schemas.microsoft.com/office/powerpoint/2010/main" val="401913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sequence S contains n−1 unique integers in the </a:t>
            </a:r>
            <a:r>
              <a:rPr lang="en-US" dirty="0" smtClean="0"/>
              <a:t>range [0,n</a:t>
            </a:r>
            <a:r>
              <a:rPr lang="en-US" dirty="0"/>
              <a:t>−1], that is, there is one number from this range that </a:t>
            </a:r>
            <a:r>
              <a:rPr lang="en-US" dirty="0" smtClean="0"/>
              <a:t>is not </a:t>
            </a:r>
            <a:r>
              <a:rPr lang="en-US" dirty="0"/>
              <a:t>in S. Design an O(n)-time algorithm for finding </a:t>
            </a:r>
            <a:r>
              <a:rPr lang="en-US" dirty="0" smtClean="0"/>
              <a:t>that number</a:t>
            </a:r>
            <a:r>
              <a:rPr lang="en-US" dirty="0"/>
              <a:t>. You are only allowed to use O(1) additional </a:t>
            </a:r>
            <a:r>
              <a:rPr lang="en-US" dirty="0" smtClean="0"/>
              <a:t>space besides </a:t>
            </a:r>
            <a:r>
              <a:rPr lang="en-US" dirty="0"/>
              <a:t>the sequence S itself.</a:t>
            </a:r>
          </a:p>
        </p:txBody>
      </p:sp>
    </p:spTree>
    <p:extLst>
      <p:ext uri="{BB962C8B-B14F-4D97-AF65-F5344CB8AC3E}">
        <p14:creationId xmlns:p14="http://schemas.microsoft.com/office/powerpoint/2010/main" val="35707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T(n)= n</a:t>
            </a:r>
            <a:r>
              <a:rPr lang="en-US" baseline="30000" dirty="0" smtClean="0"/>
              <a:t>2</a:t>
            </a:r>
          </a:p>
          <a:p>
            <a:pPr marL="0" indent="0">
              <a:buNone/>
            </a:pPr>
            <a:r>
              <a:rPr lang="en-US" dirty="0"/>
              <a:t>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T(n) </a:t>
            </a:r>
            <a:r>
              <a:rPr lang="en-US" b="1" dirty="0" smtClean="0">
                <a:solidFill>
                  <a:srgbClr val="FF0000"/>
                </a:solidFill>
              </a:rPr>
              <a:t>grows </a:t>
            </a:r>
            <a:r>
              <a:rPr lang="en-US" b="1" dirty="0">
                <a:solidFill>
                  <a:srgbClr val="FF0000"/>
                </a:solidFill>
              </a:rPr>
              <a:t>asymptotically no faster than </a:t>
            </a:r>
            <a:r>
              <a:rPr lang="en-US" dirty="0"/>
              <a:t>n</a:t>
            </a:r>
            <a:r>
              <a:rPr lang="en-US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7733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5915" y="2835728"/>
            <a:ext cx="9980683" cy="1096962"/>
          </a:xfrm>
        </p:spPr>
        <p:txBody>
          <a:bodyPr/>
          <a:lstStyle/>
          <a:p>
            <a:r>
              <a:rPr lang="en-US" b="1" dirty="0" smtClean="0"/>
              <a:t>Analysis – Real Time Example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95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16" y="190503"/>
            <a:ext cx="9980683" cy="64225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Who will win the race?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416" y="979714"/>
            <a:ext cx="9217028" cy="548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78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Who will </a:t>
            </a:r>
            <a:r>
              <a:rPr lang="en-US" b="1" dirty="0" smtClean="0">
                <a:solidFill>
                  <a:srgbClr val="C00000"/>
                </a:solidFill>
              </a:rPr>
              <a:t>win the race?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bike and airplane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8" y="1323661"/>
            <a:ext cx="8131628" cy="540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64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BigOh</a:t>
            </a:r>
            <a:r>
              <a:rPr lang="en-US" dirty="0" smtClean="0"/>
              <a:t> Notation :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6" y="1600199"/>
            <a:ext cx="7850868" cy="499654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Invented by Edmund Landau</a:t>
            </a:r>
          </a:p>
          <a:p>
            <a:pPr lvl="1" algn="just">
              <a:lnSpc>
                <a:spcPct val="150000"/>
              </a:lnSpc>
            </a:pPr>
            <a:r>
              <a:rPr lang="en-US" dirty="0" err="1" smtClean="0"/>
              <a:t>Bigoh</a:t>
            </a:r>
            <a:r>
              <a:rPr lang="en-US" dirty="0" smtClean="0"/>
              <a:t> also called as Landau’s Symbol</a:t>
            </a:r>
          </a:p>
          <a:p>
            <a:pPr lvl="1" algn="just">
              <a:lnSpc>
                <a:spcPct val="150000"/>
              </a:lnSpc>
            </a:pP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Applications: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dirty="0" smtClean="0"/>
              <a:t>finite </a:t>
            </a:r>
            <a:r>
              <a:rPr lang="en-US" dirty="0"/>
              <a:t>series </a:t>
            </a:r>
            <a:r>
              <a:rPr lang="en-US" dirty="0" smtClean="0"/>
              <a:t>approximation  (Mathematics)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US" dirty="0" smtClean="0"/>
              <a:t>-Analysis of algorithms (Computer Science)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AutoShape 2" descr="Image result for Edmund Landa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Edmund Landa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618" y="1518557"/>
            <a:ext cx="3289753" cy="411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33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160" y="129569"/>
            <a:ext cx="9366325" cy="1143000"/>
          </a:xfrm>
        </p:spPr>
        <p:txBody>
          <a:bodyPr/>
          <a:lstStyle/>
          <a:p>
            <a:r>
              <a:rPr lang="en-US" b="1" dirty="0" err="1" smtClean="0"/>
              <a:t>BigOh</a:t>
            </a:r>
            <a:r>
              <a:rPr lang="en-US" b="1" dirty="0" smtClean="0"/>
              <a:t> Notation : History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04902" y="1600200"/>
            <a:ext cx="6904716" cy="4572000"/>
          </a:xfrm>
        </p:spPr>
        <p:txBody>
          <a:bodyPr/>
          <a:lstStyle/>
          <a:p>
            <a:pPr algn="just"/>
            <a:r>
              <a:rPr lang="en-US" dirty="0" smtClean="0"/>
              <a:t>Specify the error in an approximation </a:t>
            </a:r>
            <a:r>
              <a:rPr lang="en-US" dirty="0"/>
              <a:t>to a mathematical function</a:t>
            </a:r>
          </a:p>
        </p:txBody>
      </p:sp>
      <p:sp>
        <p:nvSpPr>
          <p:cNvPr id="4" name="AutoShape 2" descr="Image result for Edmund Landa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Edmund Landa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618" y="1518557"/>
            <a:ext cx="3289753" cy="411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98" y="3574651"/>
            <a:ext cx="6425851" cy="1830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679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477" y="-66379"/>
            <a:ext cx="9366325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Big-oh properties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242" y="1427390"/>
            <a:ext cx="9982201" cy="4572000"/>
          </a:xfrm>
        </p:spPr>
        <p:txBody>
          <a:bodyPr/>
          <a:lstStyle/>
          <a:p>
            <a:r>
              <a:rPr lang="en-US" b="1" dirty="0" smtClean="0"/>
              <a:t>Product</a:t>
            </a:r>
            <a:endParaRPr lang="en-US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Sum 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Multiplication by constant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821" y="1920650"/>
            <a:ext cx="7744007" cy="121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906" y="3928043"/>
            <a:ext cx="9317330" cy="755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847" y="5421086"/>
            <a:ext cx="4695831" cy="80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35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2049" y="1068981"/>
            <a:ext cx="4406096" cy="1463153"/>
          </a:xfrm>
        </p:spPr>
        <p:txBody>
          <a:bodyPr/>
          <a:lstStyle/>
          <a:p>
            <a:r>
              <a:rPr lang="en-US" dirty="0"/>
              <a:t>A Simple Application </a:t>
            </a:r>
            <a:r>
              <a:rPr lang="en-US" dirty="0" smtClean="0"/>
              <a:t>- Array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Image result for simple c program with arra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3" t="18437" r="35093"/>
          <a:stretch/>
        </p:blipFill>
        <p:spPr bwMode="auto">
          <a:xfrm>
            <a:off x="1336295" y="624899"/>
            <a:ext cx="4558318" cy="55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33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algorithms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Parameters:</a:t>
            </a:r>
          </a:p>
          <a:p>
            <a:pPr lvl="1"/>
            <a:r>
              <a:rPr lang="en-US" dirty="0" smtClean="0"/>
              <a:t>Time (running time)</a:t>
            </a:r>
          </a:p>
          <a:p>
            <a:pPr lvl="1"/>
            <a:r>
              <a:rPr lang="en-US" dirty="0" smtClean="0"/>
              <a:t>Space (memory requirement)</a:t>
            </a:r>
          </a:p>
          <a:p>
            <a:endParaRPr lang="en-US" dirty="0" smtClean="0"/>
          </a:p>
          <a:p>
            <a:r>
              <a:rPr lang="en-US" dirty="0" smtClean="0"/>
              <a:t>Methods:</a:t>
            </a:r>
          </a:p>
          <a:p>
            <a:pPr lvl="1"/>
            <a:r>
              <a:rPr lang="en-US" dirty="0" smtClean="0"/>
              <a:t>Experimental Analysis (</a:t>
            </a:r>
            <a:r>
              <a:rPr lang="en-US" dirty="0"/>
              <a:t>Implement and </a:t>
            </a:r>
            <a:r>
              <a:rPr lang="en-US" dirty="0" smtClean="0"/>
              <a:t>Measure)</a:t>
            </a:r>
          </a:p>
          <a:p>
            <a:pPr lvl="1"/>
            <a:r>
              <a:rPr lang="en-US" dirty="0"/>
              <a:t>Asymptotic Analysis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8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analysis :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Reproducing experimental setup (hardware and software)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Actual time maybe affected by other programs running on </a:t>
            </a:r>
            <a:r>
              <a:rPr lang="en-US" dirty="0" smtClean="0"/>
              <a:t>the same </a:t>
            </a:r>
            <a:r>
              <a:rPr lang="en-US" dirty="0"/>
              <a:t>machine</a:t>
            </a:r>
          </a:p>
        </p:txBody>
      </p:sp>
    </p:spTree>
    <p:extLst>
      <p:ext uri="{BB962C8B-B14F-4D97-AF65-F5344CB8AC3E}">
        <p14:creationId xmlns:p14="http://schemas.microsoft.com/office/powerpoint/2010/main" val="408423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Growth </a:t>
            </a:r>
            <a:r>
              <a:rPr lang="en-US" dirty="0"/>
              <a:t>rate of the running time as a </a:t>
            </a:r>
            <a:r>
              <a:rPr lang="en-US" dirty="0" smtClean="0"/>
              <a:t>function of </a:t>
            </a:r>
            <a:r>
              <a:rPr lang="en-US" dirty="0"/>
              <a:t>the input size </a:t>
            </a:r>
            <a:r>
              <a:rPr lang="en-US" i="1" dirty="0"/>
              <a:t>n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422576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Assign a value to a variable (independent of the size of the value; but the variable must be a scalar).</a:t>
            </a:r>
          </a:p>
          <a:p>
            <a:pPr>
              <a:lnSpc>
                <a:spcPct val="160000"/>
              </a:lnSpc>
            </a:pPr>
            <a:r>
              <a:rPr lang="en-US" dirty="0"/>
              <a:t>Method invocation, i.e., calling a function or subroutine.</a:t>
            </a:r>
          </a:p>
          <a:p>
            <a:pPr>
              <a:lnSpc>
                <a:spcPct val="160000"/>
              </a:lnSpc>
            </a:pPr>
            <a:r>
              <a:rPr lang="en-US" dirty="0"/>
              <a:t>Performing a (simple) arithmetic operation (divide is OK, logarithm is not).</a:t>
            </a:r>
          </a:p>
          <a:p>
            <a:pPr>
              <a:lnSpc>
                <a:spcPct val="160000"/>
              </a:lnSpc>
            </a:pPr>
            <a:r>
              <a:rPr lang="en-US" dirty="0"/>
              <a:t>Indexing into an array (for now just one dimensional; scalar access is free).</a:t>
            </a:r>
          </a:p>
          <a:p>
            <a:pPr>
              <a:lnSpc>
                <a:spcPct val="160000"/>
              </a:lnSpc>
            </a:pPr>
            <a:r>
              <a:rPr lang="en-US" dirty="0"/>
              <a:t>Following an object reference.</a:t>
            </a:r>
          </a:p>
          <a:p>
            <a:pPr>
              <a:lnSpc>
                <a:spcPct val="160000"/>
              </a:lnSpc>
            </a:pPr>
            <a:r>
              <a:rPr lang="en-US" dirty="0"/>
              <a:t>Returning from a method.</a:t>
            </a:r>
          </a:p>
          <a:p>
            <a:pPr>
              <a:lnSpc>
                <a:spcPct val="16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0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loop : Splitting into Primitive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← 0 to n-1 do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smtClean="0"/>
              <a:t> - Initialization </a:t>
            </a:r>
            <a:r>
              <a:rPr lang="en-US" dirty="0" err="1"/>
              <a:t>i</a:t>
            </a:r>
            <a:r>
              <a:rPr lang="en-US" dirty="0"/>
              <a:t> ← 0 </a:t>
            </a:r>
            <a:r>
              <a:rPr lang="en-US" dirty="0" smtClean="0"/>
              <a:t>  =&gt; 1 time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smtClean="0"/>
              <a:t> - increment =&gt; n times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- assignment  =&gt; n times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- comparison with subtraction for (n-1)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=&gt; 2(n+1) times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1469</TotalTime>
  <Words>1193</Words>
  <Application>Microsoft Office PowerPoint</Application>
  <PresentationFormat>Custom</PresentationFormat>
  <Paragraphs>244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Austin</vt:lpstr>
      <vt:lpstr>Complexity analysis </vt:lpstr>
      <vt:lpstr>Introduction </vt:lpstr>
      <vt:lpstr>Application – Example </vt:lpstr>
      <vt:lpstr>A Simple Application - Array</vt:lpstr>
      <vt:lpstr>Analysis of algorithms </vt:lpstr>
      <vt:lpstr>Experimental analysis : Issues</vt:lpstr>
      <vt:lpstr>Asymptotic Analysis</vt:lpstr>
      <vt:lpstr>Primitive operations</vt:lpstr>
      <vt:lpstr>For loop : Splitting into Primitive operations</vt:lpstr>
      <vt:lpstr>Counting Primitive Operations</vt:lpstr>
      <vt:lpstr>Counting Primitive Operations</vt:lpstr>
      <vt:lpstr>Counting Primitive Operations</vt:lpstr>
      <vt:lpstr>Counting Primitive Operations</vt:lpstr>
      <vt:lpstr>Counting Primitive Operations</vt:lpstr>
      <vt:lpstr>Practice Problems</vt:lpstr>
      <vt:lpstr>Growth Rate : Common Functions</vt:lpstr>
      <vt:lpstr>PowerPoint Presentation</vt:lpstr>
      <vt:lpstr>PowerPoint Presentation</vt:lpstr>
      <vt:lpstr>Comparing Growth Rate</vt:lpstr>
      <vt:lpstr>“Big-Oh” Notation</vt:lpstr>
      <vt:lpstr>Example 1:</vt:lpstr>
      <vt:lpstr>Example 2</vt:lpstr>
      <vt:lpstr>Example 3</vt:lpstr>
      <vt:lpstr>Exercise: Prove </vt:lpstr>
      <vt:lpstr>BigOh :  Functions in simplest terms</vt:lpstr>
      <vt:lpstr>Big-Omega</vt:lpstr>
      <vt:lpstr>Big-Theta</vt:lpstr>
      <vt:lpstr>Analysis</vt:lpstr>
      <vt:lpstr>Analysis : </vt:lpstr>
      <vt:lpstr>BigOh Notation :  Summary</vt:lpstr>
      <vt:lpstr>Exercises</vt:lpstr>
      <vt:lpstr>Exercises</vt:lpstr>
      <vt:lpstr>BigOh</vt:lpstr>
      <vt:lpstr>Analysis – Real Time Example</vt:lpstr>
      <vt:lpstr>Who will win the race?</vt:lpstr>
      <vt:lpstr>Who will win the race?</vt:lpstr>
      <vt:lpstr>BigOh Notation : History</vt:lpstr>
      <vt:lpstr>BigOh Notation : History</vt:lpstr>
      <vt:lpstr>Big-oh properties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J.GOVINDARAJAN</dc:creator>
  <cp:lastModifiedBy>LENOVO</cp:lastModifiedBy>
  <cp:revision>198</cp:revision>
  <dcterms:created xsi:type="dcterms:W3CDTF">2017-07-03T10:52:28Z</dcterms:created>
  <dcterms:modified xsi:type="dcterms:W3CDTF">2019-06-18T13:42:25Z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