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5"/>
  </p:notesMasterIdLst>
  <p:handoutMasterIdLst>
    <p:handoutMasterId r:id="rId36"/>
  </p:handoutMasterIdLst>
  <p:sldIdLst>
    <p:sldId id="283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7" r:id="rId23"/>
    <p:sldId id="310" r:id="rId24"/>
    <p:sldId id="308" r:id="rId25"/>
    <p:sldId id="309" r:id="rId26"/>
    <p:sldId id="311" r:id="rId27"/>
    <p:sldId id="312" r:id="rId28"/>
    <p:sldId id="334" r:id="rId29"/>
    <p:sldId id="335" r:id="rId30"/>
    <p:sldId id="336" r:id="rId31"/>
    <p:sldId id="337" r:id="rId32"/>
    <p:sldId id="338" r:id="rId33"/>
    <p:sldId id="33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3" autoAdjust="0"/>
    <p:restoredTop sz="94660"/>
  </p:normalViewPr>
  <p:slideViewPr>
    <p:cSldViewPr snapToGrid="0" showGuides="1">
      <p:cViewPr>
        <p:scale>
          <a:sx n="77" d="100"/>
          <a:sy n="77" d="100"/>
        </p:scale>
        <p:origin x="-414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1/25/2020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1/25/2020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02B9795-92DC-40DC-A1CA-9A4B349D7824}" type="datetimeFigureOut">
              <a:rPr lang="en-US" smtClean="0"/>
              <a:pPr/>
              <a:t>1/25/2020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3254" y="1516186"/>
            <a:ext cx="3620530" cy="112706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3781088"/>
            <a:ext cx="5696406" cy="95556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J.Govindarajan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Asst.Prof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Sr.Gr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, CSE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56" y="98852"/>
            <a:ext cx="6704044" cy="512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92" y="1325055"/>
            <a:ext cx="11590638" cy="5273040"/>
          </a:xfrm>
          <a:solidFill>
            <a:srgbClr val="CC99FF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public interface </a:t>
            </a:r>
            <a:r>
              <a:rPr lang="en-US" dirty="0">
                <a:solidFill>
                  <a:srgbClr val="C00000"/>
                </a:solidFill>
              </a:rPr>
              <a:t>Stack&lt;E</a:t>
            </a:r>
            <a:r>
              <a:rPr lang="en-US" dirty="0" smtClean="0">
                <a:solidFill>
                  <a:srgbClr val="C00000"/>
                </a:solidFill>
              </a:rPr>
              <a:t>&gt; { </a:t>
            </a:r>
            <a:r>
              <a:rPr lang="en-US" dirty="0" smtClean="0"/>
              <a:t>	</a:t>
            </a:r>
            <a:endParaRPr lang="en-US" dirty="0"/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int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size(): </a:t>
            </a:r>
            <a:r>
              <a:rPr lang="en-US" sz="3000" dirty="0"/>
              <a:t>//returns number of objects in the stack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b="1" dirty="0" smtClean="0"/>
              <a:t>  </a:t>
            </a:r>
            <a:r>
              <a:rPr lang="en-US" b="1" dirty="0" err="1" smtClean="0">
                <a:solidFill>
                  <a:srgbClr val="002060"/>
                </a:solidFill>
              </a:rPr>
              <a:t>boolean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isEmpty</a:t>
            </a:r>
            <a:r>
              <a:rPr lang="en-US" dirty="0" smtClean="0">
                <a:solidFill>
                  <a:srgbClr val="002060"/>
                </a:solidFill>
              </a:rPr>
              <a:t>(); </a:t>
            </a:r>
            <a:r>
              <a:rPr lang="en-US" sz="3000" dirty="0"/>
              <a:t>//returns true if stack is empty, </a:t>
            </a:r>
            <a:r>
              <a:rPr lang="en-US" sz="3000" dirty="0" smtClean="0"/>
              <a:t>false otherwise</a:t>
            </a:r>
            <a:endParaRPr lang="en-US" sz="3000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top</a:t>
            </a:r>
            <a:r>
              <a:rPr lang="en-US" dirty="0" smtClean="0">
                <a:solidFill>
                  <a:srgbClr val="002060"/>
                </a:solidFill>
              </a:rPr>
              <a:t>(); </a:t>
            </a:r>
            <a:r>
              <a:rPr lang="en-US" dirty="0" smtClean="0"/>
              <a:t> </a:t>
            </a:r>
            <a:r>
              <a:rPr lang="en-US" sz="3000" dirty="0" smtClean="0"/>
              <a:t>//</a:t>
            </a:r>
            <a:r>
              <a:rPr lang="en-US" sz="3000" dirty="0"/>
              <a:t>returns top object in stack, throws exception if </a:t>
            </a:r>
            <a:r>
              <a:rPr lang="en-US" sz="3000" dirty="0" smtClean="0"/>
              <a:t>stack empty</a:t>
            </a:r>
            <a:endParaRPr lang="en-US" sz="3000" dirty="0"/>
          </a:p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void </a:t>
            </a:r>
            <a:r>
              <a:rPr lang="en-US" dirty="0">
                <a:solidFill>
                  <a:srgbClr val="002060"/>
                </a:solidFill>
              </a:rPr>
              <a:t>push(E element): </a:t>
            </a:r>
            <a:r>
              <a:rPr lang="en-US" sz="3000" dirty="0"/>
              <a:t>//inserts object at top of stack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pop</a:t>
            </a:r>
            <a:r>
              <a:rPr lang="en-US" dirty="0" smtClean="0">
                <a:solidFill>
                  <a:srgbClr val="002060"/>
                </a:solidFill>
              </a:rPr>
              <a:t>();  </a:t>
            </a:r>
            <a:r>
              <a:rPr lang="en-US" sz="3000" dirty="0" smtClean="0"/>
              <a:t>//</a:t>
            </a:r>
            <a:r>
              <a:rPr lang="en-US" sz="3000" b="1" dirty="0" smtClean="0"/>
              <a:t>throws </a:t>
            </a:r>
            <a:r>
              <a:rPr lang="en-US" sz="3000" dirty="0" smtClean="0"/>
              <a:t>(</a:t>
            </a:r>
            <a:r>
              <a:rPr lang="en-US" sz="3000" dirty="0" err="1"/>
              <a:t>StackEmptyException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 =&gt; Stack Interface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5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Stack ADT Operations 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Algorithm Design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Stack using Array: </a:t>
            </a:r>
            <a:br>
              <a:rPr lang="en-US" dirty="0" smtClean="0"/>
            </a:br>
            <a:r>
              <a:rPr lang="en-US" dirty="0" smtClean="0"/>
              <a:t>Logical View </a:t>
            </a:r>
            <a:r>
              <a:rPr lang="en-US" dirty="0" err="1" smtClean="0"/>
              <a:t>vs</a:t>
            </a:r>
            <a:r>
              <a:rPr lang="en-US" dirty="0" smtClean="0"/>
              <a:t> Physical View (Stack </a:t>
            </a:r>
            <a:r>
              <a:rPr lang="en-US" dirty="0" err="1" smtClean="0"/>
              <a:t>vs</a:t>
            </a:r>
            <a:r>
              <a:rPr lang="en-US" dirty="0" smtClean="0"/>
              <a:t> Array)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16555" y="3035818"/>
            <a:ext cx="96338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25235" y="3235256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946976" y="2375761"/>
            <a:ext cx="1670964" cy="1790742"/>
            <a:chOff x="8485398" y="1360601"/>
            <a:chExt cx="1670964" cy="1790742"/>
          </a:xfrm>
        </p:grpSpPr>
        <p:sp>
          <p:nvSpPr>
            <p:cNvPr id="9" name="Rectangle 8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5695211" y="1608737"/>
            <a:ext cx="5285060" cy="42094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7057" y="5874439"/>
            <a:ext cx="3288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Logical View </a:t>
            </a:r>
            <a:r>
              <a:rPr lang="en-US" b="1" dirty="0" smtClean="0"/>
              <a:t>(Stack)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062635" y="3014821"/>
            <a:ext cx="4542166" cy="449114"/>
            <a:chOff x="6062635" y="3286675"/>
            <a:chExt cx="4542166" cy="449114"/>
          </a:xfrm>
        </p:grpSpPr>
        <p:sp>
          <p:nvSpPr>
            <p:cNvPr id="16" name="Rectangle 15"/>
            <p:cNvSpPr/>
            <p:nvPr/>
          </p:nvSpPr>
          <p:spPr>
            <a:xfrm>
              <a:off x="6062635" y="3294918"/>
              <a:ext cx="1133530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196165" y="3286675"/>
              <a:ext cx="1133530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71271" y="3287843"/>
              <a:ext cx="1133530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777240" y="1556946"/>
            <a:ext cx="4642741" cy="42094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33423" y="5924819"/>
            <a:ext cx="3404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Physical View (Array)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6066658" y="3657762"/>
            <a:ext cx="4542166" cy="456112"/>
            <a:chOff x="6062635" y="3279677"/>
            <a:chExt cx="4542166" cy="456112"/>
          </a:xfrm>
          <a:noFill/>
        </p:grpSpPr>
        <p:sp>
          <p:nvSpPr>
            <p:cNvPr id="23" name="Rectangle 22"/>
            <p:cNvSpPr/>
            <p:nvPr/>
          </p:nvSpPr>
          <p:spPr>
            <a:xfrm>
              <a:off x="6062635" y="3294918"/>
              <a:ext cx="1133530" cy="440871"/>
            </a:xfrm>
            <a:prstGeom prst="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96165" y="3286675"/>
              <a:ext cx="1133530" cy="440871"/>
            </a:xfrm>
            <a:prstGeom prst="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337741" y="3279677"/>
              <a:ext cx="1133530" cy="440871"/>
            </a:xfrm>
            <a:prstGeom prst="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471271" y="3287843"/>
              <a:ext cx="1133530" cy="440871"/>
            </a:xfrm>
            <a:prstGeom prst="rect">
              <a:avLst/>
            </a:pr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15002" y="2438767"/>
            <a:ext cx="1173357" cy="1747583"/>
            <a:chOff x="1115002" y="2710621"/>
            <a:chExt cx="1173357" cy="1747583"/>
          </a:xfrm>
        </p:grpSpPr>
        <p:sp>
          <p:nvSpPr>
            <p:cNvPr id="28" name="Rectangle 27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8878049" y="4042114"/>
            <a:ext cx="0" cy="49370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43936" y="4535817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8356268" y="3027576"/>
            <a:ext cx="1133530" cy="440871"/>
          </a:xfrm>
          <a:prstGeom prst="rect">
            <a:avLst/>
          </a:prstGeom>
          <a:solidFill>
            <a:schemeClr val="bg2">
              <a:lumMod val="9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15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030980" cy="210367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 push(e)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top → top +1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S[top] →  e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32" y="390960"/>
            <a:ext cx="9366325" cy="1143000"/>
          </a:xfrm>
        </p:spPr>
        <p:txBody>
          <a:bodyPr/>
          <a:lstStyle/>
          <a:p>
            <a:r>
              <a:rPr lang="en-US" dirty="0" smtClean="0"/>
              <a:t>Stack ADT: push(e)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264683" y="2254873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37047" y="2099895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634293" y="1533960"/>
            <a:ext cx="1670964" cy="1790742"/>
            <a:chOff x="8485398" y="1360601"/>
            <a:chExt cx="1670964" cy="1790742"/>
          </a:xfrm>
        </p:grpSpPr>
        <p:sp>
          <p:nvSpPr>
            <p:cNvPr id="7" name="Rectangle 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2319" y="1596966"/>
            <a:ext cx="1173357" cy="1747583"/>
            <a:chOff x="1115002" y="2710621"/>
            <a:chExt cx="1173357" cy="1747583"/>
          </a:xfrm>
        </p:grpSpPr>
        <p:sp>
          <p:nvSpPr>
            <p:cNvPr id="12" name="Rectangle 11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 flipV="1">
            <a:off x="10870269" y="1857841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03593" y="164956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00690" y="1624504"/>
            <a:ext cx="1670964" cy="1790742"/>
            <a:chOff x="8485398" y="1360601"/>
            <a:chExt cx="1670964" cy="1790742"/>
          </a:xfrm>
        </p:grpSpPr>
        <p:sp>
          <p:nvSpPr>
            <p:cNvPr id="21" name="Rectangle 20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68716" y="1687510"/>
            <a:ext cx="1173357" cy="1747583"/>
            <a:chOff x="1115002" y="2710621"/>
            <a:chExt cx="1173357" cy="1747583"/>
          </a:xfrm>
        </p:grpSpPr>
        <p:sp>
          <p:nvSpPr>
            <p:cNvPr id="26" name="Rectangle 25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34293" y="3727350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Before  push (50)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059995" y="3703874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After push (50)</a:t>
            </a:r>
            <a:endParaRPr lang="en-US" b="1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059180" y="3727350"/>
            <a:ext cx="4030980" cy="285291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push(e)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if size() &lt; N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top → top +1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S[top] →  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0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" y="1295400"/>
            <a:ext cx="4030980" cy="23118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Algorithm pop()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e →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S[top] 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top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→ top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return e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ADT: pop()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264683" y="1614793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37047" y="1459815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634293" y="893880"/>
            <a:ext cx="1670964" cy="1790742"/>
            <a:chOff x="8485398" y="1360601"/>
            <a:chExt cx="1670964" cy="1790742"/>
          </a:xfrm>
        </p:grpSpPr>
        <p:sp>
          <p:nvSpPr>
            <p:cNvPr id="7" name="Rectangle 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02319" y="968633"/>
            <a:ext cx="1173357" cy="1735836"/>
            <a:chOff x="1115002" y="2722368"/>
            <a:chExt cx="1173357" cy="1735836"/>
          </a:xfrm>
        </p:grpSpPr>
        <p:sp>
          <p:nvSpPr>
            <p:cNvPr id="12" name="Rectangle 11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2950" y="2722368"/>
              <a:ext cx="583294" cy="440871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H="1" flipV="1">
            <a:off x="10870269" y="2152290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203592" y="1967624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00690" y="984424"/>
            <a:ext cx="1670964" cy="1790742"/>
            <a:chOff x="8485398" y="1360601"/>
            <a:chExt cx="1670964" cy="1790742"/>
          </a:xfrm>
        </p:grpSpPr>
        <p:sp>
          <p:nvSpPr>
            <p:cNvPr id="21" name="Rectangle 20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68716" y="1062670"/>
            <a:ext cx="1173357" cy="1732343"/>
            <a:chOff x="1115002" y="2725861"/>
            <a:chExt cx="1173357" cy="1732343"/>
          </a:xfrm>
        </p:grpSpPr>
        <p:sp>
          <p:nvSpPr>
            <p:cNvPr id="26" name="Rectangle 25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28363" y="2725861"/>
              <a:ext cx="618614" cy="4408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34293" y="2810807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Before  pop()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059995" y="2973426"/>
            <a:ext cx="224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After pop()</a:t>
            </a:r>
            <a:endParaRPr lang="en-US" b="1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261201" y="3169382"/>
            <a:ext cx="6328539" cy="38496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700" dirty="0" smtClean="0">
                <a:solidFill>
                  <a:srgbClr val="FF0000"/>
                </a:solidFill>
              </a:rPr>
              <a:t>Algorithm pop()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700" dirty="0" smtClean="0">
                <a:solidFill>
                  <a:srgbClr val="FF0000"/>
                </a:solidFill>
              </a:rPr>
              <a:t>   </a:t>
            </a:r>
            <a:r>
              <a:rPr lang="en-US" sz="2700" dirty="0" smtClean="0"/>
              <a:t>if not(</a:t>
            </a:r>
            <a:r>
              <a:rPr lang="en-US" sz="2700" dirty="0" err="1" smtClean="0"/>
              <a:t>isEmpty</a:t>
            </a:r>
            <a:r>
              <a:rPr lang="en-US" sz="2700" dirty="0" smtClean="0"/>
              <a:t>()) then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        e → S[top]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        top → top -1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        return e</a:t>
            </a: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sz="2700" dirty="0" smtClean="0"/>
              <a:t>   else </a:t>
            </a: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        throw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StackEmptyException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>
              <a:spcBef>
                <a:spcPts val="1200"/>
              </a:spcBef>
            </a:pPr>
            <a:endParaRPr lang="en-US" sz="2700" dirty="0" smtClean="0"/>
          </a:p>
          <a:p>
            <a:pPr>
              <a:spcBef>
                <a:spcPts val="1200"/>
              </a:spcBef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943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089660" y="1692337"/>
            <a:ext cx="4030980" cy="161928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Algorithm size()</a:t>
            </a:r>
          </a:p>
          <a:p>
            <a:pPr marL="0" indent="0">
              <a:buNone/>
            </a:pPr>
            <a:r>
              <a:rPr lang="en-US" dirty="0" smtClean="0"/>
              <a:t>     return top+1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 : size() and </a:t>
            </a:r>
            <a:r>
              <a:rPr lang="en-US" dirty="0" err="1" smtClean="0"/>
              <a:t>isEmpty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819178" y="2055667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091542" y="190068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188788" y="1334754"/>
            <a:ext cx="1670964" cy="1790742"/>
            <a:chOff x="8485398" y="1360601"/>
            <a:chExt cx="1670964" cy="1790742"/>
          </a:xfrm>
        </p:grpSpPr>
        <p:sp>
          <p:nvSpPr>
            <p:cNvPr id="7" name="Rectangle 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56814" y="1397760"/>
            <a:ext cx="1173357" cy="1747583"/>
            <a:chOff x="1115002" y="2710621"/>
            <a:chExt cx="1173357" cy="1747583"/>
          </a:xfrm>
        </p:grpSpPr>
        <p:sp>
          <p:nvSpPr>
            <p:cNvPr id="12" name="Rectangle 11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 flipV="1">
            <a:off x="8617452" y="5753629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89816" y="559865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7246142" y="3783036"/>
            <a:ext cx="1670964" cy="1790742"/>
            <a:chOff x="8485398" y="1360601"/>
            <a:chExt cx="1670964" cy="1790742"/>
          </a:xfrm>
        </p:grpSpPr>
        <p:sp>
          <p:nvSpPr>
            <p:cNvPr id="20" name="Rectangle 19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14168" y="3846042"/>
            <a:ext cx="1173357" cy="1747583"/>
            <a:chOff x="1115002" y="2710621"/>
            <a:chExt cx="1173357" cy="1747583"/>
          </a:xfrm>
        </p:grpSpPr>
        <p:sp>
          <p:nvSpPr>
            <p:cNvPr id="25" name="Rectangle 24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Content Placeholder 2"/>
          <p:cNvSpPr txBox="1">
            <a:spLocks/>
          </p:cNvSpPr>
          <p:nvPr/>
        </p:nvSpPr>
        <p:spPr>
          <a:xfrm>
            <a:off x="1145677" y="3362408"/>
            <a:ext cx="4244340" cy="27279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</a:t>
            </a:r>
            <a:r>
              <a:rPr lang="en-US" dirty="0" err="1" smtClean="0">
                <a:solidFill>
                  <a:srgbClr val="FF0000"/>
                </a:solidFill>
              </a:rPr>
              <a:t>isEmpty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if (top &lt; 0)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    return true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    return false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 : top()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58240" y="1765142"/>
            <a:ext cx="6797040" cy="36145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top()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if </a:t>
            </a:r>
            <a:r>
              <a:rPr lang="en-US" dirty="0" err="1" smtClean="0"/>
              <a:t>isEmpty</a:t>
            </a:r>
            <a:r>
              <a:rPr lang="en-US" dirty="0" smtClean="0"/>
              <a:t>()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 throw </a:t>
            </a:r>
            <a:r>
              <a:rPr lang="en-US" dirty="0" err="1" smtClean="0"/>
              <a:t>StackEmptyException</a:t>
            </a:r>
            <a:r>
              <a:rPr lang="en-US" dirty="0" smtClean="0"/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else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return S[top]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297458" y="2129809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69822" y="197483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8667068" y="1408896"/>
            <a:ext cx="1670964" cy="1790742"/>
            <a:chOff x="8485398" y="1360601"/>
            <a:chExt cx="1670964" cy="1790742"/>
          </a:xfrm>
        </p:grpSpPr>
        <p:sp>
          <p:nvSpPr>
            <p:cNvPr id="8" name="Rectangle 7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35094" y="1471902"/>
            <a:ext cx="1173357" cy="1747583"/>
            <a:chOff x="1115002" y="2710621"/>
            <a:chExt cx="1173357" cy="1747583"/>
          </a:xfrm>
        </p:grpSpPr>
        <p:sp>
          <p:nvSpPr>
            <p:cNvPr id="13" name="Rectangle 12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Stack ADT operations : Complexity 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7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ADT: push(e) and pop()  time complexity 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77240" y="1791869"/>
            <a:ext cx="5775960" cy="428889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push(e)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if size() &lt; N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 → top +1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>
                <a:latin typeface="Times New Roman"/>
                <a:cs typeface="Times New Roman"/>
              </a:rPr>
              <a:t>        S[top] →  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else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StackFullException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553200" y="1699891"/>
            <a:ext cx="5320488" cy="384962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pop()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not(</a:t>
            </a:r>
            <a:r>
              <a:rPr lang="en-US" dirty="0" err="1" smtClean="0"/>
              <a:t>isEmpty</a:t>
            </a:r>
            <a:r>
              <a:rPr lang="en-US" dirty="0" smtClean="0"/>
              <a:t>()) then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→ S[top]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top → top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return 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else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StackEmptyException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920240" y="5753639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   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8336280" y="5777038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O(1)</a:t>
            </a:r>
            <a:r>
              <a:rPr lang="en-US" dirty="0" smtClean="0"/>
              <a:t>   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1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8" y="2784"/>
            <a:ext cx="119942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Stack ADT: size(),</a:t>
            </a:r>
            <a:r>
              <a:rPr lang="en-US" dirty="0" err="1" smtClean="0"/>
              <a:t>isEmpty</a:t>
            </a:r>
            <a:r>
              <a:rPr lang="en-US" dirty="0" smtClean="0"/>
              <a:t>(),top()  time complexities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27454" y="961289"/>
            <a:ext cx="5775960" cy="16523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Algorithm size()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smtClean="0"/>
              <a:t>top+1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539034" y="2133600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=&gt; O(1)</a:t>
            </a:r>
            <a:r>
              <a:rPr lang="en-US" dirty="0" smtClean="0"/>
              <a:t>   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113520" y="2328996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=&gt; O(1)</a:t>
            </a:r>
            <a:r>
              <a:rPr lang="en-US" dirty="0" smtClean="0"/>
              <a:t>   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59780" y="913566"/>
            <a:ext cx="4244340" cy="27279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</a:t>
            </a:r>
            <a:r>
              <a:rPr lang="en-US" dirty="0" err="1" smtClean="0">
                <a:solidFill>
                  <a:srgbClr val="FF0000"/>
                </a:solidFill>
              </a:rPr>
              <a:t>isEmpty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if (top &lt; 0)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  return true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   return false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87680" y="3010288"/>
            <a:ext cx="6797040" cy="36145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Algorithm top()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if </a:t>
            </a:r>
            <a:r>
              <a:rPr lang="en-US" dirty="0" err="1" smtClean="0"/>
              <a:t>isEmpty</a:t>
            </a:r>
            <a:r>
              <a:rPr lang="en-US" dirty="0" smtClean="0"/>
              <a:t>() then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    throw </a:t>
            </a:r>
            <a:r>
              <a:rPr lang="en-US" dirty="0" err="1" smtClean="0"/>
              <a:t>StackEmptyException</a:t>
            </a:r>
            <a:r>
              <a:rPr lang="en-US" dirty="0" smtClean="0"/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 else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	</a:t>
            </a:r>
            <a:r>
              <a:rPr lang="en-US" dirty="0" smtClean="0"/>
              <a:t>return S[top]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40780" y="5509260"/>
            <a:ext cx="2377440" cy="6542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=&gt; O(1)</a:t>
            </a:r>
            <a:r>
              <a:rPr lang="en-US" dirty="0" smtClean="0"/>
              <a:t>   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Real-Time Analogy </a:t>
            </a:r>
            <a:endParaRPr lang="en-US" dirty="0"/>
          </a:p>
        </p:txBody>
      </p:sp>
      <p:pic>
        <p:nvPicPr>
          <p:cNvPr id="4" name="Picture 2" descr="Image result for stack data structure real time li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117" y="1382031"/>
            <a:ext cx="2914197" cy="428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697" y="2653669"/>
            <a:ext cx="3479252" cy="23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229600" y="1926771"/>
            <a:ext cx="396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Last In First Out (LIFO)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096" y="5235610"/>
            <a:ext cx="10607040" cy="1493520"/>
          </a:xfrm>
        </p:spPr>
        <p:txBody>
          <a:bodyPr>
            <a:normAutofit/>
          </a:bodyPr>
          <a:lstStyle/>
          <a:p>
            <a:r>
              <a:rPr lang="en-US" dirty="0" smtClean="0"/>
              <a:t>Space Complexity O(N) =&gt; independent of stack size n</a:t>
            </a:r>
          </a:p>
          <a:p>
            <a:pPr marL="0" indent="0">
              <a:buNone/>
            </a:pPr>
            <a:r>
              <a:rPr lang="en-US" dirty="0" smtClean="0"/>
              <a:t>      where, N is size of array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14" y="1080779"/>
            <a:ext cx="66770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8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 noGrp="1"/>
          </p:cNvSpPr>
          <p:nvPr>
            <p:ph idx="1"/>
          </p:nvPr>
        </p:nvSpPr>
        <p:spPr>
          <a:xfrm>
            <a:off x="1257300" y="2946720"/>
            <a:ext cx="5774221" cy="5181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O(N)</a:t>
            </a:r>
            <a:r>
              <a:rPr lang="en-US" dirty="0" smtClean="0"/>
              <a:t>    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 : Space Complexity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9082405" y="4322382"/>
            <a:ext cx="666648" cy="121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4769" y="4167404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711095" y="2351789"/>
            <a:ext cx="1670964" cy="1790742"/>
            <a:chOff x="8485398" y="1360601"/>
            <a:chExt cx="1670964" cy="1790742"/>
          </a:xfrm>
        </p:grpSpPr>
        <p:sp>
          <p:nvSpPr>
            <p:cNvPr id="7" name="Rectangle 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79121" y="2414795"/>
            <a:ext cx="1173357" cy="1747583"/>
            <a:chOff x="1115002" y="2710621"/>
            <a:chExt cx="1173357" cy="1747583"/>
          </a:xfrm>
        </p:grpSpPr>
        <p:sp>
          <p:nvSpPr>
            <p:cNvPr id="12" name="Rectangle 11"/>
            <p:cNvSpPr/>
            <p:nvPr/>
          </p:nvSpPr>
          <p:spPr>
            <a:xfrm>
              <a:off x="1154829" y="4017333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4349" y="3595046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15002" y="3154175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15002" y="2710621"/>
              <a:ext cx="1133530" cy="440871"/>
            </a:xfrm>
            <a:prstGeom prst="rect">
              <a:avLst/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437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35" y="1402080"/>
            <a:ext cx="3981965" cy="18477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2060"/>
                </a:solidFill>
              </a:rPr>
              <a:t>Merits </a:t>
            </a:r>
            <a:r>
              <a:rPr lang="en-US" sz="3200" b="1" dirty="0">
                <a:solidFill>
                  <a:srgbClr val="00206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3000" dirty="0" smtClean="0"/>
              <a:t> - Simple </a:t>
            </a:r>
          </a:p>
          <a:p>
            <a:pPr marL="457200" lvl="1" indent="0">
              <a:buNone/>
            </a:pPr>
            <a:r>
              <a:rPr lang="en-US" sz="3000" dirty="0" smtClean="0"/>
              <a:t> - Efficient</a:t>
            </a:r>
          </a:p>
          <a:p>
            <a:endParaRPr lang="en-US" sz="3000" dirty="0" smtClean="0"/>
          </a:p>
          <a:p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Stack ADT – Array Implementation :</a:t>
            </a:r>
            <a:br>
              <a:rPr lang="en-US" dirty="0" smtClean="0"/>
            </a:br>
            <a:r>
              <a:rPr lang="en-US" dirty="0" smtClean="0"/>
              <a:t>      Merits and Demerits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05840" y="3321495"/>
            <a:ext cx="10210800" cy="347472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Demerits :</a:t>
            </a:r>
          </a:p>
          <a:p>
            <a:pPr marL="457200" lvl="1" indent="-3968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 - Difficulty in specifying size of the stack </a:t>
            </a:r>
          </a:p>
          <a:p>
            <a:pPr marL="457200" lvl="1" indent="-396875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	&gt; smaller size may cause earlier </a:t>
            </a:r>
            <a:r>
              <a:rPr lang="en-US" dirty="0" err="1" smtClean="0"/>
              <a:t>StackFullException</a:t>
            </a:r>
            <a:r>
              <a:rPr lang="en-US" dirty="0" smtClean="0"/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    &gt; larger </a:t>
            </a:r>
            <a:r>
              <a:rPr lang="en-US" dirty="0"/>
              <a:t>size </a:t>
            </a:r>
            <a:r>
              <a:rPr lang="en-US" dirty="0" smtClean="0"/>
              <a:t>may cause memory wastage</a:t>
            </a: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3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950"/>
            <a:ext cx="10972800" cy="1360725"/>
          </a:xfrm>
        </p:spPr>
        <p:txBody>
          <a:bodyPr/>
          <a:lstStyle/>
          <a:p>
            <a:r>
              <a:rPr lang="en-US" dirty="0"/>
              <a:t>Reverse the order of elements on stack S </a:t>
            </a:r>
            <a:r>
              <a:rPr lang="en-US" dirty="0" smtClean="0"/>
              <a:t>using one additional stack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89" y="719481"/>
            <a:ext cx="10972800" cy="1143000"/>
          </a:xfrm>
        </p:spPr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0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30" y="2544010"/>
            <a:ext cx="10972800" cy="940595"/>
          </a:xfrm>
        </p:spPr>
        <p:txBody>
          <a:bodyPr/>
          <a:lstStyle/>
          <a:p>
            <a:r>
              <a:rPr lang="en-US" dirty="0" smtClean="0"/>
              <a:t>Write an algorithm for Palindrome Checking Using Stack.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56" y="1016044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Application: </a:t>
            </a:r>
            <a:br>
              <a:rPr lang="en-US" dirty="0" smtClean="0"/>
            </a:br>
            <a:r>
              <a:rPr lang="en-US" dirty="0" smtClean="0"/>
              <a:t>Palindrome Checking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535" y="138714"/>
            <a:ext cx="10972800" cy="1143000"/>
          </a:xfrm>
        </p:spPr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335" y="1186247"/>
            <a:ext cx="10619501" cy="514041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</a:t>
            </a:r>
            <a:r>
              <a:rPr lang="en-US" dirty="0"/>
              <a:t>an operand is read, output it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an operator is read </a:t>
            </a:r>
            <a:endParaRPr lang="en-US" dirty="0" smtClean="0"/>
          </a:p>
          <a:p>
            <a:pPr marL="1030288" lvl="1" indent="-573088" algn="just">
              <a:lnSpc>
                <a:spcPct val="11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sz="3000" dirty="0"/>
              <a:t>Pop until the top of the stack has an element of lower precedence </a:t>
            </a:r>
            <a:r>
              <a:rPr lang="en-US" sz="3000" dirty="0" smtClean="0"/>
              <a:t>and then push </a:t>
            </a:r>
            <a:r>
              <a:rPr lang="en-US" sz="3000" dirty="0"/>
              <a:t>it </a:t>
            </a:r>
            <a:endParaRPr lang="en-US" sz="3000" dirty="0" smtClean="0"/>
          </a:p>
          <a:p>
            <a:pPr marL="1030288" lvl="1" indent="-573088">
              <a:buNone/>
            </a:pPr>
            <a:endParaRPr lang="en-US" sz="3000" dirty="0" smtClean="0"/>
          </a:p>
          <a:p>
            <a:r>
              <a:rPr lang="en-US" dirty="0" smtClean="0"/>
              <a:t>When </a:t>
            </a:r>
            <a:r>
              <a:rPr lang="en-US" dirty="0"/>
              <a:t>) is found, pop until we find the matching ( • </a:t>
            </a:r>
            <a:endParaRPr lang="en-US" dirty="0" smtClean="0"/>
          </a:p>
          <a:p>
            <a:pPr marL="1089025" lvl="1" indent="-457200">
              <a:buFontTx/>
              <a:buChar char="-"/>
            </a:pPr>
            <a:r>
              <a:rPr lang="en-US" sz="2800" dirty="0" smtClean="0"/>
              <a:t>has </a:t>
            </a:r>
            <a:r>
              <a:rPr lang="en-US" sz="2800" dirty="0"/>
              <a:t>the lowest precedence when in the stack • but has the highest precedence when in the </a:t>
            </a:r>
            <a:r>
              <a:rPr lang="en-US" sz="2800" dirty="0" smtClean="0"/>
              <a:t>input</a:t>
            </a:r>
          </a:p>
          <a:p>
            <a:pPr marL="1089025" lvl="1" indent="-457200">
              <a:buFontTx/>
              <a:buChar char="-"/>
            </a:pPr>
            <a:endParaRPr lang="en-US" sz="2800" dirty="0" smtClean="0"/>
          </a:p>
          <a:p>
            <a:r>
              <a:rPr lang="en-US" dirty="0" smtClean="0"/>
              <a:t>When </a:t>
            </a:r>
            <a:r>
              <a:rPr lang="en-US" dirty="0"/>
              <a:t>we reach the end of input, pop until the stack is empty</a:t>
            </a:r>
          </a:p>
        </p:txBody>
      </p:sp>
    </p:spTree>
    <p:extLst>
      <p:ext uri="{BB962C8B-B14F-4D97-AF65-F5344CB8AC3E}">
        <p14:creationId xmlns:p14="http://schemas.microsoft.com/office/powerpoint/2010/main" val="10774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: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45401"/>
              </p:ext>
            </p:extLst>
          </p:nvPr>
        </p:nvGraphicFramePr>
        <p:xfrm>
          <a:off x="1791730" y="1334530"/>
          <a:ext cx="8946292" cy="462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146"/>
                <a:gridCol w="4473146"/>
              </a:tblGrid>
              <a:tr h="78836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Infix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A * B + C 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* C +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+ B * C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C * +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* (B + C) 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C + *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- B + C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- C +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* B ^ C + D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C ^ * D +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142">
                <a:tc>
                  <a:txBody>
                    <a:bodyPr/>
                    <a:lstStyle/>
                    <a:p>
                      <a:pPr algn="l"/>
                      <a:r>
                        <a:rPr lang="pt-BR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* (B + C * D) + E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3600" b="0" i="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B C D * + * E +</a:t>
                      </a:r>
                      <a:endParaRPr lang="en-US" sz="36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6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Infix to Postfix : </a:t>
            </a:r>
            <a:r>
              <a:rPr lang="en-US" dirty="0" smtClean="0"/>
              <a:t>Examples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B + 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46911"/>
              </p:ext>
            </p:extLst>
          </p:nvPr>
        </p:nvGraphicFramePr>
        <p:xfrm>
          <a:off x="425002" y="1712891"/>
          <a:ext cx="11320529" cy="3590743"/>
        </p:xfrm>
        <a:graphic>
          <a:graphicData uri="http://schemas.openxmlformats.org/drawingml/2006/table">
            <a:tbl>
              <a:tblPr/>
              <a:tblGrid>
                <a:gridCol w="1893194"/>
                <a:gridCol w="1725769"/>
                <a:gridCol w="1455313"/>
                <a:gridCol w="6246253"/>
              </a:tblGrid>
              <a:tr h="9302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</a:t>
                      </a:r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stack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 string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6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68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068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806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* {pop and print the '*' before pushing the '+'}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441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* C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81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* C +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Infix to Postfix : </a:t>
            </a:r>
            <a:r>
              <a:rPr lang="en-US" dirty="0" smtClean="0"/>
              <a:t>Examples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* 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54461"/>
              </p:ext>
            </p:extLst>
          </p:nvPr>
        </p:nvGraphicFramePr>
        <p:xfrm>
          <a:off x="1661374" y="1738648"/>
          <a:ext cx="8899302" cy="4365937"/>
        </p:xfrm>
        <a:graphic>
          <a:graphicData uri="http://schemas.openxmlformats.org/drawingml/2006/table">
            <a:tbl>
              <a:tblPr/>
              <a:tblGrid>
                <a:gridCol w="1488279"/>
                <a:gridCol w="1356663"/>
                <a:gridCol w="2317710"/>
                <a:gridCol w="3736650"/>
              </a:tblGrid>
              <a:tr h="11310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</a:t>
                      </a:r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stack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 string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559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2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*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20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*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C 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7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</a:t>
                      </a:r>
                      <a:r>
                        <a:rPr lang="en-US" sz="2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* + </a:t>
                      </a:r>
                      <a:endParaRPr lang="en-US" sz="22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848" marR="34848" marT="34848" marB="348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84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Infix to Postfix : </a:t>
            </a:r>
            <a:r>
              <a:rPr lang="en-US" dirty="0" smtClean="0"/>
              <a:t>Examples     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 + 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0273"/>
              </p:ext>
            </p:extLst>
          </p:nvPr>
        </p:nvGraphicFramePr>
        <p:xfrm>
          <a:off x="1661374" y="1259167"/>
          <a:ext cx="8899302" cy="5082456"/>
        </p:xfrm>
        <a:graphic>
          <a:graphicData uri="http://schemas.openxmlformats.org/drawingml/2006/table">
            <a:tbl>
              <a:tblPr/>
              <a:tblGrid>
                <a:gridCol w="965916"/>
                <a:gridCol w="2305318"/>
                <a:gridCol w="1891418"/>
                <a:gridCol w="3736650"/>
              </a:tblGrid>
              <a:tr h="6053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</a:t>
                      </a:r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stack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 string</a:t>
                      </a:r>
                    </a:p>
                  </a:txBody>
                  <a:tcPr marL="34848" marR="34848" marT="34848" marB="3484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(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755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(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40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( +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7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( +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71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+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7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B C + *</a:t>
                      </a:r>
                    </a:p>
                  </a:txBody>
                  <a:tcPr marL="66675" marR="66675" marT="66675" marB="666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– Real Time Analogy</a:t>
            </a:r>
            <a:endParaRPr lang="en-US" dirty="0"/>
          </a:p>
        </p:txBody>
      </p:sp>
      <p:pic>
        <p:nvPicPr>
          <p:cNvPr id="3078" name="Picture 6" descr="https://media.licdn.com/mpr/mpr/AAEAAQAAAAAAAAT-AAAAJDZhZTc0MjY4LTVhOTctNDZhMi1iYzE0LTM5NWQ3ZjFjOTMwY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919" y="1665161"/>
            <a:ext cx="7796440" cy="446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7320" y="1141941"/>
            <a:ext cx="241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Maze Game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1831" y="1926771"/>
            <a:ext cx="2411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Backtracking 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6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Expression : 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7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1214"/>
            <a:ext cx="6988653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Last-In-First-Out (LIFO) ADT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Linear Data Structure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Remembers the order in which data was entered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41" y="521027"/>
            <a:ext cx="9366325" cy="1143000"/>
          </a:xfrm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4098" name="Picture 2" descr="Image result for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03" y="1812471"/>
            <a:ext cx="3521117" cy="31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8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670" y="2025026"/>
            <a:ext cx="10972800" cy="306595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Web browsers store the addresses of recently visited websites.</a:t>
            </a:r>
          </a:p>
          <a:p>
            <a:endParaRPr lang="en-US" dirty="0"/>
          </a:p>
          <a:p>
            <a:r>
              <a:rPr lang="en-US" dirty="0" smtClean="0"/>
              <a:t>Undo operations of Text editors</a:t>
            </a:r>
          </a:p>
          <a:p>
            <a:endParaRPr lang="en-US" dirty="0"/>
          </a:p>
          <a:p>
            <a:r>
              <a:rPr lang="en-US" dirty="0" smtClean="0"/>
              <a:t>Recursion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86" y="620627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of stack in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Update Methods </a:t>
            </a:r>
          </a:p>
          <a:p>
            <a:pPr marL="393192" lvl="1" indent="0" algn="just">
              <a:lnSpc>
                <a:spcPct val="150000"/>
              </a:lnSpc>
              <a:buNone/>
            </a:pPr>
            <a:r>
              <a:rPr lang="en-US" sz="2800" dirty="0"/>
              <a:t>- </a:t>
            </a:r>
            <a:r>
              <a:rPr lang="en-US" sz="2700" b="1" dirty="0" smtClean="0">
                <a:solidFill>
                  <a:srgbClr val="002060"/>
                </a:solidFill>
              </a:rPr>
              <a:t>push(</a:t>
            </a:r>
            <a:r>
              <a:rPr lang="en-US" sz="2700" b="1" i="1" dirty="0" smtClean="0">
                <a:solidFill>
                  <a:srgbClr val="002060"/>
                </a:solidFill>
              </a:rPr>
              <a:t>e</a:t>
            </a:r>
            <a:r>
              <a:rPr lang="en-US" sz="2700" b="1" dirty="0">
                <a:solidFill>
                  <a:srgbClr val="002060"/>
                </a:solidFill>
              </a:rPr>
              <a:t>): </a:t>
            </a:r>
            <a:endParaRPr lang="en-US" sz="2700" b="1" dirty="0" smtClean="0">
              <a:solidFill>
                <a:srgbClr val="00206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600" dirty="0" smtClean="0"/>
              <a:t>Adds </a:t>
            </a:r>
            <a:r>
              <a:rPr lang="en-US" sz="2600" dirty="0"/>
              <a:t>element </a:t>
            </a:r>
            <a:r>
              <a:rPr lang="en-US" sz="2600" i="1" dirty="0"/>
              <a:t>e </a:t>
            </a:r>
            <a:r>
              <a:rPr lang="en-US" sz="2600" dirty="0"/>
              <a:t>to the top of the stack</a:t>
            </a:r>
            <a:r>
              <a:rPr lang="en-US" sz="26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   - </a:t>
            </a:r>
            <a:r>
              <a:rPr lang="en-US" b="1" dirty="0" smtClean="0">
                <a:solidFill>
                  <a:srgbClr val="002060"/>
                </a:solidFill>
              </a:rPr>
              <a:t>pop</a:t>
            </a:r>
            <a:r>
              <a:rPr lang="en-US" b="1" dirty="0">
                <a:solidFill>
                  <a:srgbClr val="002060"/>
                </a:solidFill>
              </a:rPr>
              <a:t>( ):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914400" indent="-914400" algn="just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sz="2600" dirty="0" smtClean="0"/>
              <a:t>Removes </a:t>
            </a:r>
            <a:r>
              <a:rPr lang="en-US" sz="2600" dirty="0"/>
              <a:t>and returns the top element from the </a:t>
            </a:r>
            <a:r>
              <a:rPr lang="en-US" sz="2600" dirty="0" smtClean="0"/>
              <a:t>stack (or </a:t>
            </a:r>
            <a:r>
              <a:rPr lang="en-US" sz="2600" dirty="0"/>
              <a:t>null if the stack is empty).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pic>
        <p:nvPicPr>
          <p:cNvPr id="4" name="Picture 2" descr="Image result for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35" y="580766"/>
            <a:ext cx="3521117" cy="31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56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787" y="1402488"/>
            <a:ext cx="10956471" cy="49312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Accessor</a:t>
            </a:r>
            <a:r>
              <a:rPr lang="en-US" dirty="0" smtClean="0">
                <a:solidFill>
                  <a:srgbClr val="FF0000"/>
                </a:solidFill>
              </a:rPr>
              <a:t> Methods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b="1" dirty="0" smtClean="0">
                <a:solidFill>
                  <a:srgbClr val="002060"/>
                </a:solidFill>
              </a:rPr>
              <a:t>top</a:t>
            </a:r>
            <a:r>
              <a:rPr lang="en-US" b="1" dirty="0">
                <a:solidFill>
                  <a:srgbClr val="002060"/>
                </a:solidFill>
              </a:rPr>
              <a:t>( ):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Returns </a:t>
            </a:r>
            <a:r>
              <a:rPr lang="en-US" dirty="0"/>
              <a:t>the top element of the stack, without </a:t>
            </a:r>
            <a:r>
              <a:rPr lang="en-US" dirty="0" smtClean="0"/>
              <a:t>removing it 	(or </a:t>
            </a:r>
            <a:r>
              <a:rPr lang="en-US" dirty="0"/>
              <a:t>null if the stack is empty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   - </a:t>
            </a:r>
            <a:r>
              <a:rPr lang="en-US" b="1" dirty="0" smtClean="0">
                <a:solidFill>
                  <a:srgbClr val="002060"/>
                </a:solidFill>
              </a:rPr>
              <a:t>size</a:t>
            </a:r>
            <a:r>
              <a:rPr lang="en-US" b="1" dirty="0">
                <a:solidFill>
                  <a:srgbClr val="002060"/>
                </a:solidFill>
              </a:rPr>
              <a:t>( ):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Returns </a:t>
            </a:r>
            <a:r>
              <a:rPr lang="en-US" dirty="0"/>
              <a:t>the number of elements in the stack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en-US" b="1" dirty="0" err="1" smtClean="0">
                <a:solidFill>
                  <a:srgbClr val="002060"/>
                </a:solidFill>
              </a:rPr>
              <a:t>isEmpty</a:t>
            </a:r>
            <a:r>
              <a:rPr lang="en-US" b="1" dirty="0">
                <a:solidFill>
                  <a:srgbClr val="002060"/>
                </a:solidFill>
              </a:rPr>
              <a:t>( ):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 Returns </a:t>
            </a:r>
            <a:r>
              <a:rPr lang="en-US" dirty="0"/>
              <a:t>a </a:t>
            </a:r>
            <a:r>
              <a:rPr lang="en-US" dirty="0" err="1"/>
              <a:t>boolean</a:t>
            </a:r>
            <a:r>
              <a:rPr lang="en-US" dirty="0"/>
              <a:t> indicating whether the stack is empty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pic>
        <p:nvPicPr>
          <p:cNvPr id="4" name="Picture 2" descr="Image result for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17" y="296562"/>
            <a:ext cx="267910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3206" y="1694935"/>
            <a:ext cx="3820083" cy="1096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Stack :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3290"/>
            <a:ext cx="6997959" cy="671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41071" y="1012371"/>
            <a:ext cx="4800600" cy="5845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is empty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Stack is Full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Operations :  Exceptions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26815" y="3408568"/>
            <a:ext cx="96338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5395" y="3142259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153397" y="4570174"/>
            <a:ext cx="96338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980705" y="4385508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665515" y="2244919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</a:t>
            </a:r>
            <a:r>
              <a:rPr lang="en-US" sz="2800" b="1" dirty="0" smtClean="0"/>
              <a:t>op() will throw error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65515" y="4914868"/>
            <a:ext cx="4180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</a:t>
            </a:r>
            <a:r>
              <a:rPr lang="en-US" sz="2800" b="1" dirty="0" smtClean="0"/>
              <a:t>ush() will throw error</a:t>
            </a:r>
            <a:endParaRPr lang="en-US" sz="2800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6213897" y="1372721"/>
            <a:ext cx="1670964" cy="1790742"/>
            <a:chOff x="8485398" y="1360601"/>
            <a:chExt cx="1670964" cy="1790742"/>
          </a:xfrm>
        </p:grpSpPr>
        <p:sp>
          <p:nvSpPr>
            <p:cNvPr id="21" name="Rectangle 20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85398" y="2710472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13908" y="4385508"/>
            <a:ext cx="1670964" cy="1783918"/>
            <a:chOff x="8485398" y="1360601"/>
            <a:chExt cx="1670964" cy="1783918"/>
          </a:xfrm>
        </p:grpSpPr>
        <p:sp>
          <p:nvSpPr>
            <p:cNvPr id="27" name="Rectangle 26"/>
            <p:cNvSpPr/>
            <p:nvPr/>
          </p:nvSpPr>
          <p:spPr>
            <a:xfrm>
              <a:off x="8485409" y="2253257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40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485399" y="1812386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15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485398" y="2703648"/>
              <a:ext cx="1670953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20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85409" y="1360601"/>
              <a:ext cx="1669568" cy="4408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50000"/>
                    </a:schemeClr>
                  </a:solidFill>
                </a:rPr>
                <a:t>50</a:t>
              </a:r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20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3338</TotalTime>
  <Words>930</Words>
  <Application>Microsoft Office PowerPoint</Application>
  <PresentationFormat>Custom</PresentationFormat>
  <Paragraphs>359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Concourse</vt:lpstr>
      <vt:lpstr>STACK</vt:lpstr>
      <vt:lpstr>Stack – Real-Time Analogy </vt:lpstr>
      <vt:lpstr>Stack – Real Time Analogy</vt:lpstr>
      <vt:lpstr>Stack</vt:lpstr>
      <vt:lpstr>Applications of stack in computer science</vt:lpstr>
      <vt:lpstr>Stack ADT</vt:lpstr>
      <vt:lpstr>Stack ADT</vt:lpstr>
      <vt:lpstr>Stack : Example</vt:lpstr>
      <vt:lpstr>Stack Operations :  Exceptions</vt:lpstr>
      <vt:lpstr>Stack ADT =&gt; Stack Interface in Java</vt:lpstr>
      <vt:lpstr>Stack ADT Operations :  Algorithm Design</vt:lpstr>
      <vt:lpstr>Implementing Stack using Array:  Logical View vs Physical View (Stack vs Array)</vt:lpstr>
      <vt:lpstr>Stack ADT: push(e) </vt:lpstr>
      <vt:lpstr>Stack ADT: pop() </vt:lpstr>
      <vt:lpstr>Stack ADT : size() and isEmpty()</vt:lpstr>
      <vt:lpstr>Stack ADT : top() </vt:lpstr>
      <vt:lpstr>Stack ADT operations : Complexity analysis</vt:lpstr>
      <vt:lpstr>Stack ADT: push(e) and pop()  time complexity </vt:lpstr>
      <vt:lpstr>Stack ADT: size(),isEmpty(),top()  time complexities</vt:lpstr>
      <vt:lpstr>Stack ADT</vt:lpstr>
      <vt:lpstr>Stack ADT : Space Complexity</vt:lpstr>
      <vt:lpstr>Stack ADT – Array Implementation :       Merits and Demerits</vt:lpstr>
      <vt:lpstr>Exercise </vt:lpstr>
      <vt:lpstr>Application:  Palindrome Checking </vt:lpstr>
      <vt:lpstr>Infix to Postfix Conversion</vt:lpstr>
      <vt:lpstr>Infix to Postfix : Examples</vt:lpstr>
      <vt:lpstr>Infix to Postfix : Examples      A * B + C </vt:lpstr>
      <vt:lpstr>Infix to Postfix : Examples      A + B * C </vt:lpstr>
      <vt:lpstr>Infix to Postfix : Examples      A * (B + C )</vt:lpstr>
      <vt:lpstr>Postfix Expression : Evaluation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J.GOVINDARAJAN</dc:creator>
  <cp:lastModifiedBy>LENOVO</cp:lastModifiedBy>
  <cp:revision>406</cp:revision>
  <dcterms:created xsi:type="dcterms:W3CDTF">2017-07-03T10:52:28Z</dcterms:created>
  <dcterms:modified xsi:type="dcterms:W3CDTF">2020-01-25T08:57:58Z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