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4"/>
  </p:sldMasterIdLst>
  <p:notesMasterIdLst>
    <p:notesMasterId r:id="rId30"/>
  </p:notesMasterIdLst>
  <p:handoutMasterIdLst>
    <p:handoutMasterId r:id="rId31"/>
  </p:handoutMasterIdLst>
  <p:sldIdLst>
    <p:sldId id="283" r:id="rId5"/>
    <p:sldId id="286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332" r:id="rId15"/>
    <p:sldId id="298" r:id="rId16"/>
    <p:sldId id="331" r:id="rId17"/>
    <p:sldId id="333" r:id="rId18"/>
    <p:sldId id="301" r:id="rId19"/>
    <p:sldId id="334" r:id="rId20"/>
    <p:sldId id="335" r:id="rId21"/>
    <p:sldId id="336" r:id="rId22"/>
    <p:sldId id="338" r:id="rId23"/>
    <p:sldId id="310" r:id="rId24"/>
    <p:sldId id="339" r:id="rId25"/>
    <p:sldId id="340" r:id="rId26"/>
    <p:sldId id="341" r:id="rId27"/>
    <p:sldId id="342" r:id="rId28"/>
    <p:sldId id="3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6/24/2019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6/24/2019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5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5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7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151" y="1873099"/>
            <a:ext cx="5445456" cy="1866388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Queue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611" y="5731100"/>
            <a:ext cx="5081439" cy="95556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J.Govindarajan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Asst.Prof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Sr.Gr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29" y="805027"/>
            <a:ext cx="6718481" cy="45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5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 Operations : Algorithm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7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ADT: Initial State 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993900" y="2237915"/>
            <a:ext cx="3083600" cy="182064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front = -1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rear = -1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(for theoretical)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491877" y="3386285"/>
            <a:ext cx="0" cy="649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91878" y="4102374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6888366" y="1344357"/>
            <a:ext cx="1426980" cy="3483031"/>
            <a:chOff x="8485398" y="1360601"/>
            <a:chExt cx="1670964" cy="1790742"/>
          </a:xfrm>
        </p:grpSpPr>
        <p:sp>
          <p:nvSpPr>
            <p:cNvPr id="56" name="Rectangle 55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V="1">
            <a:off x="5758167" y="3387012"/>
            <a:ext cx="0" cy="649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89673" y="4058562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grpSp>
        <p:nvGrpSpPr>
          <p:cNvPr id="62" name="Group 61"/>
          <p:cNvGrpSpPr/>
          <p:nvPr/>
        </p:nvGrpSpPr>
        <p:grpSpPr>
          <a:xfrm rot="5400000">
            <a:off x="7245960" y="345361"/>
            <a:ext cx="687856" cy="3710169"/>
            <a:chOff x="1115002" y="2710621"/>
            <a:chExt cx="1173357" cy="1747583"/>
          </a:xfrm>
        </p:grpSpPr>
        <p:sp>
          <p:nvSpPr>
            <p:cNvPr id="63" name="Rectangle 62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5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ADT: </a:t>
            </a:r>
            <a:r>
              <a:rPr lang="en-US" dirty="0" err="1" smtClean="0"/>
              <a:t>enque</a:t>
            </a:r>
            <a:r>
              <a:rPr lang="en-US" dirty="0" smtClean="0"/>
              <a:t>(e)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6082419" y="1920897"/>
            <a:ext cx="1059823" cy="2757049"/>
            <a:chOff x="8485398" y="1360601"/>
            <a:chExt cx="1670964" cy="1790742"/>
          </a:xfrm>
        </p:grpSpPr>
        <p:sp>
          <p:nvSpPr>
            <p:cNvPr id="7" name="Rectangle 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6241297" y="1281848"/>
            <a:ext cx="687856" cy="2582659"/>
            <a:chOff x="1115002" y="2710621"/>
            <a:chExt cx="1173357" cy="1747583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70542" y="4000538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Before  </a:t>
            </a:r>
            <a:r>
              <a:rPr lang="en-US" b="1" dirty="0" err="1" smtClean="0"/>
              <a:t>enque</a:t>
            </a:r>
            <a:r>
              <a:rPr lang="en-US" b="1" dirty="0" smtClean="0"/>
              <a:t>(50)</a:t>
            </a:r>
            <a:endParaRPr lang="en-US" b="1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11480" y="1624504"/>
            <a:ext cx="4326704" cy="40015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</a:t>
            </a:r>
            <a:r>
              <a:rPr lang="en-US" dirty="0" err="1" smtClean="0">
                <a:solidFill>
                  <a:srgbClr val="FF0000"/>
                </a:solidFill>
              </a:rPr>
              <a:t>enque</a:t>
            </a:r>
            <a:r>
              <a:rPr lang="en-US" dirty="0" smtClean="0">
                <a:solidFill>
                  <a:srgbClr val="FF0000"/>
                </a:solidFill>
              </a:rPr>
              <a:t>(e)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if size() &lt; N then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latin typeface="Euphemia (Body)"/>
                <a:cs typeface="Times New Roman" panose="02020603050405020304" pitchFamily="18" charset="0"/>
              </a:rPr>
              <a:t>       rear → rear +1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latin typeface="Euphemia (Body)"/>
                <a:cs typeface="Times New Roman" panose="02020603050405020304" pitchFamily="18" charset="0"/>
              </a:rPr>
              <a:t>        S[rear] →  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latin typeface="Euphemia (Body)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Euphemia (Body)"/>
                <a:cs typeface="Times New Roman" panose="02020603050405020304" pitchFamily="18" charset="0"/>
              </a:rPr>
              <a:t>       if (front==-1)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latin typeface="Euphemia (Body)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Euphemia (Body)"/>
                <a:cs typeface="Times New Roman" panose="02020603050405020304" pitchFamily="18" charset="0"/>
              </a:rPr>
              <a:t>          front=0</a:t>
            </a:r>
            <a:endParaRPr lang="en-US" dirty="0">
              <a:latin typeface="Euphemia (Body)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04884" y="2275412"/>
            <a:ext cx="457840" cy="3960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40417" y="193232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033368" y="2252597"/>
            <a:ext cx="187683" cy="3322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97534" y="194213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9895445" y="1920019"/>
            <a:ext cx="1059823" cy="2757049"/>
            <a:chOff x="8485398" y="1360601"/>
            <a:chExt cx="1670964" cy="1790742"/>
          </a:xfrm>
        </p:grpSpPr>
        <p:sp>
          <p:nvSpPr>
            <p:cNvPr id="42" name="Rectangle 41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10054323" y="1280970"/>
            <a:ext cx="687856" cy="2582659"/>
            <a:chOff x="1115002" y="2710621"/>
            <a:chExt cx="1173357" cy="1747583"/>
          </a:xfrm>
        </p:grpSpPr>
        <p:sp>
          <p:nvSpPr>
            <p:cNvPr id="47" name="Rectangle 46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221571" y="4178033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After </a:t>
            </a:r>
            <a:r>
              <a:rPr lang="en-US" b="1" dirty="0" err="1" smtClean="0"/>
              <a:t>enque</a:t>
            </a:r>
            <a:r>
              <a:rPr lang="en-US" b="1" dirty="0" smtClean="0"/>
              <a:t>(50)</a:t>
            </a:r>
            <a:endParaRPr lang="en-US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817909" y="2274534"/>
            <a:ext cx="457840" cy="3960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46393" y="1624504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>
            <a:off x="11434220" y="1993836"/>
            <a:ext cx="0" cy="49941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10560" y="1941252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060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ADT: </a:t>
            </a:r>
            <a:r>
              <a:rPr lang="en-US" dirty="0" err="1" smtClean="0"/>
              <a:t>deque</a:t>
            </a:r>
            <a:r>
              <a:rPr lang="en-US" dirty="0" smtClean="0"/>
              <a:t>()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6082419" y="1920897"/>
            <a:ext cx="1059823" cy="2757049"/>
            <a:chOff x="8485398" y="1360601"/>
            <a:chExt cx="1670964" cy="1790742"/>
          </a:xfrm>
        </p:grpSpPr>
        <p:sp>
          <p:nvSpPr>
            <p:cNvPr id="7" name="Rectangle 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6241297" y="1281848"/>
            <a:ext cx="687856" cy="2582659"/>
            <a:chOff x="1115002" y="2710621"/>
            <a:chExt cx="1173357" cy="1747583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70542" y="4000537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Before  </a:t>
            </a:r>
            <a:r>
              <a:rPr lang="en-US" b="1" dirty="0" err="1" smtClean="0"/>
              <a:t>deque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85793" y="1624504"/>
            <a:ext cx="5891331" cy="445879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</a:t>
            </a:r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/>
              <a:t>not(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(front==rear) then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rear = 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</a:t>
            </a:r>
            <a:r>
              <a:rPr lang="en-US" dirty="0" smtClean="0">
                <a:latin typeface="Times New Roman"/>
                <a:cs typeface="Times New Roman"/>
              </a:rPr>
              <a:t>e </a:t>
            </a:r>
            <a:r>
              <a:rPr lang="en-US" dirty="0">
                <a:latin typeface="Times New Roman"/>
                <a:cs typeface="Times New Roman"/>
              </a:rPr>
              <a:t>→ </a:t>
            </a:r>
            <a:r>
              <a:rPr lang="en-US" dirty="0" smtClean="0">
                <a:latin typeface="Times New Roman"/>
                <a:cs typeface="Times New Roman"/>
              </a:rPr>
              <a:t>S[front] 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front </a:t>
            </a:r>
            <a:r>
              <a:rPr lang="en-US" dirty="0" smtClean="0">
                <a:latin typeface="Times New Roman"/>
                <a:cs typeface="Times New Roman"/>
              </a:rPr>
              <a:t>→ front + 1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</a:t>
            </a:r>
            <a:r>
              <a:rPr lang="en-US" dirty="0" smtClean="0">
                <a:latin typeface="Times New Roman"/>
                <a:cs typeface="Times New Roman"/>
              </a:rPr>
              <a:t>     return </a:t>
            </a:r>
            <a:r>
              <a:rPr lang="en-US" dirty="0">
                <a:latin typeface="Times New Roman"/>
                <a:cs typeface="Times New Roman"/>
              </a:rPr>
              <a:t>e</a:t>
            </a:r>
          </a:p>
          <a:p>
            <a:pPr marL="0" indent="0">
              <a:buNone/>
            </a:pPr>
            <a:r>
              <a:rPr lang="en-US" dirty="0"/>
              <a:t>   else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 throw </a:t>
            </a:r>
            <a:r>
              <a:rPr lang="en-US" dirty="0" err="1" smtClean="0"/>
              <a:t>QueueEmptyException</a:t>
            </a:r>
            <a:r>
              <a:rPr lang="en-US" dirty="0" smtClean="0"/>
              <a:t>      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599462" y="2053709"/>
            <a:ext cx="20204" cy="3960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02748" y="172917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>
            <a:off x="7590575" y="2098507"/>
            <a:ext cx="0" cy="3202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31837" y="162450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9895444" y="1920017"/>
            <a:ext cx="1059822" cy="2757049"/>
            <a:chOff x="8485399" y="1360601"/>
            <a:chExt cx="1670963" cy="1790742"/>
          </a:xfrm>
        </p:grpSpPr>
        <p:sp>
          <p:nvSpPr>
            <p:cNvPr id="42" name="Rectangle 41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485402" y="2710472"/>
              <a:ext cx="1670954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10054323" y="1280970"/>
            <a:ext cx="687856" cy="2582659"/>
            <a:chOff x="1115002" y="2710621"/>
            <a:chExt cx="1173357" cy="1747583"/>
          </a:xfrm>
        </p:grpSpPr>
        <p:sp>
          <p:nvSpPr>
            <p:cNvPr id="47" name="Rectangle 46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221571" y="4178032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After </a:t>
            </a:r>
            <a:r>
              <a:rPr lang="en-US" b="1" dirty="0" err="1" smtClean="0"/>
              <a:t>deque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0025015" y="1913843"/>
            <a:ext cx="0" cy="5022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46393" y="1586404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342631" y="1935912"/>
            <a:ext cx="0" cy="49941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90648" y="160990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326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 : size() and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9798" y="1312492"/>
            <a:ext cx="5481307" cy="2376575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Algorithm size()</a:t>
            </a:r>
          </a:p>
          <a:p>
            <a:pPr marL="0" indent="0">
              <a:buNone/>
            </a:pPr>
            <a:r>
              <a:rPr lang="en-US" sz="3000" dirty="0" smtClean="0"/>
              <a:t>   if (r==-1) then 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return 0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else 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return (r-f+1)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40862" y="4267632"/>
            <a:ext cx="4244340" cy="27279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</a:t>
            </a:r>
            <a:r>
              <a:rPr lang="en-US" dirty="0" err="1" smtClean="0">
                <a:solidFill>
                  <a:srgbClr val="FF0000"/>
                </a:solidFill>
              </a:rPr>
              <a:t>isEmpty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if (size() == 0)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  return true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  return false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 rot="5400000">
            <a:off x="6508908" y="1484226"/>
            <a:ext cx="761971" cy="2308569"/>
            <a:chOff x="8485399" y="1360601"/>
            <a:chExt cx="1670959" cy="1790742"/>
          </a:xfrm>
        </p:grpSpPr>
        <p:sp>
          <p:nvSpPr>
            <p:cNvPr id="31" name="Rectangle 30"/>
            <p:cNvSpPr/>
            <p:nvPr/>
          </p:nvSpPr>
          <p:spPr>
            <a:xfrm>
              <a:off x="8485406" y="2253257"/>
              <a:ext cx="1670952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85402" y="2710472"/>
              <a:ext cx="1670954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609215" y="1821945"/>
            <a:ext cx="0" cy="4163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4630" y="145261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7737951" y="1821945"/>
            <a:ext cx="14508" cy="41350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01915" y="150057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405480" y="5441798"/>
            <a:ext cx="0" cy="649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05481" y="615788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7801969" y="3399870"/>
            <a:ext cx="1426980" cy="3483031"/>
            <a:chOff x="8485398" y="1360601"/>
            <a:chExt cx="1670964" cy="1790742"/>
          </a:xfrm>
        </p:grpSpPr>
        <p:sp>
          <p:nvSpPr>
            <p:cNvPr id="42" name="Rectangle 41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6671771" y="5442525"/>
            <a:ext cx="0" cy="649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03277" y="611407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grpSp>
        <p:nvGrpSpPr>
          <p:cNvPr id="48" name="Group 47"/>
          <p:cNvGrpSpPr/>
          <p:nvPr/>
        </p:nvGrpSpPr>
        <p:grpSpPr>
          <a:xfrm rot="5400000">
            <a:off x="8159563" y="2400874"/>
            <a:ext cx="687856" cy="3710169"/>
            <a:chOff x="1115002" y="2710621"/>
            <a:chExt cx="1173357" cy="1747583"/>
          </a:xfrm>
        </p:grpSpPr>
        <p:sp>
          <p:nvSpPr>
            <p:cNvPr id="49" name="Rectangle 48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28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 : front()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58240" y="1765142"/>
            <a:ext cx="6797040" cy="36145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front()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if </a:t>
            </a:r>
            <a:r>
              <a:rPr lang="en-US" dirty="0" err="1" smtClean="0"/>
              <a:t>isEmpty</a:t>
            </a:r>
            <a:r>
              <a:rPr lang="en-US" dirty="0" smtClean="0"/>
              <a:t>()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</a:t>
            </a:r>
            <a:r>
              <a:rPr lang="en-US" dirty="0" smtClean="0"/>
              <a:t>       </a:t>
            </a:r>
            <a:r>
              <a:rPr lang="en-US" dirty="0" smtClean="0"/>
              <a:t>throw </a:t>
            </a:r>
            <a:r>
              <a:rPr lang="en-US" dirty="0" err="1" smtClean="0"/>
              <a:t>QueueEmptyException</a:t>
            </a:r>
            <a:r>
              <a:rPr lang="en-US" dirty="0" smtClean="0"/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else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return S[front]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9113587" y="2418148"/>
            <a:ext cx="761971" cy="2308569"/>
            <a:chOff x="8485399" y="1360601"/>
            <a:chExt cx="1670959" cy="1790742"/>
          </a:xfrm>
        </p:grpSpPr>
        <p:sp>
          <p:nvSpPr>
            <p:cNvPr id="18" name="Rectangle 17"/>
            <p:cNvSpPr/>
            <p:nvPr/>
          </p:nvSpPr>
          <p:spPr>
            <a:xfrm>
              <a:off x="8485406" y="2253257"/>
              <a:ext cx="1670952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85402" y="2710472"/>
              <a:ext cx="1670954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9213892" y="2755867"/>
            <a:ext cx="0" cy="4163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69309" y="238653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606593" y="243449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357135" y="2755867"/>
            <a:ext cx="0" cy="4163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Stack ADT operations : Circular queue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 ADT: Initial State 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85800" y="1881228"/>
            <a:ext cx="3083600" cy="182064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front = -1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rear = -1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(for theoretical)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656633" y="3370188"/>
            <a:ext cx="0" cy="649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6634" y="408627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053122" y="1328260"/>
            <a:ext cx="1426980" cy="3483031"/>
            <a:chOff x="8485398" y="1360601"/>
            <a:chExt cx="1670964" cy="1790742"/>
          </a:xfrm>
        </p:grpSpPr>
        <p:sp>
          <p:nvSpPr>
            <p:cNvPr id="56" name="Rectangle 55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V="1">
            <a:off x="3922923" y="3370915"/>
            <a:ext cx="0" cy="649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54429" y="404246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grpSp>
        <p:nvGrpSpPr>
          <p:cNvPr id="62" name="Group 61"/>
          <p:cNvGrpSpPr/>
          <p:nvPr/>
        </p:nvGrpSpPr>
        <p:grpSpPr>
          <a:xfrm rot="5400000">
            <a:off x="5410716" y="329264"/>
            <a:ext cx="687856" cy="3710169"/>
            <a:chOff x="1115002" y="2710621"/>
            <a:chExt cx="1173357" cy="1747583"/>
          </a:xfrm>
        </p:grpSpPr>
        <p:sp>
          <p:nvSpPr>
            <p:cNvPr id="63" name="Rectangle 62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12925" y="1732265"/>
            <a:ext cx="3617076" cy="3402401"/>
            <a:chOff x="7812924" y="2202163"/>
            <a:chExt cx="3617076" cy="3402401"/>
          </a:xfrm>
        </p:grpSpPr>
        <p:sp>
          <p:nvSpPr>
            <p:cNvPr id="4" name="Donut 3"/>
            <p:cNvSpPr/>
            <p:nvPr/>
          </p:nvSpPr>
          <p:spPr>
            <a:xfrm>
              <a:off x="8102600" y="2347447"/>
              <a:ext cx="3327400" cy="3104717"/>
            </a:xfrm>
            <a:prstGeom prst="donu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9779000" y="2372847"/>
              <a:ext cx="0" cy="722330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6"/>
            </p:cNvCxnSpPr>
            <p:nvPr/>
          </p:nvCxnSpPr>
          <p:spPr>
            <a:xfrm flipH="1" flipV="1">
              <a:off x="10636250" y="3883753"/>
              <a:ext cx="793750" cy="16053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766300" y="4671547"/>
              <a:ext cx="0" cy="722330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8102600" y="3883753"/>
              <a:ext cx="800100" cy="16054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 rot="5400000">
              <a:off x="10563080" y="2066426"/>
              <a:ext cx="664508" cy="935982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10629755" y="4804319"/>
              <a:ext cx="664508" cy="935982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7948661" y="4664619"/>
              <a:ext cx="664508" cy="935982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8173136" y="2208970"/>
              <a:ext cx="659028" cy="935982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2806" y="5276336"/>
            <a:ext cx="7721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Allow f and r to wrap around to end of queue</a:t>
            </a:r>
          </a:p>
        </p:txBody>
      </p:sp>
    </p:spTree>
    <p:extLst>
      <p:ext uri="{BB962C8B-B14F-4D97-AF65-F5344CB8AC3E}">
        <p14:creationId xmlns:p14="http://schemas.microsoft.com/office/powerpoint/2010/main" val="221006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5454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Circular </a:t>
            </a:r>
            <a:r>
              <a:rPr lang="en-US" dirty="0" smtClean="0"/>
              <a:t>Queue ADT: </a:t>
            </a:r>
            <a:r>
              <a:rPr lang="en-US" dirty="0" err="1" smtClean="0"/>
              <a:t>enqueue</a:t>
            </a:r>
            <a:r>
              <a:rPr lang="en-US" dirty="0" smtClean="0"/>
              <a:t>(e) and </a:t>
            </a:r>
            <a:r>
              <a:rPr lang="en-US" dirty="0" err="1" smtClean="0"/>
              <a:t>deque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661658" y="5701743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   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336280" y="5777040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   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7125" y="1700147"/>
            <a:ext cx="5163820" cy="40015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rgbClr val="FF0000"/>
                </a:solidFill>
              </a:rPr>
              <a:t>Algorithm </a:t>
            </a:r>
            <a:r>
              <a:rPr lang="en-US" sz="3000" dirty="0" err="1" smtClean="0">
                <a:solidFill>
                  <a:srgbClr val="FF0000"/>
                </a:solidFill>
              </a:rPr>
              <a:t>enque</a:t>
            </a:r>
            <a:r>
              <a:rPr lang="en-US" sz="3000" dirty="0" smtClean="0">
                <a:solidFill>
                  <a:srgbClr val="FF0000"/>
                </a:solidFill>
              </a:rPr>
              <a:t>(e)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  </a:t>
            </a:r>
            <a:r>
              <a:rPr lang="en-US" sz="3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if size() &lt; N then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000" dirty="0" smtClean="0">
                <a:latin typeface="Euphemia (Body)"/>
                <a:cs typeface="Times New Roman" panose="02020603050405020304" pitchFamily="18" charset="0"/>
              </a:rPr>
              <a:t>       rear → (rear +1) mod 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000" dirty="0" smtClean="0">
                <a:latin typeface="Euphemia (Body)"/>
                <a:cs typeface="Times New Roman" panose="02020603050405020304" pitchFamily="18" charset="0"/>
              </a:rPr>
              <a:t>        S[rear] →  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000" dirty="0">
                <a:latin typeface="Euphemia (Body)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Euphemia (Body)"/>
                <a:cs typeface="Times New Roman" panose="02020603050405020304" pitchFamily="18" charset="0"/>
              </a:rPr>
              <a:t>       if (front==-1)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000" dirty="0">
                <a:latin typeface="Euphemia (Body)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Euphemia (Body)"/>
                <a:cs typeface="Times New Roman" panose="02020603050405020304" pitchFamily="18" charset="0"/>
              </a:rPr>
              <a:t>          front=0</a:t>
            </a:r>
            <a:endParaRPr lang="en-US" sz="3000" dirty="0">
              <a:latin typeface="Euphemia (Body)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5993" y="1347907"/>
            <a:ext cx="5891331" cy="48104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rgbClr val="FF0000"/>
                </a:solidFill>
              </a:rPr>
              <a:t>Algorithm </a:t>
            </a:r>
            <a:r>
              <a:rPr lang="en-US" sz="2700" dirty="0" err="1" smtClean="0">
                <a:solidFill>
                  <a:srgbClr val="FF0000"/>
                </a:solidFill>
              </a:rPr>
              <a:t>deque</a:t>
            </a:r>
            <a:r>
              <a:rPr lang="en-US" sz="2700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700" dirty="0" smtClean="0"/>
              <a:t>   </a:t>
            </a:r>
            <a:r>
              <a:rPr lang="en-US" sz="2700" dirty="0"/>
              <a:t>if not(</a:t>
            </a:r>
            <a:r>
              <a:rPr lang="en-US" sz="2700" dirty="0" err="1"/>
              <a:t>isEmpty</a:t>
            </a:r>
            <a:r>
              <a:rPr lang="en-US" sz="2700" dirty="0"/>
              <a:t>()) </a:t>
            </a:r>
            <a:r>
              <a:rPr lang="en-US" sz="2700" dirty="0" smtClean="0"/>
              <a:t>then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(front==rear) then</a:t>
            </a:r>
          </a:p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= -1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700" dirty="0"/>
              <a:t>    </a:t>
            </a:r>
            <a:r>
              <a:rPr lang="en-US" sz="2700" dirty="0" smtClean="0"/>
              <a:t> </a:t>
            </a:r>
            <a:r>
              <a:rPr lang="en-US" sz="2700" dirty="0" smtClean="0"/>
              <a:t>     </a:t>
            </a:r>
            <a:r>
              <a:rPr lang="en-US" sz="2700" dirty="0" smtClean="0">
                <a:latin typeface="Times New Roman"/>
                <a:cs typeface="Times New Roman"/>
              </a:rPr>
              <a:t>e </a:t>
            </a:r>
            <a:r>
              <a:rPr lang="en-US" sz="2700" dirty="0">
                <a:latin typeface="Times New Roman"/>
                <a:cs typeface="Times New Roman"/>
              </a:rPr>
              <a:t>→ </a:t>
            </a:r>
            <a:r>
              <a:rPr lang="en-US" sz="2700" dirty="0" smtClean="0">
                <a:latin typeface="Times New Roman"/>
                <a:cs typeface="Times New Roman"/>
              </a:rPr>
              <a:t>S[front] </a:t>
            </a:r>
            <a:endParaRPr lang="en-US" sz="2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700" dirty="0">
                <a:latin typeface="Times New Roman"/>
                <a:cs typeface="Times New Roman"/>
              </a:rPr>
              <a:t>        </a:t>
            </a:r>
            <a:r>
              <a:rPr lang="en-US" sz="2700" dirty="0" smtClean="0">
                <a:latin typeface="Times New Roman"/>
                <a:cs typeface="Times New Roman"/>
              </a:rPr>
              <a:t> </a:t>
            </a:r>
            <a:r>
              <a:rPr lang="en-US" sz="2700" dirty="0" smtClean="0">
                <a:latin typeface="Times New Roman"/>
                <a:cs typeface="Times New Roman"/>
              </a:rPr>
              <a:t>front </a:t>
            </a:r>
            <a:r>
              <a:rPr lang="en-US" sz="2700" dirty="0" smtClean="0">
                <a:latin typeface="Times New Roman"/>
                <a:cs typeface="Times New Roman"/>
              </a:rPr>
              <a:t>→ (front + 1) mod N</a:t>
            </a:r>
            <a:endParaRPr lang="en-US" sz="2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700" dirty="0">
                <a:latin typeface="Times New Roman"/>
                <a:cs typeface="Times New Roman"/>
              </a:rPr>
              <a:t>         </a:t>
            </a:r>
            <a:r>
              <a:rPr lang="en-US" sz="2700" dirty="0" smtClean="0">
                <a:latin typeface="Times New Roman"/>
                <a:cs typeface="Times New Roman"/>
              </a:rPr>
              <a:t>return </a:t>
            </a:r>
            <a:r>
              <a:rPr lang="en-US" sz="2700" dirty="0">
                <a:latin typeface="Times New Roman"/>
                <a:cs typeface="Times New Roman"/>
              </a:rPr>
              <a:t>e</a:t>
            </a:r>
          </a:p>
          <a:p>
            <a:pPr marL="0" indent="0">
              <a:buNone/>
            </a:pPr>
            <a:r>
              <a:rPr lang="en-US" sz="2700" dirty="0"/>
              <a:t>   else </a:t>
            </a:r>
          </a:p>
          <a:p>
            <a:pPr marL="0" indent="0">
              <a:buNone/>
            </a:pPr>
            <a:r>
              <a:rPr lang="en-US" sz="2700" dirty="0"/>
              <a:t>    </a:t>
            </a:r>
            <a:r>
              <a:rPr lang="en-US" sz="2700" dirty="0" smtClean="0"/>
              <a:t>      </a:t>
            </a:r>
            <a:r>
              <a:rPr lang="en-US" sz="2700" dirty="0"/>
              <a:t>throw </a:t>
            </a:r>
            <a:r>
              <a:rPr lang="en-US" sz="2700" dirty="0" err="1" smtClean="0"/>
              <a:t>QueueEmptyException</a:t>
            </a:r>
            <a:r>
              <a:rPr lang="en-US" sz="2700" dirty="0" smtClean="0"/>
              <a:t>     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3537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</a:t>
            </a:r>
            <a:r>
              <a:rPr lang="en-US" dirty="0" smtClean="0"/>
              <a:t>ADT : size() and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38481" y="1491911"/>
            <a:ext cx="5595620" cy="19370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Algorithm size()</a:t>
            </a:r>
          </a:p>
          <a:p>
            <a:pPr marL="0" indent="0">
              <a:buNone/>
            </a:pPr>
            <a:r>
              <a:rPr lang="en-US" dirty="0" smtClean="0"/>
              <a:t>  if (r==-1) return 0</a:t>
            </a:r>
          </a:p>
          <a:p>
            <a:pPr marL="0" indent="0">
              <a:buNone/>
            </a:pPr>
            <a:r>
              <a:rPr lang="en-US" dirty="0" smtClean="0"/>
              <a:t>  else if (r &gt;=f ) return (r-f+1)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else return (N-f+r+1)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741023" y="6000771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13388" y="584579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7369713" y="4030176"/>
            <a:ext cx="1670964" cy="1790742"/>
            <a:chOff x="8485398" y="1360601"/>
            <a:chExt cx="1670964" cy="1790742"/>
          </a:xfrm>
        </p:grpSpPr>
        <p:sp>
          <p:nvSpPr>
            <p:cNvPr id="20" name="Rectangle 19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37739" y="4093184"/>
            <a:ext cx="1173357" cy="1747583"/>
            <a:chOff x="1115002" y="2710621"/>
            <a:chExt cx="1173357" cy="1747583"/>
          </a:xfrm>
        </p:grpSpPr>
        <p:sp>
          <p:nvSpPr>
            <p:cNvPr id="25" name="Rectangle 24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Content Placeholder 2"/>
          <p:cNvSpPr txBox="1">
            <a:spLocks/>
          </p:cNvSpPr>
          <p:nvPr/>
        </p:nvSpPr>
        <p:spPr>
          <a:xfrm>
            <a:off x="538481" y="3999723"/>
            <a:ext cx="4244340" cy="27279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</a:t>
            </a:r>
            <a:r>
              <a:rPr lang="en-US" dirty="0" err="1" smtClean="0">
                <a:solidFill>
                  <a:srgbClr val="FF0000"/>
                </a:solidFill>
              </a:rPr>
              <a:t>isEmpty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if (size() == 0)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  </a:t>
            </a:r>
            <a:r>
              <a:rPr lang="en-US" dirty="0" smtClean="0"/>
              <a:t>   return </a:t>
            </a:r>
            <a:r>
              <a:rPr lang="en-US" dirty="0" smtClean="0"/>
              <a:t>true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    return </a:t>
            </a:r>
            <a:r>
              <a:rPr lang="en-US" dirty="0" smtClean="0"/>
              <a:t>false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 rot="5400000">
            <a:off x="6508908" y="1484226"/>
            <a:ext cx="761971" cy="2308569"/>
            <a:chOff x="8485399" y="1360601"/>
            <a:chExt cx="1670959" cy="1790742"/>
          </a:xfrm>
        </p:grpSpPr>
        <p:sp>
          <p:nvSpPr>
            <p:cNvPr id="31" name="Rectangle 30"/>
            <p:cNvSpPr/>
            <p:nvPr/>
          </p:nvSpPr>
          <p:spPr>
            <a:xfrm>
              <a:off x="8485406" y="2253257"/>
              <a:ext cx="1670952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85402" y="2710472"/>
              <a:ext cx="1670954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609215" y="1821945"/>
            <a:ext cx="0" cy="4163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4630" y="145261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7737951" y="1821945"/>
            <a:ext cx="14508" cy="41350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01915" y="150057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grpSp>
        <p:nvGrpSpPr>
          <p:cNvPr id="52" name="Group 51"/>
          <p:cNvGrpSpPr/>
          <p:nvPr/>
        </p:nvGrpSpPr>
        <p:grpSpPr>
          <a:xfrm rot="5400000">
            <a:off x="9740964" y="1636630"/>
            <a:ext cx="761971" cy="2308569"/>
            <a:chOff x="8485399" y="1360601"/>
            <a:chExt cx="1670959" cy="1790742"/>
          </a:xfrm>
        </p:grpSpPr>
        <p:sp>
          <p:nvSpPr>
            <p:cNvPr id="53" name="Rectangle 52"/>
            <p:cNvSpPr/>
            <p:nvPr/>
          </p:nvSpPr>
          <p:spPr>
            <a:xfrm>
              <a:off x="8485406" y="2253257"/>
              <a:ext cx="1670952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485402" y="2710472"/>
              <a:ext cx="1670954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9795167" y="1984228"/>
            <a:ext cx="0" cy="4163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74348" y="167829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0970006" y="1987051"/>
            <a:ext cx="14508" cy="41350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554770" y="161489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662667" y="3171270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   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358168" y="6000771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   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4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Real Time Analogy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1" y="2230806"/>
            <a:ext cx="396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In First Out (FIFO)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Image result for queue in a 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49" y="1430830"/>
            <a:ext cx="7159625" cy="500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880" y="5556886"/>
            <a:ext cx="10607040" cy="14935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Space Complexity O(N) =&gt; independent of queue size 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      where, N is size of array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9" y="1576390"/>
            <a:ext cx="58388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88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Double ended queue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Queue (</a:t>
            </a:r>
            <a:r>
              <a:rPr lang="en-US" dirty="0" err="1" smtClean="0"/>
              <a:t>DEQueue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371889" y="1172089"/>
            <a:ext cx="1426980" cy="4522663"/>
            <a:chOff x="8485398" y="1360601"/>
            <a:chExt cx="1670964" cy="1790742"/>
          </a:xfrm>
        </p:grpSpPr>
        <p:sp>
          <p:nvSpPr>
            <p:cNvPr id="56" name="Rectangle 55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727302" y="1847408"/>
            <a:ext cx="15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="1" dirty="0" err="1" smtClean="0">
                <a:solidFill>
                  <a:srgbClr val="C00000"/>
                </a:solidFill>
              </a:rPr>
              <a:t>equeue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rot="5400000">
            <a:off x="5295481" y="520919"/>
            <a:ext cx="687856" cy="3710169"/>
            <a:chOff x="1115002" y="2710621"/>
            <a:chExt cx="1173357" cy="1747583"/>
          </a:xfrm>
        </p:grpSpPr>
        <p:sp>
          <p:nvSpPr>
            <p:cNvPr id="63" name="Rectangle 62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5" name="Curved Connector 4"/>
          <p:cNvCxnSpPr/>
          <p:nvPr/>
        </p:nvCxnSpPr>
        <p:spPr>
          <a:xfrm>
            <a:off x="2395889" y="2307179"/>
            <a:ext cx="1374523" cy="825500"/>
          </a:xfrm>
          <a:prstGeom prst="curvedConnector3">
            <a:avLst>
              <a:gd name="adj1" fmla="val 1030"/>
            </a:avLst>
          </a:prstGeom>
          <a:ln w="28575">
            <a:solidFill>
              <a:schemeClr val="tx1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5375" y="4576991"/>
            <a:ext cx="15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enqueue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flipV="1">
            <a:off x="2682478" y="3664559"/>
            <a:ext cx="1101847" cy="861887"/>
          </a:xfrm>
          <a:prstGeom prst="curvedConnector3">
            <a:avLst>
              <a:gd name="adj1" fmla="val -2294"/>
            </a:avLst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89538" y="1900229"/>
            <a:ext cx="15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="1" dirty="0" err="1" smtClean="0">
                <a:solidFill>
                  <a:srgbClr val="C00000"/>
                </a:solidFill>
              </a:rPr>
              <a:t>equeue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37194" y="4629812"/>
            <a:ext cx="15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enqueue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8378735" y="2269561"/>
            <a:ext cx="1130901" cy="863118"/>
          </a:xfrm>
          <a:custGeom>
            <a:avLst/>
            <a:gdLst>
              <a:gd name="connsiteX0" fmla="*/ 0 w 1207396"/>
              <a:gd name="connsiteY0" fmla="*/ 901874 h 979118"/>
              <a:gd name="connsiteX1" fmla="*/ 1089764 w 1207396"/>
              <a:gd name="connsiteY1" fmla="*/ 889348 h 979118"/>
              <a:gd name="connsiteX2" fmla="*/ 1177446 w 1207396"/>
              <a:gd name="connsiteY2" fmla="*/ 0 h 979118"/>
              <a:gd name="connsiteX3" fmla="*/ 1177446 w 1207396"/>
              <a:gd name="connsiteY3" fmla="*/ 0 h 979118"/>
              <a:gd name="connsiteX4" fmla="*/ 1177446 w 1207396"/>
              <a:gd name="connsiteY4" fmla="*/ 0 h 97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396" h="979118">
                <a:moveTo>
                  <a:pt x="0" y="901874"/>
                </a:moveTo>
                <a:cubicBezTo>
                  <a:pt x="446761" y="970767"/>
                  <a:pt x="893523" y="1039660"/>
                  <a:pt x="1089764" y="889348"/>
                </a:cubicBezTo>
                <a:cubicBezTo>
                  <a:pt x="1286005" y="739036"/>
                  <a:pt x="1177446" y="0"/>
                  <a:pt x="1177446" y="0"/>
                </a:cubicBezTo>
                <a:lnTo>
                  <a:pt x="1177446" y="0"/>
                </a:lnTo>
                <a:lnTo>
                  <a:pt x="1177446" y="0"/>
                </a:ln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flipV="1">
            <a:off x="8346712" y="3600207"/>
            <a:ext cx="1130901" cy="838998"/>
          </a:xfrm>
          <a:custGeom>
            <a:avLst/>
            <a:gdLst>
              <a:gd name="connsiteX0" fmla="*/ 0 w 1207396"/>
              <a:gd name="connsiteY0" fmla="*/ 901874 h 979118"/>
              <a:gd name="connsiteX1" fmla="*/ 1089764 w 1207396"/>
              <a:gd name="connsiteY1" fmla="*/ 889348 h 979118"/>
              <a:gd name="connsiteX2" fmla="*/ 1177446 w 1207396"/>
              <a:gd name="connsiteY2" fmla="*/ 0 h 979118"/>
              <a:gd name="connsiteX3" fmla="*/ 1177446 w 1207396"/>
              <a:gd name="connsiteY3" fmla="*/ 0 h 979118"/>
              <a:gd name="connsiteX4" fmla="*/ 1177446 w 1207396"/>
              <a:gd name="connsiteY4" fmla="*/ 0 h 97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396" h="979118">
                <a:moveTo>
                  <a:pt x="0" y="901874"/>
                </a:moveTo>
                <a:cubicBezTo>
                  <a:pt x="446761" y="970767"/>
                  <a:pt x="893523" y="1039660"/>
                  <a:pt x="1089764" y="889348"/>
                </a:cubicBezTo>
                <a:cubicBezTo>
                  <a:pt x="1286005" y="739036"/>
                  <a:pt x="1177446" y="0"/>
                  <a:pt x="1177446" y="0"/>
                </a:cubicBezTo>
                <a:lnTo>
                  <a:pt x="1177446" y="0"/>
                </a:lnTo>
                <a:lnTo>
                  <a:pt x="1177446" y="0"/>
                </a:lnTo>
              </a:path>
            </a:pathLst>
          </a:custGeom>
          <a:noFill/>
          <a:ln w="28575"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2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Queue </a:t>
            </a:r>
            <a:r>
              <a:rPr lang="en-US" dirty="0"/>
              <a:t>(</a:t>
            </a:r>
            <a:r>
              <a:rPr lang="en-US" dirty="0" err="1"/>
              <a:t>DEQueue</a:t>
            </a:r>
            <a:r>
              <a:rPr lang="en-US" dirty="0"/>
              <a:t>) </a:t>
            </a:r>
            <a:r>
              <a:rPr lang="en-US" dirty="0" smtClean="0"/>
              <a:t>ADT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371889" y="1172089"/>
            <a:ext cx="1426980" cy="4522663"/>
            <a:chOff x="8485398" y="1360601"/>
            <a:chExt cx="1670964" cy="1790742"/>
          </a:xfrm>
        </p:grpSpPr>
        <p:sp>
          <p:nvSpPr>
            <p:cNvPr id="56" name="Rectangle 55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727302" y="1847409"/>
            <a:ext cx="15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removeFirst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rot="5400000">
            <a:off x="5295481" y="520919"/>
            <a:ext cx="687856" cy="3710169"/>
            <a:chOff x="1115002" y="2710621"/>
            <a:chExt cx="1173357" cy="1747583"/>
          </a:xfrm>
        </p:grpSpPr>
        <p:sp>
          <p:nvSpPr>
            <p:cNvPr id="63" name="Rectangle 62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5" name="Curved Connector 4"/>
          <p:cNvCxnSpPr/>
          <p:nvPr/>
        </p:nvCxnSpPr>
        <p:spPr>
          <a:xfrm>
            <a:off x="2395889" y="2307179"/>
            <a:ext cx="1374523" cy="825500"/>
          </a:xfrm>
          <a:prstGeom prst="curvedConnector3">
            <a:avLst>
              <a:gd name="adj1" fmla="val 1030"/>
            </a:avLst>
          </a:prstGeom>
          <a:ln w="28575">
            <a:solidFill>
              <a:schemeClr val="tx1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5375" y="4576992"/>
            <a:ext cx="15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insertFirst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(e)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flipV="1">
            <a:off x="2682478" y="3664559"/>
            <a:ext cx="1101847" cy="861887"/>
          </a:xfrm>
          <a:prstGeom prst="curvedConnector3">
            <a:avLst>
              <a:gd name="adj1" fmla="val -2294"/>
            </a:avLst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89538" y="1900230"/>
            <a:ext cx="15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removeLast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37194" y="4629813"/>
            <a:ext cx="15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insertLast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(e)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8378735" y="2269561"/>
            <a:ext cx="1130901" cy="863118"/>
          </a:xfrm>
          <a:custGeom>
            <a:avLst/>
            <a:gdLst>
              <a:gd name="connsiteX0" fmla="*/ 0 w 1207396"/>
              <a:gd name="connsiteY0" fmla="*/ 901874 h 979118"/>
              <a:gd name="connsiteX1" fmla="*/ 1089764 w 1207396"/>
              <a:gd name="connsiteY1" fmla="*/ 889348 h 979118"/>
              <a:gd name="connsiteX2" fmla="*/ 1177446 w 1207396"/>
              <a:gd name="connsiteY2" fmla="*/ 0 h 979118"/>
              <a:gd name="connsiteX3" fmla="*/ 1177446 w 1207396"/>
              <a:gd name="connsiteY3" fmla="*/ 0 h 979118"/>
              <a:gd name="connsiteX4" fmla="*/ 1177446 w 1207396"/>
              <a:gd name="connsiteY4" fmla="*/ 0 h 97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396" h="979118">
                <a:moveTo>
                  <a:pt x="0" y="901874"/>
                </a:moveTo>
                <a:cubicBezTo>
                  <a:pt x="446761" y="970767"/>
                  <a:pt x="893523" y="1039660"/>
                  <a:pt x="1089764" y="889348"/>
                </a:cubicBezTo>
                <a:cubicBezTo>
                  <a:pt x="1286005" y="739036"/>
                  <a:pt x="1177446" y="0"/>
                  <a:pt x="1177446" y="0"/>
                </a:cubicBezTo>
                <a:lnTo>
                  <a:pt x="1177446" y="0"/>
                </a:lnTo>
                <a:lnTo>
                  <a:pt x="1177446" y="0"/>
                </a:ln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flipV="1">
            <a:off x="8346712" y="3600207"/>
            <a:ext cx="1130901" cy="838998"/>
          </a:xfrm>
          <a:custGeom>
            <a:avLst/>
            <a:gdLst>
              <a:gd name="connsiteX0" fmla="*/ 0 w 1207396"/>
              <a:gd name="connsiteY0" fmla="*/ 901874 h 979118"/>
              <a:gd name="connsiteX1" fmla="*/ 1089764 w 1207396"/>
              <a:gd name="connsiteY1" fmla="*/ 889348 h 979118"/>
              <a:gd name="connsiteX2" fmla="*/ 1177446 w 1207396"/>
              <a:gd name="connsiteY2" fmla="*/ 0 h 979118"/>
              <a:gd name="connsiteX3" fmla="*/ 1177446 w 1207396"/>
              <a:gd name="connsiteY3" fmla="*/ 0 h 979118"/>
              <a:gd name="connsiteX4" fmla="*/ 1177446 w 1207396"/>
              <a:gd name="connsiteY4" fmla="*/ 0 h 97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396" h="979118">
                <a:moveTo>
                  <a:pt x="0" y="901874"/>
                </a:moveTo>
                <a:cubicBezTo>
                  <a:pt x="446761" y="970767"/>
                  <a:pt x="893523" y="1039660"/>
                  <a:pt x="1089764" y="889348"/>
                </a:cubicBezTo>
                <a:cubicBezTo>
                  <a:pt x="1286005" y="739036"/>
                  <a:pt x="1177446" y="0"/>
                  <a:pt x="1177446" y="0"/>
                </a:cubicBezTo>
                <a:lnTo>
                  <a:pt x="1177446" y="0"/>
                </a:lnTo>
                <a:lnTo>
                  <a:pt x="1177446" y="0"/>
                </a:lnTo>
              </a:path>
            </a:pathLst>
          </a:custGeom>
          <a:noFill/>
          <a:ln w="28575"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77036" y="4814478"/>
            <a:ext cx="192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first()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last()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size()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isEmpty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9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Queue (</a:t>
            </a:r>
            <a:r>
              <a:rPr lang="en-US" dirty="0" err="1"/>
              <a:t>DEQueue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23" y="1462088"/>
            <a:ext cx="5319803" cy="492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51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1214"/>
            <a:ext cx="6988653" cy="4572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First-In-First-Out (FIFO) ADT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Linear Data Structure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element that has been in the queue the longest can be </a:t>
            </a:r>
            <a:r>
              <a:rPr lang="en-US" dirty="0" smtClean="0"/>
              <a:t>removed</a:t>
            </a:r>
            <a:endParaRPr lang="en-US" dirty="0"/>
          </a:p>
        </p:txBody>
      </p:sp>
      <p:pic>
        <p:nvPicPr>
          <p:cNvPr id="3074" name="Picture 2" descr="Image result for queue data stru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3" b="32169"/>
          <a:stretch/>
        </p:blipFill>
        <p:spPr bwMode="auto">
          <a:xfrm>
            <a:off x="6582133" y="1654935"/>
            <a:ext cx="5442443" cy="25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8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Queue in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Webserver responding to client requests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CPU Scheduling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Printer Sharing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4098" name="Picture 2" descr="Image result for queue printer shar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t="4356" r="7332" b="14429"/>
          <a:stretch/>
        </p:blipFill>
        <p:spPr bwMode="auto">
          <a:xfrm>
            <a:off x="4778116" y="4746172"/>
            <a:ext cx="3870565" cy="185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web serve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28" y="1333498"/>
            <a:ext cx="3388389" cy="185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pu scheduling que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16" y="2897642"/>
            <a:ext cx="3484143" cy="15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1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 </a:t>
            </a:r>
            <a:r>
              <a:rPr lang="en-US" dirty="0" smtClean="0"/>
              <a:t>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Update Methods 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solidFill>
                  <a:srgbClr val="002060"/>
                </a:solidFill>
              </a:rPr>
              <a:t>enque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i="1" dirty="0" smtClean="0">
                <a:solidFill>
                  <a:srgbClr val="002060"/>
                </a:solidFill>
              </a:rPr>
              <a:t>e</a:t>
            </a:r>
            <a:r>
              <a:rPr lang="en-US" b="1" dirty="0">
                <a:solidFill>
                  <a:srgbClr val="002060"/>
                </a:solidFill>
              </a:rPr>
              <a:t>):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dirty="0" smtClean="0"/>
              <a:t>Adds </a:t>
            </a:r>
            <a:r>
              <a:rPr lang="en-US" dirty="0"/>
              <a:t>element </a:t>
            </a:r>
            <a:r>
              <a:rPr lang="en-US" i="1" dirty="0"/>
              <a:t>e </a:t>
            </a:r>
            <a:r>
              <a:rPr lang="en-US" dirty="0"/>
              <a:t>to the </a:t>
            </a:r>
            <a:r>
              <a:rPr lang="en-US" dirty="0" smtClean="0"/>
              <a:t>back </a:t>
            </a:r>
            <a:r>
              <a:rPr lang="en-US" dirty="0"/>
              <a:t>of the </a:t>
            </a:r>
            <a:r>
              <a:rPr lang="en-US" dirty="0" smtClean="0"/>
              <a:t>queue.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 - </a:t>
            </a:r>
            <a:r>
              <a:rPr lang="en-US" b="1" dirty="0" err="1" smtClean="0">
                <a:solidFill>
                  <a:srgbClr val="002060"/>
                </a:solidFill>
              </a:rPr>
              <a:t>dequeue</a:t>
            </a:r>
            <a:r>
              <a:rPr lang="en-US" b="1" dirty="0" smtClean="0">
                <a:solidFill>
                  <a:srgbClr val="002060"/>
                </a:solidFill>
              </a:rPr>
              <a:t>( </a:t>
            </a:r>
            <a:r>
              <a:rPr lang="en-US" b="1" dirty="0">
                <a:solidFill>
                  <a:srgbClr val="002060"/>
                </a:solidFill>
              </a:rPr>
              <a:t>):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Removes </a:t>
            </a:r>
            <a:r>
              <a:rPr lang="en-US" dirty="0"/>
              <a:t>and returns the </a:t>
            </a:r>
            <a:r>
              <a:rPr lang="en-US" dirty="0" smtClean="0"/>
              <a:t>first element </a:t>
            </a:r>
            <a:r>
              <a:rPr lang="en-US" dirty="0"/>
              <a:t>from the </a:t>
            </a:r>
            <a:r>
              <a:rPr lang="en-US" dirty="0" smtClean="0"/>
              <a:t>	queue (or </a:t>
            </a:r>
            <a:r>
              <a:rPr lang="en-US" dirty="0"/>
              <a:t>null if the </a:t>
            </a:r>
            <a:r>
              <a:rPr lang="en-US" dirty="0" smtClean="0"/>
              <a:t>queue is </a:t>
            </a:r>
            <a:r>
              <a:rPr lang="en-US" dirty="0"/>
              <a:t>empty).</a:t>
            </a:r>
          </a:p>
        </p:txBody>
      </p:sp>
      <p:pic>
        <p:nvPicPr>
          <p:cNvPr id="5" name="Picture 2" descr="Image result for queue data stru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3" b="32169"/>
          <a:stretch/>
        </p:blipFill>
        <p:spPr bwMode="auto">
          <a:xfrm>
            <a:off x="6429733" y="294221"/>
            <a:ext cx="5442443" cy="25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56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600201"/>
            <a:ext cx="11315699" cy="49312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Accessor</a:t>
            </a:r>
            <a:r>
              <a:rPr lang="en-US" dirty="0" smtClean="0">
                <a:solidFill>
                  <a:srgbClr val="FF0000"/>
                </a:solidFill>
              </a:rPr>
              <a:t> Methods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b="1" dirty="0" smtClean="0">
                <a:solidFill>
                  <a:srgbClr val="002060"/>
                </a:solidFill>
              </a:rPr>
              <a:t>first():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Returns </a:t>
            </a:r>
            <a:r>
              <a:rPr lang="en-US" dirty="0"/>
              <a:t>the </a:t>
            </a:r>
            <a:r>
              <a:rPr lang="en-US" dirty="0" smtClean="0"/>
              <a:t>first element </a:t>
            </a:r>
            <a:r>
              <a:rPr lang="en-US" dirty="0"/>
              <a:t>of the </a:t>
            </a:r>
            <a:r>
              <a:rPr lang="en-US" dirty="0" smtClean="0"/>
              <a:t>queue, </a:t>
            </a:r>
            <a:r>
              <a:rPr lang="en-US" dirty="0"/>
              <a:t>without </a:t>
            </a:r>
            <a:r>
              <a:rPr lang="en-US" dirty="0" smtClean="0"/>
              <a:t>removing it (or </a:t>
            </a:r>
            <a:r>
              <a:rPr lang="en-US" dirty="0"/>
              <a:t>null if the </a:t>
            </a:r>
            <a:r>
              <a:rPr lang="en-US" dirty="0" smtClean="0"/>
              <a:t>queue </a:t>
            </a:r>
            <a:r>
              <a:rPr lang="en-US" dirty="0"/>
              <a:t>is empty).</a:t>
            </a:r>
          </a:p>
          <a:p>
            <a:pPr marL="0" indent="0">
              <a:buNone/>
            </a:pPr>
            <a:r>
              <a:rPr lang="en-US" dirty="0" smtClean="0"/>
              <a:t>   - </a:t>
            </a:r>
            <a:r>
              <a:rPr lang="en-US" b="1" dirty="0" smtClean="0">
                <a:solidFill>
                  <a:srgbClr val="002060"/>
                </a:solidFill>
              </a:rPr>
              <a:t>size</a:t>
            </a:r>
            <a:r>
              <a:rPr lang="en-US" b="1" dirty="0">
                <a:solidFill>
                  <a:srgbClr val="002060"/>
                </a:solidFill>
              </a:rPr>
              <a:t>( ):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Returns </a:t>
            </a:r>
            <a:r>
              <a:rPr lang="en-US" dirty="0"/>
              <a:t>the number of elements in the </a:t>
            </a:r>
            <a:r>
              <a:rPr lang="en-US" dirty="0" smtClean="0"/>
              <a:t>queue.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b="1" dirty="0" err="1" smtClean="0">
                <a:solidFill>
                  <a:srgbClr val="002060"/>
                </a:solidFill>
              </a:rPr>
              <a:t>isEmpty</a:t>
            </a:r>
            <a:r>
              <a:rPr lang="en-US" b="1" dirty="0">
                <a:solidFill>
                  <a:srgbClr val="002060"/>
                </a:solidFill>
              </a:rPr>
              <a:t>( ):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Returns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indicating whether the </a:t>
            </a:r>
            <a:r>
              <a:rPr lang="en-US" dirty="0" smtClean="0"/>
              <a:t>queue </a:t>
            </a:r>
            <a:r>
              <a:rPr lang="en-US" dirty="0"/>
              <a:t>is empty</a:t>
            </a:r>
          </a:p>
        </p:txBody>
      </p:sp>
      <p:pic>
        <p:nvPicPr>
          <p:cNvPr id="5" name="Picture 2" descr="Image result for queue data stru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3" b="32169"/>
          <a:stretch/>
        </p:blipFill>
        <p:spPr bwMode="auto">
          <a:xfrm>
            <a:off x="6429733" y="294221"/>
            <a:ext cx="5442443" cy="25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8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499" y="76200"/>
            <a:ext cx="3820083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Queue : Example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5" y="239488"/>
            <a:ext cx="6759764" cy="619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67643" y="1306289"/>
            <a:ext cx="4599216" cy="5018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Operations :  Exceptions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47835" y="2716603"/>
            <a:ext cx="0" cy="649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7836" y="3432692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27759" y="2716604"/>
            <a:ext cx="45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dequeue</a:t>
            </a:r>
            <a:r>
              <a:rPr lang="en-US" sz="2800" b="1" dirty="0" smtClean="0"/>
              <a:t>() will throw error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53227" y="5810474"/>
            <a:ext cx="4575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enqueue</a:t>
            </a:r>
            <a:r>
              <a:rPr lang="en-US" sz="2800" b="1" dirty="0" smtClean="0"/>
              <a:t>() will throw error</a:t>
            </a:r>
            <a:endParaRPr lang="en-US" sz="2800" b="1" dirty="0"/>
          </a:p>
        </p:txBody>
      </p:sp>
      <p:grpSp>
        <p:nvGrpSpPr>
          <p:cNvPr id="25" name="Group 24"/>
          <p:cNvGrpSpPr/>
          <p:nvPr/>
        </p:nvGrpSpPr>
        <p:grpSpPr>
          <a:xfrm rot="5400000">
            <a:off x="8244323" y="674675"/>
            <a:ext cx="1426980" cy="3483031"/>
            <a:chOff x="8485398" y="1360601"/>
            <a:chExt cx="1670964" cy="1790742"/>
          </a:xfrm>
        </p:grpSpPr>
        <p:sp>
          <p:nvSpPr>
            <p:cNvPr id="21" name="Rectangle 20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5400000">
            <a:off x="8294261" y="4067859"/>
            <a:ext cx="1327105" cy="3483031"/>
            <a:chOff x="8485398" y="1360601"/>
            <a:chExt cx="1670964" cy="1783918"/>
          </a:xfrm>
        </p:grpSpPr>
        <p:sp>
          <p:nvSpPr>
            <p:cNvPr id="27" name="Rectangle 2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85398" y="2703648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1137557" y="1603517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Queue is empty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Queue is Full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114124" y="2717330"/>
            <a:ext cx="0" cy="649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5630" y="338887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021287" y="4749800"/>
            <a:ext cx="457840" cy="3960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111501" y="427196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ear (r)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0406081" y="4631536"/>
            <a:ext cx="191648" cy="47226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8658" y="437252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 (f)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8521425" y="-167333"/>
            <a:ext cx="687856" cy="3464755"/>
            <a:chOff x="1115002" y="2710621"/>
            <a:chExt cx="1173357" cy="1747583"/>
          </a:xfrm>
        </p:grpSpPr>
        <p:sp>
          <p:nvSpPr>
            <p:cNvPr id="40" name="Rectangle 39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rot="5400000">
            <a:off x="8576443" y="3274759"/>
            <a:ext cx="687856" cy="3354717"/>
            <a:chOff x="1115002" y="2710621"/>
            <a:chExt cx="1173357" cy="1747583"/>
          </a:xfrm>
        </p:grpSpPr>
        <p:sp>
          <p:nvSpPr>
            <p:cNvPr id="45" name="Rectangle 44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4351" y="2710621"/>
              <a:ext cx="1124182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05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 =&gt; Queue Interface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89" y="1386840"/>
            <a:ext cx="11745451" cy="5273040"/>
          </a:xfrm>
          <a:solidFill>
            <a:srgbClr val="CC99FF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public interface </a:t>
            </a:r>
            <a:r>
              <a:rPr lang="en-US" dirty="0" smtClean="0">
                <a:solidFill>
                  <a:srgbClr val="C00000"/>
                </a:solidFill>
              </a:rPr>
              <a:t>Queue&lt;E&gt; { 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size(): </a:t>
            </a:r>
            <a:r>
              <a:rPr lang="en-US" sz="3000" dirty="0"/>
              <a:t>//returns number of objects in the </a:t>
            </a:r>
            <a:r>
              <a:rPr lang="en-US" sz="3000" dirty="0" smtClean="0"/>
              <a:t>queue</a:t>
            </a:r>
            <a:endParaRPr lang="en-US" sz="3000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boolean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isEmpty</a:t>
            </a:r>
            <a:r>
              <a:rPr lang="en-US" dirty="0" smtClean="0">
                <a:solidFill>
                  <a:srgbClr val="002060"/>
                </a:solidFill>
              </a:rPr>
              <a:t>(); </a:t>
            </a:r>
            <a:r>
              <a:rPr lang="en-US" sz="3000" dirty="0"/>
              <a:t>//returns true if </a:t>
            </a:r>
            <a:r>
              <a:rPr lang="en-US" sz="3000" dirty="0" smtClean="0"/>
              <a:t>queue </a:t>
            </a:r>
            <a:r>
              <a:rPr lang="en-US" sz="3000" dirty="0"/>
              <a:t>is empty, </a:t>
            </a:r>
            <a:r>
              <a:rPr lang="en-US" sz="3000" dirty="0" smtClean="0"/>
              <a:t>false otherwise</a:t>
            </a:r>
            <a:endParaRPr lang="en-US" sz="3000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E</a:t>
            </a:r>
            <a:r>
              <a:rPr lang="en-US" dirty="0" smtClean="0">
                <a:solidFill>
                  <a:srgbClr val="002060"/>
                </a:solidFill>
              </a:rPr>
              <a:t> first(); </a:t>
            </a:r>
            <a:r>
              <a:rPr lang="en-US" dirty="0" smtClean="0"/>
              <a:t> </a:t>
            </a:r>
            <a:r>
              <a:rPr lang="en-US" sz="3000" dirty="0" smtClean="0"/>
              <a:t>//</a:t>
            </a:r>
            <a:r>
              <a:rPr lang="en-US" sz="3000" dirty="0"/>
              <a:t>returns </a:t>
            </a:r>
            <a:r>
              <a:rPr lang="en-US" sz="3000" dirty="0" smtClean="0"/>
              <a:t>first </a:t>
            </a:r>
            <a:r>
              <a:rPr lang="en-US" sz="3000" dirty="0"/>
              <a:t>object in </a:t>
            </a:r>
            <a:r>
              <a:rPr lang="en-US" sz="3000" dirty="0" smtClean="0"/>
              <a:t>queue </a:t>
            </a:r>
            <a:r>
              <a:rPr lang="en-US" sz="3000" dirty="0"/>
              <a:t>throws exception if </a:t>
            </a:r>
            <a:r>
              <a:rPr lang="en-US" sz="3000" dirty="0" smtClean="0"/>
              <a:t>queue empty</a:t>
            </a:r>
            <a:endParaRPr lang="en-US" sz="3000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void </a:t>
            </a:r>
            <a:r>
              <a:rPr lang="en-US" dirty="0" err="1" smtClean="0">
                <a:solidFill>
                  <a:srgbClr val="002060"/>
                </a:solidFill>
              </a:rPr>
              <a:t>enque</a:t>
            </a:r>
            <a:r>
              <a:rPr lang="en-US" dirty="0" smtClean="0">
                <a:solidFill>
                  <a:srgbClr val="002060"/>
                </a:solidFill>
              </a:rPr>
              <a:t>(E </a:t>
            </a:r>
            <a:r>
              <a:rPr lang="en-US" dirty="0">
                <a:solidFill>
                  <a:srgbClr val="002060"/>
                </a:solidFill>
              </a:rPr>
              <a:t>element): </a:t>
            </a:r>
            <a:r>
              <a:rPr lang="en-US" sz="3000" dirty="0"/>
              <a:t>//inserts object at </a:t>
            </a:r>
            <a:r>
              <a:rPr lang="en-US" sz="3000" dirty="0" smtClean="0"/>
              <a:t>rear of the queue</a:t>
            </a:r>
            <a:endParaRPr lang="en-US" sz="3000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dequeue</a:t>
            </a:r>
            <a:r>
              <a:rPr lang="en-US" dirty="0" smtClean="0">
                <a:solidFill>
                  <a:srgbClr val="002060"/>
                </a:solidFill>
              </a:rPr>
              <a:t>();  </a:t>
            </a:r>
            <a:r>
              <a:rPr lang="en-US" sz="3000" dirty="0" smtClean="0"/>
              <a:t>//</a:t>
            </a:r>
            <a:r>
              <a:rPr lang="en-US" sz="2400" dirty="0"/>
              <a:t> Removes and returns the first element from the 	queue (or null if </a:t>
            </a:r>
            <a:r>
              <a:rPr lang="en-US" sz="2400" dirty="0" smtClean="0"/>
              <a:t>empty)                                                                        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smtClean="0"/>
              <a:t> </a:t>
            </a:r>
            <a:r>
              <a:rPr lang="en-US" sz="3000" dirty="0" smtClean="0">
                <a:solidFill>
                  <a:srgbClr val="C00000"/>
                </a:solidFill>
              </a:rPr>
              <a:t>}</a:t>
            </a:r>
            <a:endParaRPr 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5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3303</TotalTime>
  <Words>750</Words>
  <Application>Microsoft Office PowerPoint</Application>
  <PresentationFormat>Custom</PresentationFormat>
  <Paragraphs>265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Queue</vt:lpstr>
      <vt:lpstr>Stack – Real Time Analogy</vt:lpstr>
      <vt:lpstr>Queue</vt:lpstr>
      <vt:lpstr>Applications of Queue in computer science</vt:lpstr>
      <vt:lpstr>Queue ADT</vt:lpstr>
      <vt:lpstr>Queue ADT</vt:lpstr>
      <vt:lpstr>Queue : Example</vt:lpstr>
      <vt:lpstr>Queue Operations :  Exceptions</vt:lpstr>
      <vt:lpstr>Queue ADT =&gt; Queue Interface in Java</vt:lpstr>
      <vt:lpstr>Queue ADT Operations : Algorithm Design</vt:lpstr>
      <vt:lpstr>Queue ADT: Initial State </vt:lpstr>
      <vt:lpstr>Queue ADT: enque(e) </vt:lpstr>
      <vt:lpstr>Queue ADT: deque() </vt:lpstr>
      <vt:lpstr>Queue ADT : size() and isEmpty()</vt:lpstr>
      <vt:lpstr>Queue ADT : front() </vt:lpstr>
      <vt:lpstr>Queue Stack ADT operations : Circular queue</vt:lpstr>
      <vt:lpstr>Circular Queue ADT: Initial State </vt:lpstr>
      <vt:lpstr>Circular Queue ADT: enqueue(e) and deque()</vt:lpstr>
      <vt:lpstr>Circular Queue ADT : size() and isEmpty()</vt:lpstr>
      <vt:lpstr>Queue ADT</vt:lpstr>
      <vt:lpstr>Double ended queue </vt:lpstr>
      <vt:lpstr>Double Queue (DEQueue)</vt:lpstr>
      <vt:lpstr>Double Queue (DEQueue) ADT</vt:lpstr>
      <vt:lpstr>Double Queue (DEQueue)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J.GOVINDARAJAN</dc:creator>
  <cp:lastModifiedBy>LENOVO</cp:lastModifiedBy>
  <cp:revision>468</cp:revision>
  <dcterms:created xsi:type="dcterms:W3CDTF">2017-07-03T10:52:28Z</dcterms:created>
  <dcterms:modified xsi:type="dcterms:W3CDTF">2019-06-24T10:24:30Z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