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3" r:id="rId5"/>
    <p:sldId id="284" r:id="rId6"/>
    <p:sldId id="288" r:id="rId7"/>
    <p:sldId id="289" r:id="rId8"/>
    <p:sldId id="285" r:id="rId9"/>
    <p:sldId id="286" r:id="rId10"/>
    <p:sldId id="290" r:id="rId11"/>
    <p:sldId id="287" r:id="rId12"/>
    <p:sldId id="291" r:id="rId13"/>
    <p:sldId id="292" r:id="rId14"/>
    <p:sldId id="294" r:id="rId15"/>
    <p:sldId id="293" r:id="rId16"/>
    <p:sldId id="295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4" r:id="rId25"/>
    <p:sldId id="31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12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4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56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11/4/2017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Dictionary (map) and Hashing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,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25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smtClean="0"/>
              <a:t>: Using Hashing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13" y="1422400"/>
            <a:ext cx="8091342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6700" y="1708666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key into the index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index =  hash(key)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04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: An Example</a:t>
            </a:r>
            <a:endParaRPr lang="en-US" dirty="0"/>
          </a:p>
        </p:txBody>
      </p:sp>
      <p:pic>
        <p:nvPicPr>
          <p:cNvPr id="7170" name="Picture 2" descr="phone book example of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940480"/>
            <a:ext cx="6308725" cy="3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5767" y="5696284"/>
            <a:ext cx="2280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Telephone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3492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Function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1161" y="1447800"/>
            <a:ext cx="88296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52481" y="3655080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52481" y="5884158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38860" y="1720334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6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Representation as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combine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way the high-order and low-order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portions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64-bit key to form a 32-bit hash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summation of bits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Hash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 hast codes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the polynomial hash code replaces multiplication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partial sum by a certain number of bits.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7586" y="3984171"/>
            <a:ext cx="596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3463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4267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memory address of the key object as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 to 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Float.floatToIntBits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java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keys whose length is lesser than that of integer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Summing the Components: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 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can be viewed as 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-tuple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32-bit integers</a:t>
            </a:r>
          </a:p>
        </p:txBody>
      </p:sp>
    </p:spTree>
    <p:extLst>
      <p:ext uri="{BB962C8B-B14F-4D97-AF65-F5344CB8AC3E}">
        <p14:creationId xmlns:p14="http://schemas.microsoft.com/office/powerpoint/2010/main" xmlns="" val="264895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Summing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Summing the ASCII codes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STOP  - 83  + 84 +79 + 80 = 326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POTS -  80 + 79 + 84 + 83 = 326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32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Polynomial Accumulation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baseline="-25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+···+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baseline="-25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="1" baseline="-25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a=33 or 37 or 39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will give at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6 collisions on vocabulary of 50,000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Horner’s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the polynomial computation</a:t>
            </a:r>
          </a:p>
          <a:p>
            <a:pPr marL="457200" lvl="1" indent="0">
              <a:buNone/>
            </a:pPr>
            <a:r>
              <a:rPr lang="pt-BR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lvl="1" indent="0">
              <a:buNone/>
            </a:pP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pt-BR" i="1" baseline="-25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+···+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···)).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baseline="30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baseline="300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07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375900" cy="45720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</a:pP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pt-BR" i="1" baseline="-250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−1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pt-BR" i="1" baseline="-250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−2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pt-BR" i="1" baseline="-250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−3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+···+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pt-BR" i="1" dirty="0">
                <a:solidFill>
                  <a:schemeClr val="tx1">
                    <a:lumMod val="50000"/>
                  </a:schemeClr>
                </a:solidFill>
              </a:rPr>
              <a:t>ax</a:t>
            </a:r>
            <a:r>
              <a:rPr lang="pt-BR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)) 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···)).</a:t>
            </a:r>
          </a:p>
          <a:p>
            <a:pPr marL="228600" lvl="1">
              <a:spcBef>
                <a:spcPts val="1800"/>
              </a:spcBef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STOP (if a=33)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33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*(80+(33*(79+(33*(84+(33*83)))))) = 101538822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POTS (if a=33)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33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*(83+(33*(84+(33*(79+(33*80))))))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97806918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60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Cyclic-Shift Hash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7" y="1600200"/>
            <a:ext cx="1114697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(String s)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h=0;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s.length</a:t>
            </a:r>
            <a:r>
              <a:rPr lang="en-US" dirty="0"/>
              <a:t>( );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h = (h &lt;&lt; 5)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h </a:t>
            </a:r>
            <a:r>
              <a:rPr lang="en-US" dirty="0"/>
              <a:t>+=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// add in next character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5528" y="4731657"/>
            <a:ext cx="5310414" cy="19013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	STOP  - 2804276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	POTS -  2705107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489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Cyclic-Shift Hash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310414" cy="3058886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STOP  - </a:t>
            </a:r>
            <a:r>
              <a:rPr lang="en-US" dirty="0"/>
              <a:t>2804276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POTS -  </a:t>
            </a:r>
            <a:r>
              <a:rPr lang="en-US" dirty="0"/>
              <a:t>2705107</a:t>
            </a:r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14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 descr="https://in.mathworks.com/help/matlab/matlab_prog/mapobj_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663" y="1612975"/>
            <a:ext cx="5426518" cy="36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9693" y="16129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 data type designed to efficiently store and retrieve values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upon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 identifying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stores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array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(using entry’s key serves as index. Key need not be numeric.)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23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 </a:t>
            </a:r>
            <a:r>
              <a:rPr lang="en-US" dirty="0" err="1" smtClean="0"/>
              <a:t>Excerise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What would be a good hash code for a vehicle identification that is a string of numbers and letters of the form "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9X9XX99X9XX999999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where a "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9" represents a digit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"X" represents a letter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6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28750"/>
            <a:ext cx="9982200" cy="50863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Summing components, Polynomial hash codes, or Cyclic Shift hash codes would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into key consists of 6 letters and 11 digits into pieces: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break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into two groups of 3 letters, two groups of four digits and one group of three digits.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components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maximum values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17575 (26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-1), 17575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9999, 9999 and 999, respectively. For the size of our hash table, we can choose a prime number near 20000 (for example,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N=19997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summing of components, the hash function would be</a:t>
            </a:r>
          </a:p>
          <a:p>
            <a:pP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polynomial hash code, the hash function is </a:t>
            </a:r>
          </a:p>
          <a:p>
            <a:pP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+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calculated using "Horner's Rule" as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z (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z (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z (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z (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)))) mod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762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 (Multiply-Add-and-Divide) Method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[(ai+b) mod p] mod N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82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Collision-Handling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0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306" y="2032164"/>
            <a:ext cx="7305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7514" y="5887556"/>
            <a:ext cx="6272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hash table of size 13, storing 10 entries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7428" y="1443786"/>
            <a:ext cx="42381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hash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the core map operations run in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(⌈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factor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hash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l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the core operations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run in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expected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398383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approach saves space because no auxiliary structures are </a:t>
            </a:r>
            <a:r>
              <a:rPr lang="en-US" dirty="0" smtClean="0"/>
              <a:t>employed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Open addressing requires that the load factor </a:t>
            </a:r>
            <a:r>
              <a:rPr lang="en-US" dirty="0" smtClean="0">
                <a:solidFill>
                  <a:srgbClr val="C00000"/>
                </a:solidFill>
              </a:rPr>
              <a:t>is always </a:t>
            </a:r>
            <a:r>
              <a:rPr lang="en-US" dirty="0">
                <a:solidFill>
                  <a:srgbClr val="C00000"/>
                </a:solidFill>
              </a:rPr>
              <a:t>at most 1 </a:t>
            </a:r>
            <a:r>
              <a:rPr lang="en-US" dirty="0"/>
              <a:t>and that entries are stored directly in the cells of the bucket </a:t>
            </a:r>
            <a:r>
              <a:rPr lang="en-US" dirty="0" smtClean="0"/>
              <a:t>array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2213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653" y="1656154"/>
            <a:ext cx="1045104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85519" y="4767982"/>
            <a:ext cx="4917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11.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159" y="5269470"/>
            <a:ext cx="592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empty bucket</a:t>
            </a:r>
          </a:p>
          <a:p>
            <a:r>
              <a:rPr lang="en-US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try 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 j+1) mod N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where,  j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h(k),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4174" y="5676021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try 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j+2)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N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and so on</a:t>
            </a:r>
          </a:p>
        </p:txBody>
      </p:sp>
    </p:spTree>
    <p:extLst>
      <p:ext uri="{BB962C8B-B14F-4D97-AF65-F5344CB8AC3E}">
        <p14:creationId xmlns:p14="http://schemas.microsoft.com/office/powerpoint/2010/main" xmlns="" val="67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216243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get, 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remove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should be modified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deleted entry with a special “defunct” sentinel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aovid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a defunct location encountered during the search for k</a:t>
            </a:r>
          </a:p>
        </p:txBody>
      </p:sp>
    </p:spTree>
    <p:extLst>
      <p:ext uri="{BB962C8B-B14F-4D97-AF65-F5344CB8AC3E}">
        <p14:creationId xmlns:p14="http://schemas.microsoft.com/office/powerpoint/2010/main" xmlns="" val="307226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76" y="2882900"/>
            <a:ext cx="10641123" cy="3060700"/>
          </a:xfrm>
        </p:spPr>
        <p:txBody>
          <a:bodyPr/>
          <a:lstStyle/>
          <a:p>
            <a:r>
              <a:rPr lang="en-US" dirty="0" smtClean="0"/>
              <a:t>Complicates the </a:t>
            </a:r>
            <a:r>
              <a:rPr lang="en-US" dirty="0"/>
              <a:t>removal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Avoids the </a:t>
            </a:r>
            <a:r>
              <a:rPr lang="en-US" dirty="0"/>
              <a:t>kinds of clustering patterns </a:t>
            </a:r>
            <a:r>
              <a:rPr lang="en-US" dirty="0" smtClean="0"/>
              <a:t>that occur </a:t>
            </a:r>
            <a:r>
              <a:rPr lang="en-US" dirty="0"/>
              <a:t>with linear probing</a:t>
            </a:r>
            <a:r>
              <a:rPr lang="en-US" dirty="0" smtClean="0"/>
              <a:t>.</a:t>
            </a:r>
          </a:p>
          <a:p>
            <a:r>
              <a:rPr lang="en-US" dirty="0"/>
              <a:t>it creates its own kind of clustering, </a:t>
            </a:r>
            <a:r>
              <a:rPr lang="en-US" dirty="0" smtClean="0"/>
              <a:t>called </a:t>
            </a:r>
            <a:r>
              <a:rPr lang="en-US" b="1" i="1" dirty="0" smtClean="0"/>
              <a:t>secondary </a:t>
            </a:r>
            <a:r>
              <a:rPr lang="en-US" b="1" i="1" dirty="0"/>
              <a:t>clustering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6200" y="1767505"/>
            <a:ext cx="90961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empty bucket: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[(h(k)+ f (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mod N], for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=0,1,2, . . ., where f (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=i</a:t>
            </a:r>
            <a:r>
              <a:rPr lang="en-US" sz="28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28246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310" y="1642731"/>
            <a:ext cx="10367630" cy="457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university’s information system relies on some form of a student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as key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domain-name system (DNS)maps a host name,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www.wiley.com,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Internet-Protocol (IP) address,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208.215.179.146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media site typically relies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(nonnumeric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username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company’s customer base may be stored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graphics system may map a color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to RGB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54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hash function, h</a:t>
            </a:r>
            <a:r>
              <a:rPr lang="en-US" dirty="0" smtClean="0"/>
              <a:t>′,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da-DK" dirty="0" smtClean="0"/>
              <a:t>h</a:t>
            </a:r>
            <a:r>
              <a:rPr lang="da-DK" dirty="0"/>
              <a:t>′(k) = q−(k mod q</a:t>
            </a:r>
            <a:r>
              <a:rPr lang="da-DK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7200" y="2338170"/>
            <a:ext cx="1071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A[(h(k)+ f (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mod N] next</a:t>
            </a:r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1,2,3, . . ., where f (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h′(k)</a:t>
            </a:r>
          </a:p>
        </p:txBody>
      </p:sp>
    </p:spTree>
    <p:extLst>
      <p:ext uri="{BB962C8B-B14F-4D97-AF65-F5344CB8AC3E}">
        <p14:creationId xmlns:p14="http://schemas.microsoft.com/office/powerpoint/2010/main" xmlns="" val="17146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806700"/>
          </a:xfrm>
        </p:spPr>
        <p:txBody>
          <a:bodyPr/>
          <a:lstStyle/>
          <a:p>
            <a:r>
              <a:rPr lang="en-US" dirty="0" smtClean="0"/>
              <a:t>h(k</a:t>
            </a:r>
            <a:r>
              <a:rPr lang="en-US" dirty="0"/>
              <a:t>) = k mod </a:t>
            </a:r>
            <a:r>
              <a:rPr lang="en-US" dirty="0" smtClean="0"/>
              <a:t>13 	and 	</a:t>
            </a:r>
            <a:r>
              <a:rPr lang="da-DK" dirty="0"/>
              <a:t> h′(k) =  8 – (k mod 8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h(k) = k mod 7 </a:t>
            </a:r>
            <a:r>
              <a:rPr lang="da-DK" dirty="0" smtClean="0"/>
              <a:t>	and 	  h</a:t>
            </a:r>
            <a:r>
              <a:rPr lang="da-DK" dirty="0"/>
              <a:t>′(k) = 5 – (k mod 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7200" y="5208370"/>
            <a:ext cx="9182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A[(h(k)+ f (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mod N] next</a:t>
            </a:r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1,2,3, . . ., where f (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h′(k)</a:t>
            </a:r>
          </a:p>
        </p:txBody>
      </p:sp>
    </p:spTree>
    <p:extLst>
      <p:ext uri="{BB962C8B-B14F-4D97-AF65-F5344CB8AC3E}">
        <p14:creationId xmlns:p14="http://schemas.microsoft.com/office/powerpoint/2010/main" xmlns="" val="19362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2956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Draw the 11-entry hash table that results from using the hash function, h(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=(3i+5) mod 11, to hash the keys 12, 44, 13, 88, 23, 94, 11, 39, 20, 16, and 5, assuming collisions are handled by chaining.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Multimap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35457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to have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entries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′) having the same key</a:t>
            </a:r>
          </a:p>
        </p:txBody>
      </p:sp>
      <p:pic>
        <p:nvPicPr>
          <p:cNvPr id="4098" name="Picture 2" descr="https://www.codeproject.com/KB/cs/MultiKeyDictionary/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27"/>
          <a:stretch/>
        </p:blipFill>
        <p:spPr bwMode="auto">
          <a:xfrm>
            <a:off x="2583712" y="4295553"/>
            <a:ext cx="9118816" cy="24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950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62" y="1461975"/>
            <a:ext cx="5923221" cy="4572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collection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key-element items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with same key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operations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searching,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directory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student info to roll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4683" y="1562987"/>
            <a:ext cx="5630108" cy="35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564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: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414130"/>
            <a:ext cx="11472531" cy="50610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find(k):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800" dirty="0" smtClean="0"/>
              <a:t>if </a:t>
            </a:r>
            <a:r>
              <a:rPr lang="en-US" sz="2800" dirty="0"/>
              <a:t>the dictionary has an item with key k, </a:t>
            </a:r>
            <a:r>
              <a:rPr lang="en-US" sz="2800" dirty="0" smtClean="0"/>
              <a:t>returns the </a:t>
            </a:r>
            <a:r>
              <a:rPr lang="en-US" sz="2800" dirty="0"/>
              <a:t>position of this </a:t>
            </a:r>
            <a:r>
              <a:rPr lang="en-US" sz="2800" dirty="0" smtClean="0"/>
              <a:t>item, else</a:t>
            </a:r>
            <a:r>
              <a:rPr lang="en-US" sz="2800" dirty="0"/>
              <a:t>, returns a null position.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rgbClr val="C00000"/>
                </a:solidFill>
              </a:rPr>
              <a:t>insertItem</a:t>
            </a:r>
            <a:r>
              <a:rPr lang="en-US" b="1" dirty="0" smtClean="0">
                <a:solidFill>
                  <a:srgbClr val="C00000"/>
                </a:solidFill>
              </a:rPr>
              <a:t>(k</a:t>
            </a:r>
            <a:r>
              <a:rPr lang="en-US" b="1" dirty="0">
                <a:solidFill>
                  <a:srgbClr val="C00000"/>
                </a:solidFill>
              </a:rPr>
              <a:t>, o):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3100" dirty="0" smtClean="0"/>
              <a:t>inserts </a:t>
            </a:r>
            <a:r>
              <a:rPr lang="en-US" sz="3100" dirty="0"/>
              <a:t>item o with key k into </a:t>
            </a:r>
            <a:r>
              <a:rPr lang="en-US" sz="3100" dirty="0" smtClean="0"/>
              <a:t>the dictionary</a:t>
            </a:r>
            <a:endParaRPr lang="en-US" sz="3100" dirty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rgbClr val="C00000"/>
                </a:solidFill>
              </a:rPr>
              <a:t>removeElement</a:t>
            </a:r>
            <a:r>
              <a:rPr lang="en-US" b="1" dirty="0" smtClean="0">
                <a:solidFill>
                  <a:srgbClr val="C00000"/>
                </a:solidFill>
              </a:rPr>
              <a:t>(k</a:t>
            </a:r>
            <a:r>
              <a:rPr lang="en-US" b="1" dirty="0">
                <a:solidFill>
                  <a:srgbClr val="C00000"/>
                </a:solidFill>
              </a:rPr>
              <a:t>):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     removes </a:t>
            </a:r>
            <a:r>
              <a:rPr lang="en-US" dirty="0"/>
              <a:t>the item with key k </a:t>
            </a:r>
            <a:r>
              <a:rPr lang="en-US" dirty="0" smtClean="0"/>
              <a:t>from the </a:t>
            </a:r>
            <a:r>
              <a:rPr lang="en-US" dirty="0"/>
              <a:t>dictionary. Exception of no such </a:t>
            </a:r>
            <a:r>
              <a:rPr lang="en-US" dirty="0" smtClean="0"/>
              <a:t>element.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Other functions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	– </a:t>
            </a:r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	– </a:t>
            </a:r>
            <a:r>
              <a:rPr lang="en-US" dirty="0"/>
              <a:t>keys(), Elements()</a:t>
            </a:r>
          </a:p>
        </p:txBody>
      </p:sp>
    </p:spTree>
    <p:extLst>
      <p:ext uri="{BB962C8B-B14F-4D97-AF65-F5344CB8AC3E}">
        <p14:creationId xmlns:p14="http://schemas.microsoft.com/office/powerpoint/2010/main" xmlns="" val="267743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60" y="1600200"/>
            <a:ext cx="11376838" cy="50345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Dictionaries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 relation is defined on the keys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Dictionaries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relation is assumed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testing between keys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Stores</a:t>
            </a:r>
          </a:p>
          <a:p>
            <a:pPr marL="690563" indent="-690563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keys are unique, keys are like addresses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</a:t>
            </a:r>
          </a:p>
        </p:txBody>
      </p:sp>
    </p:spTree>
    <p:extLst>
      <p:ext uri="{BB962C8B-B14F-4D97-AF65-F5344CB8AC3E}">
        <p14:creationId xmlns:p14="http://schemas.microsoft.com/office/powerpoint/2010/main" xmlns="" val="390085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: Using Direct Addressing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2249" y="1350446"/>
            <a:ext cx="94011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5089" y="5847797"/>
            <a:ext cx="9005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 is stored in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when the number of keys are small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xmlns="" val="38685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350500" cy="1096962"/>
          </a:xfrm>
        </p:spPr>
        <p:txBody>
          <a:bodyPr/>
          <a:lstStyle/>
          <a:p>
            <a:r>
              <a:rPr lang="en-US" dirty="0"/>
              <a:t>Dictionary : </a:t>
            </a:r>
            <a:r>
              <a:rPr lang="en-US" dirty="0" smtClean="0"/>
              <a:t>Using Direct Addressing  - not suitable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universe U is 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 of size |U| may be impractical, or even impossible, given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typical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K of keys actually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may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so small relative to 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most of the space allocated for T would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wasted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04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1191</TotalTime>
  <Words>1030</Words>
  <Application>Microsoft Office PowerPoint</Application>
  <PresentationFormat>Custom</PresentationFormat>
  <Paragraphs>194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tf03431380</vt:lpstr>
      <vt:lpstr>Dictionary (map) and Hashing</vt:lpstr>
      <vt:lpstr>Map</vt:lpstr>
      <vt:lpstr>Map : Applications</vt:lpstr>
      <vt:lpstr>Multimap ADT</vt:lpstr>
      <vt:lpstr>Dictionary</vt:lpstr>
      <vt:lpstr>Dictionary : ADT</vt:lpstr>
      <vt:lpstr>Dictionary </vt:lpstr>
      <vt:lpstr>Dictionary : Using Direct Addressing</vt:lpstr>
      <vt:lpstr>Dictionary : Using Direct Addressing  - not suitable</vt:lpstr>
      <vt:lpstr>Dictionary : Using Hashing </vt:lpstr>
      <vt:lpstr>Hashing : An Example</vt:lpstr>
      <vt:lpstr>Hashing Function</vt:lpstr>
      <vt:lpstr>Hash Code Maps</vt:lpstr>
      <vt:lpstr>HashCode </vt:lpstr>
      <vt:lpstr>Summing the Components</vt:lpstr>
      <vt:lpstr>Polynomial Accumulation</vt:lpstr>
      <vt:lpstr>Example </vt:lpstr>
      <vt:lpstr>Cyclic-Shift Hash Codes</vt:lpstr>
      <vt:lpstr>Cyclic-Shift Hash Codes</vt:lpstr>
      <vt:lpstr>Hash code Excerise</vt:lpstr>
      <vt:lpstr>Answer:</vt:lpstr>
      <vt:lpstr>Answer (continued)</vt:lpstr>
      <vt:lpstr>Compression Functions</vt:lpstr>
      <vt:lpstr>Collision-Handling Schemes</vt:lpstr>
      <vt:lpstr>Separate Chaining</vt:lpstr>
      <vt:lpstr>Open Addressing</vt:lpstr>
      <vt:lpstr>Linear Probing</vt:lpstr>
      <vt:lpstr>Linear Probing</vt:lpstr>
      <vt:lpstr>Quadratic probing</vt:lpstr>
      <vt:lpstr>Double hashing</vt:lpstr>
      <vt:lpstr>Double Hashing example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LENOVO</cp:lastModifiedBy>
  <cp:revision>353</cp:revision>
  <dcterms:created xsi:type="dcterms:W3CDTF">2017-07-03T10:52:28Z</dcterms:created>
  <dcterms:modified xsi:type="dcterms:W3CDTF">2017-11-04T04:22:27Z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