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8" r:id="rId3"/>
    <p:sldId id="276" r:id="rId4"/>
    <p:sldId id="279" r:id="rId5"/>
    <p:sldId id="278" r:id="rId6"/>
    <p:sldId id="269" r:id="rId7"/>
    <p:sldId id="270" r:id="rId8"/>
    <p:sldId id="271" r:id="rId9"/>
    <p:sldId id="272" r:id="rId10"/>
    <p:sldId id="273" r:id="rId11"/>
    <p:sldId id="274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06478-B5E0-4D86-9E2E-202282D73A1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D580-9EBD-4A29-8D85-748EE0B6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E720-EF91-4918-995A-342463E20169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3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6D2D-C4AE-430E-AE99-8970C225788D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E04-6C3F-489D-9299-62670B5D30A2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6BE-CA35-47E8-B4BE-0621E6EC48B1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C721-4FBF-4C01-A72F-6A6864A07720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F9FE-2506-42EE-B16B-5BBC2109ABB3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70DF-20E4-4D96-9176-AFD00A3C1FC6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466C-F2E9-4881-9120-00000FDF2B91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6A98-F2DC-4874-962D-3DF367EBA7F9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76D6-79BF-43CB-8D15-FE9871B1DD7F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7E3B-E19B-4DAB-9615-53640535D7D6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7B38-3AAB-472A-B993-7A70E478A588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Essentials Course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m.wikipedia.org/wiki/Plagiaris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vidya.amritanet.edu/Softwares/OpenSource/Visual%20Studio%20Cod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introvideos/basics" TargetMode="External"/><Relationship Id="rId2" Type="http://schemas.openxmlformats.org/officeDocument/2006/relationships/hyperlink" Target="https://code.visualstudio.com/do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358139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19CSE103</a:t>
            </a:r>
            <a:br>
              <a:rPr lang="en-US" sz="4000" dirty="0"/>
            </a:br>
            <a:r>
              <a:rPr lang="en-US" sz="4000" dirty="0"/>
              <a:t>User Interface Design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Semester: 2</a:t>
            </a:r>
            <a:br>
              <a:rPr lang="en-US" sz="4000" dirty="0"/>
            </a:br>
            <a:r>
              <a:rPr lang="en-US" sz="4000" dirty="0"/>
              <a:t>Curriculum Reference: 2019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6019800"/>
            <a:ext cx="6934200" cy="590550"/>
          </a:xfrm>
        </p:spPr>
        <p:txBody>
          <a:bodyPr>
            <a:noAutofit/>
          </a:bodyPr>
          <a:lstStyle/>
          <a:p>
            <a:r>
              <a:rPr lang="en-US" sz="1600" b="1" dirty="0"/>
              <a:t>Course Overview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Tips, Tricks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/>
              <a:t>Continuous Learning</a:t>
            </a:r>
          </a:p>
          <a:p>
            <a:r>
              <a:rPr lang="en-US" dirty="0"/>
              <a:t>Daily Evaluation (Attendance Marks, class performance)</a:t>
            </a:r>
          </a:p>
          <a:p>
            <a:r>
              <a:rPr lang="en-US" dirty="0"/>
              <a:t>Weekly lab assessment </a:t>
            </a:r>
          </a:p>
          <a:p>
            <a:r>
              <a:rPr lang="en-US" dirty="0"/>
              <a:t>Reading text / reference books/ materials</a:t>
            </a:r>
          </a:p>
          <a:p>
            <a:r>
              <a:rPr lang="en-US" dirty="0"/>
              <a:t>Peer and group discussions on recent technologies/ latest happenings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Plagiarism -- </a:t>
            </a:r>
            <a:r>
              <a:rPr lang="en-US" sz="2800" b="1" dirty="0"/>
              <a:t>Plagiarism</a:t>
            </a:r>
            <a:r>
              <a:rPr lang="en-US" sz="2800" dirty="0"/>
              <a:t> is copying another person's ideas, </a:t>
            </a:r>
            <a:r>
              <a:rPr lang="en-US" sz="2800" b="1" dirty="0"/>
              <a:t>words</a:t>
            </a:r>
            <a:r>
              <a:rPr lang="en-US" sz="2800" dirty="0"/>
              <a:t> or writing and pretending that they are one's own work. It can involve violating copyright laws. ... Writers who </a:t>
            </a:r>
            <a:r>
              <a:rPr lang="en-US" sz="2800" b="1" dirty="0"/>
              <a:t>plagiarize</a:t>
            </a:r>
            <a:r>
              <a:rPr lang="en-US" sz="2800" dirty="0"/>
              <a:t> commit serious legal and ethical violations. (</a:t>
            </a:r>
            <a:r>
              <a:rPr lang="en-US" sz="2800" i="1" dirty="0">
                <a:hlinkClick r:id="rId2"/>
              </a:rPr>
              <a:t>https://simple.m.wikipedia.org/wiki/Plagiarism</a:t>
            </a:r>
            <a:r>
              <a:rPr lang="en-US" sz="2800" i="1" dirty="0"/>
              <a:t>) </a:t>
            </a:r>
          </a:p>
          <a:p>
            <a:r>
              <a:rPr lang="en-US" sz="2800" dirty="0"/>
              <a:t>Tolerance to Plagiarism in this course – </a:t>
            </a:r>
            <a:r>
              <a:rPr lang="en-US" sz="2800" b="1" dirty="0">
                <a:solidFill>
                  <a:srgbClr val="FF0000"/>
                </a:solidFill>
              </a:rPr>
              <a:t>ZERO % </a:t>
            </a:r>
          </a:p>
          <a:p>
            <a:r>
              <a:rPr lang="en-US" sz="2800" dirty="0"/>
              <a:t>If at time any program/ assignment/ work is found to be plagiarized – </a:t>
            </a:r>
            <a:r>
              <a:rPr lang="en-US" sz="2800" b="1" dirty="0">
                <a:solidFill>
                  <a:srgbClr val="FF0000"/>
                </a:solidFill>
              </a:rPr>
              <a:t>ZERO marks will be awarded </a:t>
            </a:r>
            <a:r>
              <a:rPr lang="en-US" sz="2800" dirty="0"/>
              <a:t>– repetition will result in </a:t>
            </a:r>
            <a:r>
              <a:rPr lang="en-US" sz="2800" b="1" dirty="0">
                <a:solidFill>
                  <a:srgbClr val="FF0000"/>
                </a:solidFill>
              </a:rPr>
              <a:t>course cancellation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Learn to work and exhibit your own ideas, learning if you go wrong, makes you learn better and best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Appreciate other’s work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/>
              <a:t>Home Work: 1 – Group Activity </a:t>
            </a:r>
            <a:br>
              <a:rPr lang="en-US" sz="2400" dirty="0"/>
            </a:br>
            <a:r>
              <a:rPr lang="en-US" sz="2400" dirty="0"/>
              <a:t>Web Page Design – Team of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Students to prepare web pages and present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Ada Lovelace award winners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Disruptive Technologies in 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Computer Advertisements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Computer Languages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Inspiring websites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CS competitions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CS Applications for Societal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Advancements in Industries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Terminologies: Computational Physics, Computational Chemistry, Computational Biology, Computational Linguistics, Computational Photography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Top Universities where CS is popular (outside India)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Top CS Researchers in India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Top Companies IT in India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5 Multi National Companies 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Software to use?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Many choices…</a:t>
            </a:r>
          </a:p>
          <a:p>
            <a:r>
              <a:rPr lang="en-IN" dirty="0"/>
              <a:t>Simple Notepad</a:t>
            </a:r>
          </a:p>
          <a:p>
            <a:r>
              <a:rPr lang="en-IN" dirty="0"/>
              <a:t>IDE based: Edit ++, Dreamweaver</a:t>
            </a:r>
          </a:p>
          <a:p>
            <a:r>
              <a:rPr lang="en-IN" dirty="0"/>
              <a:t>IDE – Integrated Development Environment – includes compiler, executer, plug-ins, debugger, etc. </a:t>
            </a:r>
          </a:p>
          <a:p>
            <a:r>
              <a:rPr lang="en-IN" dirty="0"/>
              <a:t>We suggest: Visual Studio Code </a:t>
            </a:r>
          </a:p>
          <a:p>
            <a:pPr lvl="1"/>
            <a:r>
              <a:rPr lang="en-IN" dirty="0"/>
              <a:t>Reasons – One IDE for all your programming</a:t>
            </a:r>
          </a:p>
          <a:p>
            <a:pPr lvl="1"/>
            <a:r>
              <a:rPr lang="en-IN" dirty="0"/>
              <a:t>Simple integration with run time environment </a:t>
            </a:r>
          </a:p>
          <a:p>
            <a:pPr lvl="1"/>
            <a:r>
              <a:rPr lang="en-IN" dirty="0"/>
              <a:t>Auto code generator… ++++ </a:t>
            </a:r>
          </a:p>
          <a:p>
            <a:pPr lvl="1"/>
            <a:r>
              <a:rPr lang="en-IN" dirty="0"/>
              <a:t>You would experience by yourself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0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it? How to install?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Lab – Available in the machines</a:t>
            </a:r>
          </a:p>
          <a:p>
            <a:r>
              <a:rPr lang="en-IN" dirty="0"/>
              <a:t>Laptop – for class purposes </a:t>
            </a:r>
          </a:p>
          <a:p>
            <a:pPr lvl="1"/>
            <a:r>
              <a:rPr lang="en-IN" dirty="0">
                <a:hlinkClick r:id="rId2"/>
              </a:rPr>
              <a:t>http://vidya.amritanet.edu/Softwares/OpenSource/Visual%20Studio%20Code/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Look for your version (32-bit, 64-bit, MAC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Download and install 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Essentials Course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8991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learn this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IN" dirty="0"/>
              <a:t>About: </a:t>
            </a:r>
            <a:r>
              <a:rPr lang="en-IN" dirty="0">
                <a:hlinkClick r:id="rId2"/>
              </a:rPr>
              <a:t>https://code.visualstudio.com/docs</a:t>
            </a:r>
            <a:r>
              <a:rPr lang="en-IN" dirty="0"/>
              <a:t> </a:t>
            </a:r>
          </a:p>
          <a:p>
            <a:r>
              <a:rPr lang="en-IN" dirty="0"/>
              <a:t>Tutorial available at: </a:t>
            </a:r>
          </a:p>
          <a:p>
            <a:r>
              <a:rPr lang="en-IN" dirty="0">
                <a:hlinkClick r:id="rId3"/>
              </a:rPr>
              <a:t>https://code.visualstudio.com/docs/introvideos/basics</a:t>
            </a:r>
            <a:r>
              <a:rPr lang="en-IN" dirty="0"/>
              <a:t> </a:t>
            </a:r>
          </a:p>
          <a:p>
            <a:r>
              <a:rPr lang="en-IN" dirty="0"/>
              <a:t>Not all will be taught at class</a:t>
            </a:r>
          </a:p>
          <a:p>
            <a:r>
              <a:rPr lang="en-IN" dirty="0"/>
              <a:t>More of learning and discussions, than teaching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9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shall start now to learn 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Internet, WWW,…</a:t>
            </a:r>
          </a:p>
          <a:p>
            <a:r>
              <a:rPr lang="en-IN" dirty="0"/>
              <a:t>HTML (basic tags, representation of data)</a:t>
            </a:r>
          </a:p>
          <a:p>
            <a:r>
              <a:rPr lang="en-IN" dirty="0"/>
              <a:t>Cascading Style Sheet (formatting and enhancing look and feel)</a:t>
            </a:r>
          </a:p>
          <a:p>
            <a:r>
              <a:rPr lang="en-IN" dirty="0"/>
              <a:t>Java Script (validation of data entered/ captured)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8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 course to think about “Users” </a:t>
            </a:r>
          </a:p>
          <a:p>
            <a:r>
              <a:rPr lang="en-US" dirty="0"/>
              <a:t>Understand from User’s perspective</a:t>
            </a:r>
          </a:p>
          <a:p>
            <a:r>
              <a:rPr lang="en-US" dirty="0"/>
              <a:t>How to think like a computer user</a:t>
            </a:r>
          </a:p>
          <a:p>
            <a:r>
              <a:rPr lang="en-US" dirty="0"/>
              <a:t>How will the user “talk” to a computer to get tasks done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How to know about Amrita University</a:t>
            </a:r>
          </a:p>
          <a:p>
            <a:pPr lvl="1"/>
            <a:r>
              <a:rPr lang="en-US" dirty="0"/>
              <a:t>How to know about Amsterdam</a:t>
            </a:r>
          </a:p>
          <a:p>
            <a:pPr lvl="1"/>
            <a:r>
              <a:rPr lang="en-US" dirty="0"/>
              <a:t>How to buy books online</a:t>
            </a:r>
          </a:p>
          <a:p>
            <a:pPr lvl="1"/>
            <a:r>
              <a:rPr lang="en-US" dirty="0"/>
              <a:t>How to read online </a:t>
            </a:r>
          </a:p>
          <a:p>
            <a:pPr lvl="1"/>
            <a:r>
              <a:rPr lang="en-US" dirty="0"/>
              <a:t>How to book tickets online </a:t>
            </a:r>
          </a:p>
          <a:p>
            <a:r>
              <a:rPr lang="en-US" dirty="0"/>
              <a:t>Focus in this course is to learn tools to design pages for the user to understand/ interact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UID Course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599"/>
          </a:xfrm>
        </p:spPr>
        <p:txBody>
          <a:bodyPr>
            <a:noAutofit/>
          </a:bodyPr>
          <a:lstStyle/>
          <a:p>
            <a:r>
              <a:rPr lang="en-US" sz="2200" b="1" dirty="0"/>
              <a:t>Web Programming (or coding): </a:t>
            </a:r>
          </a:p>
          <a:p>
            <a:pPr lvl="1"/>
            <a:r>
              <a:rPr lang="en-US" sz="2200" dirty="0"/>
              <a:t>Similar to solving a puzzle</a:t>
            </a:r>
          </a:p>
          <a:p>
            <a:pPr lvl="1"/>
            <a:r>
              <a:rPr lang="en-US" sz="2200" dirty="0"/>
              <a:t>Consider a human language, like English/ Tamil/ Hindi  --  We use these languages to turn thoughts and ideas into actions and behavior. </a:t>
            </a:r>
          </a:p>
          <a:p>
            <a:pPr lvl="1"/>
            <a:r>
              <a:rPr lang="en-US" sz="2200" dirty="0"/>
              <a:t>In programming: the goal of the puzzle is exactly the same -- you're just driving different kinds of behavior, and the source of that behavior isn't a human--- </a:t>
            </a:r>
            <a:r>
              <a:rPr lang="en-US" sz="2200" b="1" u="sng" dirty="0">
                <a:solidFill>
                  <a:srgbClr val="FF0000"/>
                </a:solidFill>
              </a:rPr>
              <a:t> It's a computer.</a:t>
            </a:r>
          </a:p>
          <a:p>
            <a:pPr marL="514350" indent="-457200"/>
            <a:r>
              <a:rPr lang="en-US" sz="2200" b="1" dirty="0"/>
              <a:t>Programming language</a:t>
            </a:r>
            <a:r>
              <a:rPr lang="en-US" sz="2200" dirty="0"/>
              <a:t>: is a way of communicating with software. </a:t>
            </a:r>
          </a:p>
          <a:p>
            <a:pPr marL="914400" lvl="1" indent="-457200"/>
            <a:r>
              <a:rPr lang="en-US" sz="2200" dirty="0"/>
              <a:t>People who use programming languages are often called programmers or developers. </a:t>
            </a:r>
          </a:p>
          <a:p>
            <a:pPr marL="914400" lvl="1" indent="-457200"/>
            <a:r>
              <a:rPr lang="en-US" sz="2200" dirty="0"/>
              <a:t>The things we tell software using a programming language could be to make a webpage look a certain way, or to make an object on the page move if the human user takes a certain action.</a:t>
            </a:r>
          </a:p>
          <a:p>
            <a:pPr marL="400050"/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4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sz="2200" b="1" dirty="0"/>
              <a:t>Programming in Web Development: </a:t>
            </a:r>
          </a:p>
          <a:p>
            <a:pPr marL="800100" lvl="1"/>
            <a:r>
              <a:rPr lang="en-US" sz="2200" dirty="0"/>
              <a:t>web designer is given an end goal like "create a webpage that has this header, this font, these colors, these pictures, and an animated unicorn walking across the screen when users click on this button," </a:t>
            </a:r>
          </a:p>
          <a:p>
            <a:pPr marL="800100" lvl="1"/>
            <a:r>
              <a:rPr lang="en-US" sz="2200" dirty="0"/>
              <a:t>the web designer's job is to take that big idea and break it apart into tiny pieces, and then translate these pieces into instructions that the computer can understand -- including putting all these instructions in the correct order or syntax.</a:t>
            </a:r>
            <a:endParaRPr lang="en-US" sz="2200" b="1" dirty="0"/>
          </a:p>
          <a:p>
            <a:pPr marL="400050"/>
            <a:endParaRPr lang="en-US" sz="2200" b="1" dirty="0"/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Course Objectives</a:t>
            </a:r>
          </a:p>
          <a:p>
            <a:r>
              <a:rPr lang="en-US" dirty="0"/>
              <a:t>Course Outcome</a:t>
            </a:r>
          </a:p>
          <a:p>
            <a:r>
              <a:rPr lang="en-US" dirty="0"/>
              <a:t>Program Outcome</a:t>
            </a:r>
          </a:p>
          <a:p>
            <a:r>
              <a:rPr lang="en-US" dirty="0"/>
              <a:t>Blooms Taxonomy Level </a:t>
            </a:r>
          </a:p>
          <a:p>
            <a:pPr lvl="1"/>
            <a:r>
              <a:rPr lang="en-US" dirty="0"/>
              <a:t>Remember (L1)</a:t>
            </a:r>
          </a:p>
          <a:p>
            <a:pPr lvl="1"/>
            <a:r>
              <a:rPr lang="en-US" dirty="0"/>
              <a:t>Understand (L2)</a:t>
            </a:r>
          </a:p>
          <a:p>
            <a:pPr lvl="1"/>
            <a:r>
              <a:rPr lang="en-US" dirty="0"/>
              <a:t>Apply (L3)</a:t>
            </a:r>
          </a:p>
          <a:p>
            <a:pPr lvl="1"/>
            <a:r>
              <a:rPr lang="en-US" dirty="0"/>
              <a:t>Analyze (L4)</a:t>
            </a:r>
          </a:p>
          <a:p>
            <a:pPr lvl="1"/>
            <a:r>
              <a:rPr lang="en-US" dirty="0"/>
              <a:t>Design (L5)</a:t>
            </a:r>
          </a:p>
          <a:p>
            <a:pPr lvl="1"/>
            <a:r>
              <a:rPr lang="en-US" dirty="0"/>
              <a:t>Create (L6)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Course Outcomes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93821"/>
              </p:ext>
            </p:extLst>
          </p:nvPr>
        </p:nvGraphicFramePr>
        <p:xfrm>
          <a:off x="533400" y="1295400"/>
          <a:ext cx="8153400" cy="3638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1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150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91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9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CO</a:t>
                      </a:r>
                      <a:endParaRPr lang="en-US" sz="2000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Statement</a:t>
                      </a:r>
                      <a:endParaRPr lang="en-US" sz="2000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BTL </a:t>
                      </a:r>
                      <a:endParaRPr lang="en-US" sz="2000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CO01</a:t>
                      </a:r>
                      <a:endParaRPr lang="en-US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Understand the basics of World Wide Web</a:t>
                      </a:r>
                      <a:endParaRPr lang="en-US" sz="2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L2</a:t>
                      </a:r>
                      <a:endParaRPr lang="en-US" sz="2000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53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CO02</a:t>
                      </a:r>
                      <a:endParaRPr lang="en-US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Understand the fundamentals of HTML5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 </a:t>
                      </a:r>
                      <a:endParaRPr lang="en-US" sz="2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L3</a:t>
                      </a:r>
                      <a:endParaRPr lang="en-US" sz="2000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1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CO03</a:t>
                      </a:r>
                      <a:endParaRPr lang="en-US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Understand the fundamentals of CSS and Java Script</a:t>
                      </a:r>
                      <a:endParaRPr lang="en-US" sz="2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L3</a:t>
                      </a:r>
                      <a:endParaRPr lang="en-US" sz="2000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1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CO04</a:t>
                      </a:r>
                      <a:endParaRPr lang="en-US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Design and deploy a simple web application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 </a:t>
                      </a:r>
                      <a:endParaRPr lang="en-US" sz="2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L5</a:t>
                      </a:r>
                      <a:endParaRPr lang="en-US" sz="2000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Theory and Lab</a:t>
            </a:r>
          </a:p>
          <a:p>
            <a:r>
              <a:rPr lang="en-US" dirty="0"/>
              <a:t>Mandatory – One note book for both Theory and Lab </a:t>
            </a:r>
          </a:p>
          <a:p>
            <a:r>
              <a:rPr lang="en-US" dirty="0"/>
              <a:t>Theory – 2 slots per week </a:t>
            </a:r>
          </a:p>
          <a:p>
            <a:r>
              <a:rPr lang="en-US" dirty="0"/>
              <a:t>Lab – 3 slots per 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Class performance – interaction with Professor</a:t>
            </a:r>
          </a:p>
          <a:p>
            <a:pPr lvl="1"/>
            <a:r>
              <a:rPr lang="en-US" dirty="0"/>
              <a:t>Quiz – online in AUMS</a:t>
            </a:r>
          </a:p>
          <a:p>
            <a:pPr lvl="1"/>
            <a:r>
              <a:rPr lang="en-US" dirty="0"/>
              <a:t>Group activities </a:t>
            </a:r>
          </a:p>
          <a:p>
            <a:pPr lvl="1"/>
            <a:r>
              <a:rPr lang="en-US" dirty="0"/>
              <a:t>Periodical Tests 1 and 2</a:t>
            </a:r>
          </a:p>
          <a:p>
            <a:pPr lvl="1"/>
            <a:r>
              <a:rPr lang="en-US" dirty="0"/>
              <a:t>End Semester </a:t>
            </a:r>
          </a:p>
          <a:p>
            <a:pPr lvl="1"/>
            <a:r>
              <a:rPr lang="en-US" dirty="0"/>
              <a:t>Pattern: “I” – Integrated theory and lab – Tests/ end semester in the same class in front of the computer.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7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algn="just"/>
            <a:r>
              <a:rPr lang="en-US" b="1" dirty="0"/>
              <a:t>HTML </a:t>
            </a:r>
            <a:r>
              <a:rPr lang="en-US" dirty="0"/>
              <a:t>provides the </a:t>
            </a:r>
            <a:r>
              <a:rPr lang="en-US" i="1" dirty="0"/>
              <a:t>basic structure</a:t>
            </a:r>
            <a:r>
              <a:rPr lang="en-US" dirty="0"/>
              <a:t> of sites, which is enhanced and modified by other technologies like CSS and JavaScript.</a:t>
            </a:r>
          </a:p>
          <a:p>
            <a:pPr algn="just"/>
            <a:r>
              <a:rPr lang="en-US" b="1" dirty="0"/>
              <a:t>CSS</a:t>
            </a:r>
            <a:r>
              <a:rPr lang="en-US" dirty="0"/>
              <a:t> is used to control </a:t>
            </a:r>
            <a:r>
              <a:rPr lang="en-US" i="1" dirty="0"/>
              <a:t>presentation, formatting, and layout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JavaScript</a:t>
            </a:r>
            <a:r>
              <a:rPr lang="en-US" dirty="0"/>
              <a:t> is used to control the </a:t>
            </a:r>
            <a:r>
              <a:rPr lang="en-US" i="1" dirty="0"/>
              <a:t>behavior</a:t>
            </a:r>
            <a:r>
              <a:rPr lang="en-US" dirty="0"/>
              <a:t> of different elements.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1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Evaluation Pattern for CSE Courses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13075"/>
              </p:ext>
            </p:extLst>
          </p:nvPr>
        </p:nvGraphicFramePr>
        <p:xfrm>
          <a:off x="304800" y="1066800"/>
          <a:ext cx="8610600" cy="528858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75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6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72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72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47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979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723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Category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Method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Evaluation Pattern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Remarks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15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Continuous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Assessment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Semester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2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Theory – T 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50+50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Regular Pattern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2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Lab – 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80+20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Regular Pattern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5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Lab Based – I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70+30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Integrated Theory and Lab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943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Project Based – P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60+40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Integrated Theory, lab and Project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62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Project – PR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60+40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Full Project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1014</Words>
  <Application>Microsoft Office PowerPoint</Application>
  <PresentationFormat>On-screen Show (4:3)</PresentationFormat>
  <Paragraphs>194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19CSE103 User Interface Design  Semester: 2 Curriculum Reference: 2019 </vt:lpstr>
      <vt:lpstr>Objectives of this course</vt:lpstr>
      <vt:lpstr>Course Objectives </vt:lpstr>
      <vt:lpstr>Course Objectives </vt:lpstr>
      <vt:lpstr>Course Design</vt:lpstr>
      <vt:lpstr>Course Outcomes</vt:lpstr>
      <vt:lpstr>Classes</vt:lpstr>
      <vt:lpstr>Lecture Topics</vt:lpstr>
      <vt:lpstr>Evaluation Pattern for CSE Courses</vt:lpstr>
      <vt:lpstr>Tips, Tricks and Techniques</vt:lpstr>
      <vt:lpstr>Plagiarism Policy</vt:lpstr>
      <vt:lpstr>Home Work: 1 – Group Activity  Web Page Design – Team of 5</vt:lpstr>
      <vt:lpstr>Which Software to use? </vt:lpstr>
      <vt:lpstr>Where is it? How to install?</vt:lpstr>
      <vt:lpstr>PowerPoint Presentation</vt:lpstr>
      <vt:lpstr>How to learn this IDE</vt:lpstr>
      <vt:lpstr>We shall start now to learn UID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and Engineering  – An Overview</dc:title>
  <dc:creator>Dr.LATHA PARAMESWARAN</dc:creator>
  <cp:lastModifiedBy>admin</cp:lastModifiedBy>
  <cp:revision>46</cp:revision>
  <dcterms:created xsi:type="dcterms:W3CDTF">2006-08-16T00:00:00Z</dcterms:created>
  <dcterms:modified xsi:type="dcterms:W3CDTF">2019-12-04T05:14:43Z</dcterms:modified>
</cp:coreProperties>
</file>