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ink/ink1.xml" ContentType="application/inkml+xml"/>
  <Override PartName="/ppt/ink/ink2.xml" ContentType="application/inkml+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6"/>
  </p:notesMasterIdLst>
  <p:sldIdLst>
    <p:sldId id="268" r:id="rId4"/>
    <p:sldId id="259" r:id="rId5"/>
    <p:sldId id="257" r:id="rId6"/>
    <p:sldId id="290" r:id="rId7"/>
    <p:sldId id="272" r:id="rId8"/>
    <p:sldId id="264" r:id="rId9"/>
    <p:sldId id="270" r:id="rId10"/>
    <p:sldId id="291" r:id="rId11"/>
    <p:sldId id="271" r:id="rId12"/>
    <p:sldId id="287" r:id="rId13"/>
    <p:sldId id="263"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AAEEB13-A4A8-4A3D-82BC-DD71F8843E40}"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A1E21FA4-E844-4B85-B2C3-8D90BBD40D7A}">
      <dgm:prSet/>
      <dgm:spPr/>
      <dgm:t>
        <a:bodyPr/>
        <a:lstStyle/>
        <a:p>
          <a:pPr rtl="0"/>
          <a:r>
            <a:rPr lang="en-GB">
              <a:latin typeface="Calibri" panose="020F0502020204030204"/>
              <a:cs typeface="Times New Roman" panose="02020603050405020304"/>
            </a:rPr>
            <a:t>1. CB.EN.U4CSE19453-  ABHINAV</a:t>
          </a:r>
          <a:endParaRPr lang="en-US">
            <a:latin typeface="Calibri" panose="020F0502020204030204"/>
            <a:cs typeface="Times New Roman" panose="02020603050405020304"/>
          </a:endParaRPr>
        </a:p>
      </dgm:t>
    </dgm:pt>
    <dgm:pt modelId="{E61EB2D8-D456-4730-A435-2A7406D7BA72}" cxnId="{1749DCF6-9C2E-4AFF-82ED-40A6BA087CD3}" type="parTrans">
      <dgm:prSet/>
      <dgm:spPr/>
      <dgm:t>
        <a:bodyPr/>
        <a:lstStyle/>
        <a:p>
          <a:endParaRPr lang="en-US"/>
        </a:p>
      </dgm:t>
    </dgm:pt>
    <dgm:pt modelId="{75E81730-256E-4006-87A4-BA2221B72587}" cxnId="{1749DCF6-9C2E-4AFF-82ED-40A6BA087CD3}" type="sibTrans">
      <dgm:prSet/>
      <dgm:spPr/>
      <dgm:t>
        <a:bodyPr/>
        <a:lstStyle/>
        <a:p>
          <a:endParaRPr lang="en-US"/>
        </a:p>
      </dgm:t>
    </dgm:pt>
    <dgm:pt modelId="{F4229CDD-8179-4605-9B0A-CC248C85FA70}">
      <dgm:prSet/>
      <dgm:spPr/>
      <dgm:t>
        <a:bodyPr/>
        <a:lstStyle/>
        <a:p>
          <a:pPr rtl="0"/>
          <a:r>
            <a:rPr lang="en-GB">
              <a:latin typeface="Calibri" panose="020F0502020204030204"/>
              <a:cs typeface="Times New Roman" panose="02020603050405020304"/>
            </a:rPr>
            <a:t>2. CB.EN.U4CSE19459 - SHANTHAN</a:t>
          </a:r>
          <a:endParaRPr lang="en-US">
            <a:latin typeface="Calibri" panose="020F0502020204030204"/>
            <a:cs typeface="Times New Roman" panose="02020603050405020304"/>
          </a:endParaRPr>
        </a:p>
      </dgm:t>
    </dgm:pt>
    <dgm:pt modelId="{A0788823-8B3B-44F4-A903-DC30B89FB031}" cxnId="{E89EADA1-727F-499D-B5B4-80BB52C889D4}" type="parTrans">
      <dgm:prSet/>
      <dgm:spPr/>
      <dgm:t>
        <a:bodyPr/>
        <a:lstStyle/>
        <a:p>
          <a:endParaRPr lang="en-US"/>
        </a:p>
      </dgm:t>
    </dgm:pt>
    <dgm:pt modelId="{166760ED-3E9F-43A6-A4B2-5ACA0E2B905B}" cxnId="{E89EADA1-727F-499D-B5B4-80BB52C889D4}" type="sibTrans">
      <dgm:prSet/>
      <dgm:spPr/>
      <dgm:t>
        <a:bodyPr/>
        <a:lstStyle/>
        <a:p>
          <a:endParaRPr lang="en-US"/>
        </a:p>
      </dgm:t>
    </dgm:pt>
    <dgm:pt modelId="{07675BD0-156B-4CCC-9C33-F9693D8E7B9E}">
      <dgm:prSet/>
      <dgm:spPr/>
      <dgm:t>
        <a:bodyPr/>
        <a:lstStyle/>
        <a:p>
          <a:r>
            <a:rPr lang="en-GB">
              <a:latin typeface="Calibri" panose="020F0502020204030204"/>
              <a:cs typeface="Times New Roman" panose="02020603050405020304"/>
            </a:rPr>
            <a:t>3. CB.EN.U4CSE19405 - HEMANTH</a:t>
          </a:r>
          <a:endParaRPr lang="en-US">
            <a:latin typeface="Calibri" panose="020F0502020204030204"/>
            <a:cs typeface="Times New Roman" panose="02020603050405020304"/>
          </a:endParaRPr>
        </a:p>
      </dgm:t>
    </dgm:pt>
    <dgm:pt modelId="{CD18BCD5-0C7D-4F06-955A-55592D7B6662}" cxnId="{5AAB1BB4-2137-4383-BC3D-4166A85DFC89}" type="parTrans">
      <dgm:prSet/>
      <dgm:spPr/>
      <dgm:t>
        <a:bodyPr/>
        <a:lstStyle/>
        <a:p>
          <a:endParaRPr lang="en-US"/>
        </a:p>
      </dgm:t>
    </dgm:pt>
    <dgm:pt modelId="{2416406E-D4E2-4040-B05F-C5D07B015E03}" cxnId="{5AAB1BB4-2137-4383-BC3D-4166A85DFC89}" type="sibTrans">
      <dgm:prSet/>
      <dgm:spPr/>
      <dgm:t>
        <a:bodyPr/>
        <a:lstStyle/>
        <a:p>
          <a:endParaRPr lang="en-US"/>
        </a:p>
      </dgm:t>
    </dgm:pt>
    <dgm:pt modelId="{CE8A8CCF-00E1-4E71-BDA6-7CEE1BEC0FC7}">
      <dgm:prSet/>
      <dgm:spPr/>
      <dgm:t>
        <a:bodyPr/>
        <a:lstStyle/>
        <a:p>
          <a:r>
            <a:rPr lang="en-GB">
              <a:latin typeface="Calibri" panose="020F0502020204030204"/>
              <a:cs typeface="Times New Roman" panose="02020603050405020304"/>
            </a:rPr>
            <a:t>4. CB.EN.U4CSE19449 - KOUSHIK</a:t>
          </a:r>
          <a:endParaRPr lang="en-US">
            <a:latin typeface="Calibri" panose="020F0502020204030204"/>
            <a:cs typeface="Times New Roman" panose="02020603050405020304"/>
          </a:endParaRPr>
        </a:p>
      </dgm:t>
    </dgm:pt>
    <dgm:pt modelId="{88673C29-BC0B-4A03-96CA-01B2CF38ECDE}" cxnId="{C8CB38E8-C955-4059-8AA5-CEA969708FB6}" type="parTrans">
      <dgm:prSet/>
      <dgm:spPr/>
      <dgm:t>
        <a:bodyPr/>
        <a:lstStyle/>
        <a:p>
          <a:endParaRPr lang="en-US"/>
        </a:p>
      </dgm:t>
    </dgm:pt>
    <dgm:pt modelId="{E3E2FAE1-A95E-4ED6-B8B6-CD08B3E1B891}" cxnId="{C8CB38E8-C955-4059-8AA5-CEA969708FB6}" type="sibTrans">
      <dgm:prSet/>
      <dgm:spPr/>
      <dgm:t>
        <a:bodyPr/>
        <a:lstStyle/>
        <a:p>
          <a:endParaRPr lang="en-US"/>
        </a:p>
      </dgm:t>
    </dgm:pt>
    <dgm:pt modelId="{DF902B1A-A275-4AF6-927F-A73C3909B41F}" type="pres">
      <dgm:prSet presAssocID="{5AAEEB13-A4A8-4A3D-82BC-DD71F8843E40}" presName="vert0" presStyleCnt="0">
        <dgm:presLayoutVars>
          <dgm:dir/>
          <dgm:animOne val="branch"/>
          <dgm:animLvl val="lvl"/>
        </dgm:presLayoutVars>
      </dgm:prSet>
      <dgm:spPr/>
    </dgm:pt>
    <dgm:pt modelId="{00498FC6-E23B-4698-98A2-DBF379A814AA}" type="pres">
      <dgm:prSet presAssocID="{A1E21FA4-E844-4B85-B2C3-8D90BBD40D7A}" presName="thickLine" presStyleLbl="alignNode1" presStyleIdx="0" presStyleCnt="4"/>
      <dgm:spPr/>
    </dgm:pt>
    <dgm:pt modelId="{BD41B211-5EE9-492A-8204-A8F033A6DDBC}" type="pres">
      <dgm:prSet presAssocID="{A1E21FA4-E844-4B85-B2C3-8D90BBD40D7A}" presName="horz1" presStyleCnt="0"/>
      <dgm:spPr/>
    </dgm:pt>
    <dgm:pt modelId="{531B9ED8-8293-4B8B-8253-9975A4B38FF0}" type="pres">
      <dgm:prSet presAssocID="{A1E21FA4-E844-4B85-B2C3-8D90BBD40D7A}" presName="tx1" presStyleLbl="revTx" presStyleIdx="0" presStyleCnt="4"/>
      <dgm:spPr/>
    </dgm:pt>
    <dgm:pt modelId="{831C76BD-2E8F-4F6A-9481-0679E37E580C}" type="pres">
      <dgm:prSet presAssocID="{A1E21FA4-E844-4B85-B2C3-8D90BBD40D7A}" presName="vert1" presStyleCnt="0"/>
      <dgm:spPr/>
    </dgm:pt>
    <dgm:pt modelId="{95B204F9-830E-4058-847D-F976B34CC9DE}" type="pres">
      <dgm:prSet presAssocID="{F4229CDD-8179-4605-9B0A-CC248C85FA70}" presName="thickLine" presStyleLbl="alignNode1" presStyleIdx="1" presStyleCnt="4"/>
      <dgm:spPr/>
    </dgm:pt>
    <dgm:pt modelId="{3E8F4912-7D59-436D-9142-348194640DC9}" type="pres">
      <dgm:prSet presAssocID="{F4229CDD-8179-4605-9B0A-CC248C85FA70}" presName="horz1" presStyleCnt="0"/>
      <dgm:spPr/>
    </dgm:pt>
    <dgm:pt modelId="{46505BE5-CC18-4E7F-B132-99A9869E4624}" type="pres">
      <dgm:prSet presAssocID="{F4229CDD-8179-4605-9B0A-CC248C85FA70}" presName="tx1" presStyleLbl="revTx" presStyleIdx="1" presStyleCnt="4"/>
      <dgm:spPr/>
    </dgm:pt>
    <dgm:pt modelId="{1A62B95C-43CD-413B-A010-3D599459428E}" type="pres">
      <dgm:prSet presAssocID="{F4229CDD-8179-4605-9B0A-CC248C85FA70}" presName="vert1" presStyleCnt="0"/>
      <dgm:spPr/>
    </dgm:pt>
    <dgm:pt modelId="{C6C8FC43-74A7-43E2-991C-C98A2FFCF1C7}" type="pres">
      <dgm:prSet presAssocID="{07675BD0-156B-4CCC-9C33-F9693D8E7B9E}" presName="thickLine" presStyleLbl="alignNode1" presStyleIdx="2" presStyleCnt="4"/>
      <dgm:spPr/>
    </dgm:pt>
    <dgm:pt modelId="{7F3733C5-9E38-4AE7-858A-55654959353D}" type="pres">
      <dgm:prSet presAssocID="{07675BD0-156B-4CCC-9C33-F9693D8E7B9E}" presName="horz1" presStyleCnt="0"/>
      <dgm:spPr/>
    </dgm:pt>
    <dgm:pt modelId="{EBD08180-14AD-4621-BF60-D447B66C1F30}" type="pres">
      <dgm:prSet presAssocID="{07675BD0-156B-4CCC-9C33-F9693D8E7B9E}" presName="tx1" presStyleLbl="revTx" presStyleIdx="2" presStyleCnt="4"/>
      <dgm:spPr/>
    </dgm:pt>
    <dgm:pt modelId="{028DA48C-DB5D-4298-98C4-76669C0DFFC1}" type="pres">
      <dgm:prSet presAssocID="{07675BD0-156B-4CCC-9C33-F9693D8E7B9E}" presName="vert1" presStyleCnt="0"/>
      <dgm:spPr/>
    </dgm:pt>
    <dgm:pt modelId="{632808B1-C082-4A02-A28A-846C21A7D8C3}" type="pres">
      <dgm:prSet presAssocID="{CE8A8CCF-00E1-4E71-BDA6-7CEE1BEC0FC7}" presName="thickLine" presStyleLbl="alignNode1" presStyleIdx="3" presStyleCnt="4"/>
      <dgm:spPr/>
    </dgm:pt>
    <dgm:pt modelId="{C1657295-E41C-44C7-A7B6-2CD7E93A91AB}" type="pres">
      <dgm:prSet presAssocID="{CE8A8CCF-00E1-4E71-BDA6-7CEE1BEC0FC7}" presName="horz1" presStyleCnt="0"/>
      <dgm:spPr/>
    </dgm:pt>
    <dgm:pt modelId="{F2103E91-7058-41E2-AC2B-7B873400B5D3}" type="pres">
      <dgm:prSet presAssocID="{CE8A8CCF-00E1-4E71-BDA6-7CEE1BEC0FC7}" presName="tx1" presStyleLbl="revTx" presStyleIdx="3" presStyleCnt="4"/>
      <dgm:spPr/>
    </dgm:pt>
    <dgm:pt modelId="{18982E5C-A72E-4559-BF49-D45DDCAF68E7}" type="pres">
      <dgm:prSet presAssocID="{CE8A8CCF-00E1-4E71-BDA6-7CEE1BEC0FC7}" presName="vert1" presStyleCnt="0"/>
      <dgm:spPr/>
    </dgm:pt>
  </dgm:ptLst>
  <dgm:cxnLst>
    <dgm:cxn modelId="{7539EF62-151A-4EB5-B2AC-FC9EB0C15923}" type="presOf" srcId="{F4229CDD-8179-4605-9B0A-CC248C85FA70}" destId="{46505BE5-CC18-4E7F-B132-99A9869E4624}" srcOrd="0" destOrd="0" presId="urn:microsoft.com/office/officeart/2008/layout/LinedList"/>
    <dgm:cxn modelId="{F8F7894E-98D1-46A0-AB12-4FACF984A692}" type="presOf" srcId="{A1E21FA4-E844-4B85-B2C3-8D90BBD40D7A}" destId="{531B9ED8-8293-4B8B-8253-9975A4B38FF0}" srcOrd="0" destOrd="0" presId="urn:microsoft.com/office/officeart/2008/layout/LinedList"/>
    <dgm:cxn modelId="{D7763897-AA24-44A5-A612-50D23D7D890F}" type="presOf" srcId="{5AAEEB13-A4A8-4A3D-82BC-DD71F8843E40}" destId="{DF902B1A-A275-4AF6-927F-A73C3909B41F}" srcOrd="0" destOrd="0" presId="urn:microsoft.com/office/officeart/2008/layout/LinedList"/>
    <dgm:cxn modelId="{E89EADA1-727F-499D-B5B4-80BB52C889D4}" srcId="{5AAEEB13-A4A8-4A3D-82BC-DD71F8843E40}" destId="{F4229CDD-8179-4605-9B0A-CC248C85FA70}" srcOrd="1" destOrd="0" parTransId="{A0788823-8B3B-44F4-A903-DC30B89FB031}" sibTransId="{166760ED-3E9F-43A6-A4B2-5ACA0E2B905B}"/>
    <dgm:cxn modelId="{5AAB1BB4-2137-4383-BC3D-4166A85DFC89}" srcId="{5AAEEB13-A4A8-4A3D-82BC-DD71F8843E40}" destId="{07675BD0-156B-4CCC-9C33-F9693D8E7B9E}" srcOrd="2" destOrd="0" parTransId="{CD18BCD5-0C7D-4F06-955A-55592D7B6662}" sibTransId="{2416406E-D4E2-4040-B05F-C5D07B015E03}"/>
    <dgm:cxn modelId="{C8CB38E8-C955-4059-8AA5-CEA969708FB6}" srcId="{5AAEEB13-A4A8-4A3D-82BC-DD71F8843E40}" destId="{CE8A8CCF-00E1-4E71-BDA6-7CEE1BEC0FC7}" srcOrd="3" destOrd="0" parTransId="{88673C29-BC0B-4A03-96CA-01B2CF38ECDE}" sibTransId="{E3E2FAE1-A95E-4ED6-B8B6-CD08B3E1B891}"/>
    <dgm:cxn modelId="{830491EB-C051-4A29-A6E9-F80D4C26FC9F}" type="presOf" srcId="{07675BD0-156B-4CCC-9C33-F9693D8E7B9E}" destId="{EBD08180-14AD-4621-BF60-D447B66C1F30}" srcOrd="0" destOrd="0" presId="urn:microsoft.com/office/officeart/2008/layout/LinedList"/>
    <dgm:cxn modelId="{200710F0-C083-4F34-BEAD-F5E7ED1FD5E5}" type="presOf" srcId="{CE8A8CCF-00E1-4E71-BDA6-7CEE1BEC0FC7}" destId="{F2103E91-7058-41E2-AC2B-7B873400B5D3}" srcOrd="0" destOrd="0" presId="urn:microsoft.com/office/officeart/2008/layout/LinedList"/>
    <dgm:cxn modelId="{1749DCF6-9C2E-4AFF-82ED-40A6BA087CD3}" srcId="{5AAEEB13-A4A8-4A3D-82BC-DD71F8843E40}" destId="{A1E21FA4-E844-4B85-B2C3-8D90BBD40D7A}" srcOrd="0" destOrd="0" parTransId="{E61EB2D8-D456-4730-A435-2A7406D7BA72}" sibTransId="{75E81730-256E-4006-87A4-BA2221B72587}"/>
    <dgm:cxn modelId="{B9114665-C0DC-48AF-8FD3-5151EB59FD2B}" type="presParOf" srcId="{DF902B1A-A275-4AF6-927F-A73C3909B41F}" destId="{00498FC6-E23B-4698-98A2-DBF379A814AA}" srcOrd="0" destOrd="0" presId="urn:microsoft.com/office/officeart/2008/layout/LinedList"/>
    <dgm:cxn modelId="{17A9644D-2719-49C3-97C6-35B06B8C7008}" type="presParOf" srcId="{DF902B1A-A275-4AF6-927F-A73C3909B41F}" destId="{BD41B211-5EE9-492A-8204-A8F033A6DDBC}" srcOrd="1" destOrd="0" presId="urn:microsoft.com/office/officeart/2008/layout/LinedList"/>
    <dgm:cxn modelId="{3980EDE6-7190-4C93-A725-F6351DA47715}" type="presParOf" srcId="{BD41B211-5EE9-492A-8204-A8F033A6DDBC}" destId="{531B9ED8-8293-4B8B-8253-9975A4B38FF0}" srcOrd="0" destOrd="0" presId="urn:microsoft.com/office/officeart/2008/layout/LinedList"/>
    <dgm:cxn modelId="{37C1B420-FD51-4C7D-956C-F4A8A985D384}" type="presParOf" srcId="{BD41B211-5EE9-492A-8204-A8F033A6DDBC}" destId="{831C76BD-2E8F-4F6A-9481-0679E37E580C}" srcOrd="1" destOrd="0" presId="urn:microsoft.com/office/officeart/2008/layout/LinedList"/>
    <dgm:cxn modelId="{2BBA9B1E-5CEE-4E30-B6D6-0BD171F33B42}" type="presParOf" srcId="{DF902B1A-A275-4AF6-927F-A73C3909B41F}" destId="{95B204F9-830E-4058-847D-F976B34CC9DE}" srcOrd="2" destOrd="0" presId="urn:microsoft.com/office/officeart/2008/layout/LinedList"/>
    <dgm:cxn modelId="{C107F5CD-E21A-4D3C-A3BE-79F94FF0137A}" type="presParOf" srcId="{DF902B1A-A275-4AF6-927F-A73C3909B41F}" destId="{3E8F4912-7D59-436D-9142-348194640DC9}" srcOrd="3" destOrd="0" presId="urn:microsoft.com/office/officeart/2008/layout/LinedList"/>
    <dgm:cxn modelId="{5B3A6FF4-9482-45B7-A147-88EC5440C96B}" type="presParOf" srcId="{3E8F4912-7D59-436D-9142-348194640DC9}" destId="{46505BE5-CC18-4E7F-B132-99A9869E4624}" srcOrd="0" destOrd="0" presId="urn:microsoft.com/office/officeart/2008/layout/LinedList"/>
    <dgm:cxn modelId="{12EC82ED-6690-4419-9EE5-0325DEA54398}" type="presParOf" srcId="{3E8F4912-7D59-436D-9142-348194640DC9}" destId="{1A62B95C-43CD-413B-A010-3D599459428E}" srcOrd="1" destOrd="0" presId="urn:microsoft.com/office/officeart/2008/layout/LinedList"/>
    <dgm:cxn modelId="{0BE36465-8F69-4375-B44D-67ADB66D0AA3}" type="presParOf" srcId="{DF902B1A-A275-4AF6-927F-A73C3909B41F}" destId="{C6C8FC43-74A7-43E2-991C-C98A2FFCF1C7}" srcOrd="4" destOrd="0" presId="urn:microsoft.com/office/officeart/2008/layout/LinedList"/>
    <dgm:cxn modelId="{C4D95905-1AC2-40DC-A738-EFD8DF13DD21}" type="presParOf" srcId="{DF902B1A-A275-4AF6-927F-A73C3909B41F}" destId="{7F3733C5-9E38-4AE7-858A-55654959353D}" srcOrd="5" destOrd="0" presId="urn:microsoft.com/office/officeart/2008/layout/LinedList"/>
    <dgm:cxn modelId="{7EA23C5F-6D98-40A6-BCB7-CAEAD38C6750}" type="presParOf" srcId="{7F3733C5-9E38-4AE7-858A-55654959353D}" destId="{EBD08180-14AD-4621-BF60-D447B66C1F30}" srcOrd="0" destOrd="0" presId="urn:microsoft.com/office/officeart/2008/layout/LinedList"/>
    <dgm:cxn modelId="{7957D77D-601A-4687-8DDF-75A21C44239C}" type="presParOf" srcId="{7F3733C5-9E38-4AE7-858A-55654959353D}" destId="{028DA48C-DB5D-4298-98C4-76669C0DFFC1}" srcOrd="1" destOrd="0" presId="urn:microsoft.com/office/officeart/2008/layout/LinedList"/>
    <dgm:cxn modelId="{437B1B9F-143B-484C-993C-470E7B648CCC}" type="presParOf" srcId="{DF902B1A-A275-4AF6-927F-A73C3909B41F}" destId="{632808B1-C082-4A02-A28A-846C21A7D8C3}" srcOrd="6" destOrd="0" presId="urn:microsoft.com/office/officeart/2008/layout/LinedList"/>
    <dgm:cxn modelId="{E07DA031-F6D3-4EB9-8258-68A5BB29991E}" type="presParOf" srcId="{DF902B1A-A275-4AF6-927F-A73C3909B41F}" destId="{C1657295-E41C-44C7-A7B6-2CD7E93A91AB}" srcOrd="7" destOrd="0" presId="urn:microsoft.com/office/officeart/2008/layout/LinedList"/>
    <dgm:cxn modelId="{2E49E03B-F31E-45E3-81CA-70CB9F657E77}" type="presParOf" srcId="{C1657295-E41C-44C7-A7B6-2CD7E93A91AB}" destId="{F2103E91-7058-41E2-AC2B-7B873400B5D3}" srcOrd="0" destOrd="0" presId="urn:microsoft.com/office/officeart/2008/layout/LinedList"/>
    <dgm:cxn modelId="{E41E92D0-BB11-4AB4-9C20-2F3087A412A3}" type="presParOf" srcId="{C1657295-E41C-44C7-A7B6-2CD7E93A91AB}" destId="{18982E5C-A72E-4559-BF49-D45DDCAF68E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98FC6-E23B-4698-98A2-DBF379A814AA}">
      <dsp:nvSpPr>
        <dsp:cNvPr id="0" name=""/>
        <dsp:cNvSpPr/>
      </dsp:nvSpPr>
      <dsp:spPr>
        <a:xfrm>
          <a:off x="0" y="0"/>
          <a:ext cx="544047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31B9ED8-8293-4B8B-8253-9975A4B38FF0}">
      <dsp:nvSpPr>
        <dsp:cNvPr id="0" name=""/>
        <dsp:cNvSpPr/>
      </dsp:nvSpPr>
      <dsp:spPr>
        <a:xfrm>
          <a:off x="0" y="0"/>
          <a:ext cx="5440478" cy="848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GB" sz="2800" kern="1200">
              <a:latin typeface="Calibri"/>
              <a:cs typeface="Times New Roman"/>
            </a:rPr>
            <a:t>1. CB.EN.U4CSE19453-  ABHINAV</a:t>
          </a:r>
          <a:endParaRPr lang="en-US" sz="2800" kern="1200">
            <a:latin typeface="Calibri"/>
            <a:cs typeface="Times New Roman"/>
          </a:endParaRPr>
        </a:p>
      </dsp:txBody>
      <dsp:txXfrm>
        <a:off x="0" y="0"/>
        <a:ext cx="5440478" cy="848821"/>
      </dsp:txXfrm>
    </dsp:sp>
    <dsp:sp modelId="{95B204F9-830E-4058-847D-F976B34CC9DE}">
      <dsp:nvSpPr>
        <dsp:cNvPr id="0" name=""/>
        <dsp:cNvSpPr/>
      </dsp:nvSpPr>
      <dsp:spPr>
        <a:xfrm>
          <a:off x="0" y="848821"/>
          <a:ext cx="544047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6505BE5-CC18-4E7F-B132-99A9869E4624}">
      <dsp:nvSpPr>
        <dsp:cNvPr id="0" name=""/>
        <dsp:cNvSpPr/>
      </dsp:nvSpPr>
      <dsp:spPr>
        <a:xfrm>
          <a:off x="0" y="848821"/>
          <a:ext cx="5440478" cy="848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GB" sz="2800" kern="1200">
              <a:latin typeface="Calibri"/>
              <a:cs typeface="Times New Roman"/>
            </a:rPr>
            <a:t>2. CB.EN.U4CSE19459 - SHANTHAN</a:t>
          </a:r>
          <a:endParaRPr lang="en-US" sz="2800" kern="1200">
            <a:latin typeface="Calibri"/>
            <a:cs typeface="Times New Roman"/>
          </a:endParaRPr>
        </a:p>
      </dsp:txBody>
      <dsp:txXfrm>
        <a:off x="0" y="848821"/>
        <a:ext cx="5440478" cy="848821"/>
      </dsp:txXfrm>
    </dsp:sp>
    <dsp:sp modelId="{C6C8FC43-74A7-43E2-991C-C98A2FFCF1C7}">
      <dsp:nvSpPr>
        <dsp:cNvPr id="0" name=""/>
        <dsp:cNvSpPr/>
      </dsp:nvSpPr>
      <dsp:spPr>
        <a:xfrm>
          <a:off x="0" y="1697643"/>
          <a:ext cx="544047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BD08180-14AD-4621-BF60-D447B66C1F30}">
      <dsp:nvSpPr>
        <dsp:cNvPr id="0" name=""/>
        <dsp:cNvSpPr/>
      </dsp:nvSpPr>
      <dsp:spPr>
        <a:xfrm>
          <a:off x="0" y="1697643"/>
          <a:ext cx="5440478" cy="848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latin typeface="Calibri"/>
              <a:cs typeface="Times New Roman"/>
            </a:rPr>
            <a:t>3. CB.EN.U4CSE19405 - HEMANTH</a:t>
          </a:r>
          <a:endParaRPr lang="en-US" sz="2800" kern="1200">
            <a:latin typeface="Calibri"/>
            <a:cs typeface="Times New Roman"/>
          </a:endParaRPr>
        </a:p>
      </dsp:txBody>
      <dsp:txXfrm>
        <a:off x="0" y="1697643"/>
        <a:ext cx="5440478" cy="848821"/>
      </dsp:txXfrm>
    </dsp:sp>
    <dsp:sp modelId="{632808B1-C082-4A02-A28A-846C21A7D8C3}">
      <dsp:nvSpPr>
        <dsp:cNvPr id="0" name=""/>
        <dsp:cNvSpPr/>
      </dsp:nvSpPr>
      <dsp:spPr>
        <a:xfrm>
          <a:off x="0" y="2546465"/>
          <a:ext cx="544047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2103E91-7058-41E2-AC2B-7B873400B5D3}">
      <dsp:nvSpPr>
        <dsp:cNvPr id="0" name=""/>
        <dsp:cNvSpPr/>
      </dsp:nvSpPr>
      <dsp:spPr>
        <a:xfrm>
          <a:off x="0" y="2546465"/>
          <a:ext cx="5440478" cy="848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latin typeface="Calibri"/>
              <a:cs typeface="Times New Roman"/>
            </a:rPr>
            <a:t>4. CB.EN.U4CSE19449 - KOUSHIK</a:t>
          </a:r>
          <a:endParaRPr lang="en-US" sz="2800" kern="1200">
            <a:latin typeface="Calibri"/>
            <a:cs typeface="Times New Roman"/>
          </a:endParaRPr>
        </a:p>
      </dsp:txBody>
      <dsp:txXfrm>
        <a:off x="0" y="2546465"/>
        <a:ext cx="5440478" cy="8488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6T11:15:38"/>
    </inkml:context>
    <inkml:brush xml:id="br0">
      <inkml:brushProperty name="width" value="0.1" units="cm"/>
      <inkml:brushProperty name="height" value="0.1" units="cm"/>
      <inkml:brushProperty name="color" value="#000000"/>
    </inkml:brush>
  </inkml:definitions>
  <inkml:trace contextRef="#ctx0" brushRef="#br0">31300 1614 16383,'0'0'-32766</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6T11:15:38"/>
    </inkml:context>
    <inkml:brush xml:id="br0">
      <inkml:brushProperty name="width" value="0.1" units="cm"/>
      <inkml:brushProperty name="height" value="0.1" units="cm"/>
      <inkml:brushProperty name="color" value="#e71224"/>
    </inkml:brush>
  </inkml:definitions>
  <inkml:trace contextRef="#ctx0" brushRef="#br0">31750 6218 16383,'0'0'-32766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02E59-DA11-47D8-B978-2EE47943CE03}" type="datetimeFigureOut">
              <a:rPr lang="en-GB"/>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8370F-04B8-4633-A99B-4156AFA51362}" type="slidenum">
              <a:rPr lang="en-GB"/>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a:p>
        </p:txBody>
      </p:sp>
      <p:sp>
        <p:nvSpPr>
          <p:cNvPr id="3" name="Subtitle 2"/>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924493"/>
            <a:ext cx="5181600" cy="42524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924493"/>
            <a:ext cx="5181600" cy="42524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1EAACC7-3B3F-47D1-959A-EF58926E95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58237"/>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58237"/>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1EAACC7-3B3F-47D1-959A-EF58926E955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1EAACC7-3B3F-47D1-959A-EF58926E955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EAACC7-3B3F-47D1-959A-EF58926E95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EAACC7-3B3F-47D1-959A-EF58926E95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fld>
            <a:endParaRPr lang="en-US"/>
          </a:p>
        </p:txBody>
      </p:sp>
      <p:sp>
        <p:nvSpPr>
          <p:cNvPr id="5" name="Footer Placeholder 4"/>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4"/>
          <p:cNvSpPr>
            <a:spLocks noGrp="1" noRot="1" noChangeAspect="1" noMove="1" noResize="1" noEditPoints="1" noAdjustHandles="1" noChangeArrowheads="1" noChangeShapeType="1" noTextEdit="1"/>
          </p:cNvSpPr>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05869" y="1994264"/>
            <a:ext cx="6935872" cy="3922755"/>
          </a:xfrm>
        </p:spPr>
        <p:txBody>
          <a:bodyPr>
            <a:normAutofit/>
          </a:bodyPr>
          <a:lstStyle/>
          <a:p>
            <a:pPr algn="r"/>
            <a:r>
              <a:rPr lang="en-GB" b="1">
                <a:cs typeface="Calibri Light" panose="020F0302020204030204"/>
              </a:rPr>
              <a:t>DATA BASE MANAGEMENT SYSTEMS</a:t>
            </a:r>
            <a:endParaRPr lang="en-GB" b="1"/>
          </a:p>
        </p:txBody>
      </p:sp>
      <p:sp>
        <p:nvSpPr>
          <p:cNvPr id="3" name="Subtitle 2"/>
          <p:cNvSpPr>
            <a:spLocks noGrp="1"/>
          </p:cNvSpPr>
          <p:nvPr>
            <p:ph type="subTitle" idx="1"/>
          </p:nvPr>
        </p:nvSpPr>
        <p:spPr>
          <a:xfrm>
            <a:off x="5083790" y="1050878"/>
            <a:ext cx="6157951" cy="943386"/>
          </a:xfrm>
        </p:spPr>
        <p:txBody>
          <a:bodyPr vert="horz" lIns="91440" tIns="45720" rIns="91440" bIns="45720" rtlCol="0" anchor="t">
            <a:noAutofit/>
          </a:bodyPr>
          <a:lstStyle/>
          <a:p>
            <a:pPr algn="r"/>
            <a:r>
              <a:rPr lang="en-GB" sz="3200" b="0">
                <a:latin typeface="Book Antiqua"/>
                <a:ea typeface="Cambria" panose="02040503050406030204"/>
                <a:cs typeface="Calibri" panose="020F0502020204030204"/>
              </a:rPr>
              <a:t>PROJECT REVIEW</a:t>
            </a:r>
            <a:endParaRPr lang="en-GB" sz="3200" b="0">
              <a:latin typeface="Book Antiqua"/>
              <a:ea typeface="Cambria" panose="02040503050406030204"/>
              <a:cs typeface="Calibri" panose="020F0502020204030204"/>
            </a:endParaRPr>
          </a:p>
          <a:p>
            <a:pPr algn="r"/>
            <a:r>
              <a:rPr lang="en-GB" sz="3200" b="0">
                <a:latin typeface="Book Antiqua"/>
                <a:ea typeface="Cambria" panose="02040503050406030204"/>
                <a:cs typeface="Calibri" panose="020F0502020204030204"/>
              </a:rPr>
              <a:t>Group-10</a:t>
            </a:r>
            <a:endParaRPr lang="en-GB" sz="3200" b="0">
              <a:latin typeface="Book Antiqua"/>
              <a:ea typeface="Cambria" panose="02040503050406030204"/>
              <a:cs typeface="Calibri" panose="020F0502020204030204"/>
            </a:endParaRPr>
          </a:p>
        </p:txBody>
      </p:sp>
      <p:pic>
        <p:nvPicPr>
          <p:cNvPr id="4" name="Picture 3"/>
          <p:cNvPicPr>
            <a:picLocks noChangeAspect="1"/>
          </p:cNvPicPr>
          <p:nvPr/>
        </p:nvPicPr>
        <p:blipFill rotWithShape="1">
          <a:blip r:embed="rId1"/>
          <a:srcRect l="13111" r="40059" b="-1"/>
          <a:stretch>
            <a:fillRect/>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58" name="Straight Connector 56"/>
          <p:cNvCxnSpPr>
            <a:cxnSpLocks noGrp="1" noRot="1" noChangeAspect="1" noMove="1" noResize="1" noEditPoints="1" noAdjustHandles="1" noChangeArrowheads="1" noChangeShapeType="1"/>
          </p:cNvCxnSpPr>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8"/>
          <p:cNvCxnSpPr>
            <a:cxnSpLocks noGrp="1" noRot="1" noChangeAspect="1" noMove="1" noResize="1" noEditPoints="1" noAdjustHandles="1" noChangeArrowheads="1" noChangeShapeType="1"/>
            <a:endCxn id="15" idx="2"/>
          </p:cNvCxnSpPr>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67752" y="1254125"/>
            <a:ext cx="10515600" cy="5293811"/>
          </a:xfrm>
        </p:spPr>
        <p:txBody>
          <a:bodyPr vert="horz" lIns="91440" tIns="45720" rIns="91440" bIns="45720" rtlCol="0" anchor="t">
            <a:normAutofit/>
          </a:bodyPr>
          <a:lstStyle/>
          <a:p>
            <a:r>
              <a:rPr lang="en-GB" sz="2000">
                <a:latin typeface="Times New Roman" panose="02020603050405020304"/>
                <a:ea typeface="+mn-lt"/>
                <a:cs typeface="+mn-lt"/>
              </a:rPr>
              <a:t>A relation will be in 3NF if it is in 2NF and not contain any transitive partial dependency.</a:t>
            </a:r>
            <a:endParaRPr lang="en-GB" sz="2000">
              <a:latin typeface="Times New Roman" panose="02020603050405020304"/>
              <a:cs typeface="Calibri" panose="020F0502020204030204"/>
            </a:endParaRPr>
          </a:p>
          <a:p>
            <a:pPr marL="0" indent="0">
              <a:buNone/>
            </a:pPr>
            <a:endParaRPr lang="en-GB" sz="2000">
              <a:latin typeface="Times New Roman" panose="02020603050405020304"/>
              <a:cs typeface="Calibri" panose="020F0502020204030204"/>
            </a:endParaRPr>
          </a:p>
          <a:p>
            <a:endParaRPr lang="en-GB">
              <a:cs typeface="Calibri" panose="020F0502020204030204"/>
            </a:endParaRPr>
          </a:p>
        </p:txBody>
      </p:sp>
      <p:sp>
        <p:nvSpPr>
          <p:cNvPr id="6" name="TextBox 5"/>
          <p:cNvSpPr txBox="1"/>
          <p:nvPr/>
        </p:nvSpPr>
        <p:spPr>
          <a:xfrm>
            <a:off x="3481137" y="573505"/>
            <a:ext cx="48687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a:latin typeface="Times New Roman" panose="02020603050405020304"/>
              </a:rPr>
              <a:t>Normalization-3NF</a:t>
            </a:r>
            <a:endParaRPr lang="en-GB" sz="4400"/>
          </a:p>
        </p:txBody>
      </p:sp>
      <p:graphicFrame>
        <p:nvGraphicFramePr>
          <p:cNvPr id="42" name="Table 42"/>
          <p:cNvGraphicFramePr>
            <a:graphicFrameLocks noGrp="1"/>
          </p:cNvGraphicFramePr>
          <p:nvPr/>
        </p:nvGraphicFramePr>
        <p:xfrm>
          <a:off x="948905" y="2020019"/>
          <a:ext cx="10320971" cy="462130"/>
        </p:xfrm>
        <a:graphic>
          <a:graphicData uri="http://schemas.openxmlformats.org/drawingml/2006/table">
            <a:tbl>
              <a:tblPr firstRow="1" bandRow="1">
                <a:tableStyleId>{5C22544A-7EE6-4342-B048-85BDC9FD1C3A}</a:tableStyleId>
              </a:tblPr>
              <a:tblGrid>
                <a:gridCol w="1654279"/>
                <a:gridCol w="1854370"/>
                <a:gridCol w="939330"/>
                <a:gridCol w="943257"/>
                <a:gridCol w="867161"/>
                <a:gridCol w="1214027"/>
                <a:gridCol w="1558425"/>
                <a:gridCol w="1290122"/>
              </a:tblGrid>
              <a:tr h="462130">
                <a:tc>
                  <a:txBody>
                    <a:bodyPr/>
                    <a:lstStyle/>
                    <a:p>
                      <a:r>
                        <a:rPr lang="en-GB">
                          <a:solidFill>
                            <a:schemeClr val="tx1"/>
                          </a:solidFill>
                        </a:rPr>
                        <a:t> Customer_ Id</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Phone_ number</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Email</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 Street</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City</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Zip_ code</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Car_ model</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   Aadhar</a:t>
                      </a:r>
                      <a:endParaRPr lang="en-GB">
                        <a:solidFill>
                          <a:schemeClr val="tx1"/>
                        </a:solidFill>
                      </a:endParaRPr>
                    </a:p>
                  </a:txBody>
                  <a:tcPr>
                    <a:solidFill>
                      <a:schemeClr val="accent5">
                        <a:lumMod val="40000"/>
                        <a:lumOff val="60000"/>
                      </a:schemeClr>
                    </a:solidFill>
                  </a:tcPr>
                </a:tc>
              </a:tr>
            </a:tbl>
          </a:graphicData>
        </a:graphic>
      </p:graphicFrame>
      <p:graphicFrame>
        <p:nvGraphicFramePr>
          <p:cNvPr id="2" name="Table 3"/>
          <p:cNvGraphicFramePr>
            <a:graphicFrameLocks noGrp="1"/>
          </p:cNvGraphicFramePr>
          <p:nvPr/>
        </p:nvGraphicFramePr>
        <p:xfrm>
          <a:off x="963283" y="2753264"/>
          <a:ext cx="10277923" cy="460075"/>
        </p:xfrm>
        <a:graphic>
          <a:graphicData uri="http://schemas.openxmlformats.org/drawingml/2006/table">
            <a:tbl>
              <a:tblPr firstRow="1" bandRow="1">
                <a:tableStyleId>{5C22544A-7EE6-4342-B048-85BDC9FD1C3A}</a:tableStyleId>
              </a:tblPr>
              <a:tblGrid>
                <a:gridCol w="2369769"/>
                <a:gridCol w="2966734"/>
                <a:gridCol w="2371938"/>
                <a:gridCol w="2569482"/>
              </a:tblGrid>
              <a:tr h="460075">
                <a:tc>
                  <a:txBody>
                    <a:bodyPr/>
                    <a:lstStyle/>
                    <a:p>
                      <a:r>
                        <a:rPr lang="en-GB">
                          <a:solidFill>
                            <a:schemeClr val="tx1"/>
                          </a:solidFill>
                        </a:rPr>
                        <a:t>            Aadhar</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Customer_ name</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          Gender</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Dob</a:t>
                      </a:r>
                      <a:endParaRPr lang="en-GB">
                        <a:solidFill>
                          <a:schemeClr val="tx1"/>
                        </a:solidFill>
                      </a:endParaRPr>
                    </a:p>
                  </a:txBody>
                  <a:tcPr>
                    <a:solidFill>
                      <a:schemeClr val="accent5">
                        <a:lumMod val="60000"/>
                        <a:lumOff val="40000"/>
                      </a:schemeClr>
                    </a:solidFill>
                  </a:tcPr>
                </a:tc>
              </a:tr>
            </a:tbl>
          </a:graphicData>
        </a:graphic>
      </p:graphicFrame>
      <p:graphicFrame>
        <p:nvGraphicFramePr>
          <p:cNvPr id="4" name="Table 4"/>
          <p:cNvGraphicFramePr>
            <a:graphicFrameLocks noGrp="1"/>
          </p:cNvGraphicFramePr>
          <p:nvPr/>
        </p:nvGraphicFramePr>
        <p:xfrm>
          <a:off x="984849" y="3436188"/>
          <a:ext cx="10257239" cy="515937"/>
        </p:xfrm>
        <a:graphic>
          <a:graphicData uri="http://schemas.openxmlformats.org/drawingml/2006/table">
            <a:tbl>
              <a:tblPr firstRow="1" bandRow="1">
                <a:tableStyleId>{5C22544A-7EE6-4342-B048-85BDC9FD1C3A}</a:tableStyleId>
              </a:tblPr>
              <a:tblGrid>
                <a:gridCol w="1463598"/>
                <a:gridCol w="919604"/>
                <a:gridCol w="1347027"/>
                <a:gridCol w="1139791"/>
                <a:gridCol w="1010270"/>
                <a:gridCol w="1165695"/>
                <a:gridCol w="2072351"/>
                <a:gridCol w="1138903"/>
              </a:tblGrid>
              <a:tr h="515937">
                <a:tc>
                  <a:txBody>
                    <a:bodyPr/>
                    <a:lstStyle/>
                    <a:p>
                      <a:r>
                        <a:rPr lang="en-GB">
                          <a:solidFill>
                            <a:schemeClr val="tx1"/>
                          </a:solidFill>
                        </a:rPr>
                        <a:t>Customer_ Id</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Car_ Id</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Car_ model</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Location</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Milage</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Seating</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Availability_ status</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Reg_ no</a:t>
                      </a:r>
                      <a:endParaRPr lang="en-GB">
                        <a:solidFill>
                          <a:schemeClr val="tx1"/>
                        </a:solidFill>
                      </a:endParaRPr>
                    </a:p>
                  </a:txBody>
                  <a:tcPr>
                    <a:solidFill>
                      <a:schemeClr val="accent5">
                        <a:lumMod val="60000"/>
                        <a:lumOff val="40000"/>
                      </a:schemeClr>
                    </a:solidFill>
                  </a:tcPr>
                </a:tc>
              </a:tr>
            </a:tbl>
          </a:graphicData>
        </a:graphic>
      </p:graphicFrame>
      <p:graphicFrame>
        <p:nvGraphicFramePr>
          <p:cNvPr id="5" name="Table 6"/>
          <p:cNvGraphicFramePr>
            <a:graphicFrameLocks noGrp="1"/>
          </p:cNvGraphicFramePr>
          <p:nvPr/>
        </p:nvGraphicFramePr>
        <p:xfrm>
          <a:off x="999226" y="4155056"/>
          <a:ext cx="10224930" cy="640080"/>
        </p:xfrm>
        <a:graphic>
          <a:graphicData uri="http://schemas.openxmlformats.org/drawingml/2006/table">
            <a:tbl>
              <a:tblPr firstRow="1" bandRow="1">
                <a:tableStyleId>{5C22544A-7EE6-4342-B048-85BDC9FD1C3A}</a:tableStyleId>
              </a:tblPr>
              <a:tblGrid>
                <a:gridCol w="921011"/>
                <a:gridCol w="1375031"/>
                <a:gridCol w="1400975"/>
                <a:gridCol w="1880939"/>
                <a:gridCol w="1725564"/>
                <a:gridCol w="1460705"/>
                <a:gridCol w="1460705"/>
              </a:tblGrid>
              <a:tr h="530669">
                <a:tc>
                  <a:txBody>
                    <a:bodyPr/>
                    <a:lstStyle/>
                    <a:p>
                      <a:r>
                        <a:rPr lang="en-GB">
                          <a:solidFill>
                            <a:schemeClr val="tx1"/>
                          </a:solidFill>
                        </a:rPr>
                        <a:t>Car_ Id</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Booking_ Id</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Car_ model</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Caution_ deposit</a:t>
                      </a:r>
                      <a:endParaRPr lang="en-GB">
                        <a:solidFill>
                          <a:schemeClr val="tx1"/>
                        </a:solidFill>
                      </a:endParaRPr>
                    </a:p>
                  </a:txBody>
                  <a:tcPr>
                    <a:solidFill>
                      <a:schemeClr val="accent5">
                        <a:lumMod val="40000"/>
                        <a:lumOff val="60000"/>
                      </a:schemeClr>
                    </a:solidFill>
                  </a:tcPr>
                </a:tc>
                <a:tc>
                  <a:txBody>
                    <a:bodyPr/>
                    <a:lstStyle/>
                    <a:p>
                      <a:pPr lvl="0" algn="l">
                        <a:lnSpc>
                          <a:spcPct val="100000"/>
                        </a:lnSpc>
                        <a:spcBef>
                          <a:spcPts val="0"/>
                        </a:spcBef>
                        <a:spcAft>
                          <a:spcPts val="0"/>
                        </a:spcAft>
                        <a:buNone/>
                      </a:pPr>
                      <a:r>
                        <a:rPr lang="en-GB" sz="1800" b="1" i="0" u="none" strike="noStrike" noProof="0">
                          <a:solidFill>
                            <a:schemeClr val="tx1"/>
                          </a:solidFill>
                          <a:latin typeface="Calibri" panose="020F0502020204030204"/>
                        </a:rPr>
                        <a:t>Booking_ status</a:t>
                      </a:r>
                      <a:endParaRPr lang="en-GB" sz="1800" b="1" i="0" u="none" strike="noStrike" noProof="0">
                        <a:solidFill>
                          <a:schemeClr val="tx1"/>
                        </a:solidFill>
                        <a:latin typeface="Calibri" panose="020F0502020204030204"/>
                      </a:endParaRPr>
                    </a:p>
                    <a:p>
                      <a:pPr lvl="0">
                        <a:buNone/>
                      </a:pP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  From_ date</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To_ date</a:t>
                      </a:r>
                      <a:endParaRPr lang="en-GB">
                        <a:solidFill>
                          <a:schemeClr val="tx1"/>
                        </a:solidFill>
                      </a:endParaRPr>
                    </a:p>
                  </a:txBody>
                  <a:tcPr>
                    <a:solidFill>
                      <a:schemeClr val="accent5">
                        <a:lumMod val="60000"/>
                        <a:lumOff val="40000"/>
                      </a:schemeClr>
                    </a:solidFill>
                  </a:tcPr>
                </a:tc>
              </a:tr>
            </a:tbl>
          </a:graphicData>
        </a:graphic>
      </p:graphicFrame>
      <p:graphicFrame>
        <p:nvGraphicFramePr>
          <p:cNvPr id="7" name="Table 7"/>
          <p:cNvGraphicFramePr>
            <a:graphicFrameLocks noGrp="1"/>
          </p:cNvGraphicFramePr>
          <p:nvPr/>
        </p:nvGraphicFramePr>
        <p:xfrm>
          <a:off x="956094" y="5032075"/>
          <a:ext cx="10255616" cy="474452"/>
        </p:xfrm>
        <a:graphic>
          <a:graphicData uri="http://schemas.openxmlformats.org/drawingml/2006/table">
            <a:tbl>
              <a:tblPr firstRow="1" bandRow="1">
                <a:tableStyleId>{5C22544A-7EE6-4342-B048-85BDC9FD1C3A}</a:tableStyleId>
              </a:tblPr>
              <a:tblGrid>
                <a:gridCol w="2563904"/>
                <a:gridCol w="2563904"/>
                <a:gridCol w="2563904"/>
                <a:gridCol w="2563904"/>
              </a:tblGrid>
              <a:tr h="474452">
                <a:tc>
                  <a:txBody>
                    <a:bodyPr/>
                    <a:lstStyle/>
                    <a:p>
                      <a:r>
                        <a:rPr lang="en-GB">
                          <a:solidFill>
                            <a:schemeClr val="tx1"/>
                          </a:solidFill>
                        </a:rPr>
                        <a:t>           Booking_ Id</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Billing_ Id</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              Discount</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Date of billing</a:t>
                      </a:r>
                      <a:endParaRPr lang="en-GB">
                        <a:solidFill>
                          <a:schemeClr val="tx1"/>
                        </a:solidFill>
                      </a:endParaRPr>
                    </a:p>
                  </a:txBody>
                  <a:tcPr>
                    <a:solidFill>
                      <a:schemeClr val="accent5">
                        <a:lumMod val="60000"/>
                        <a:lumOff val="40000"/>
                      </a:schemeClr>
                    </a:solidFill>
                  </a:tcPr>
                </a:tc>
              </a:tr>
            </a:tbl>
          </a:graphicData>
        </a:graphic>
      </p:graphicFrame>
      <p:graphicFrame>
        <p:nvGraphicFramePr>
          <p:cNvPr id="8" name="Table 8"/>
          <p:cNvGraphicFramePr>
            <a:graphicFrameLocks noGrp="1"/>
          </p:cNvGraphicFramePr>
          <p:nvPr/>
        </p:nvGraphicFramePr>
        <p:xfrm>
          <a:off x="999022" y="5715481"/>
          <a:ext cx="10256056" cy="503207"/>
        </p:xfrm>
        <a:graphic>
          <a:graphicData uri="http://schemas.openxmlformats.org/drawingml/2006/table">
            <a:tbl>
              <a:tblPr firstRow="1" bandRow="1">
                <a:tableStyleId>{5C22544A-7EE6-4342-B048-85BDC9FD1C3A}</a:tableStyleId>
              </a:tblPr>
              <a:tblGrid>
                <a:gridCol w="1288407"/>
                <a:gridCol w="1491211"/>
                <a:gridCol w="1419634"/>
                <a:gridCol w="1944540"/>
                <a:gridCol w="1980330"/>
                <a:gridCol w="2131934"/>
              </a:tblGrid>
              <a:tr h="503207">
                <a:tc>
                  <a:txBody>
                    <a:bodyPr/>
                    <a:lstStyle/>
                    <a:p>
                      <a:r>
                        <a:rPr lang="en-GB">
                          <a:solidFill>
                            <a:schemeClr val="tx1"/>
                          </a:solidFill>
                        </a:rPr>
                        <a:t> Billing_ Id</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Return_ date</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   Late_ fee</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Total_ amount</a:t>
                      </a:r>
                      <a:endParaRPr lang="en-GB">
                        <a:solidFill>
                          <a:schemeClr val="tx1"/>
                        </a:solidFill>
                      </a:endParaRPr>
                    </a:p>
                  </a:txBody>
                  <a:tcPr>
                    <a:solidFill>
                      <a:schemeClr val="accent5">
                        <a:lumMod val="60000"/>
                        <a:lumOff val="40000"/>
                      </a:schemeClr>
                    </a:solidFill>
                  </a:tcPr>
                </a:tc>
                <a:tc>
                  <a:txBody>
                    <a:bodyPr/>
                    <a:lstStyle/>
                    <a:p>
                      <a:r>
                        <a:rPr lang="en-GB">
                          <a:solidFill>
                            <a:schemeClr val="tx1"/>
                          </a:solidFill>
                        </a:rPr>
                        <a:t> Payment_ status</a:t>
                      </a:r>
                      <a:endParaRPr lang="en-GB">
                        <a:solidFill>
                          <a:schemeClr val="tx1"/>
                        </a:solidFill>
                      </a:endParaRPr>
                    </a:p>
                  </a:txBody>
                  <a:tcPr>
                    <a:solidFill>
                      <a:schemeClr val="accent5">
                        <a:lumMod val="40000"/>
                        <a:lumOff val="60000"/>
                      </a:schemeClr>
                    </a:solidFill>
                  </a:tcPr>
                </a:tc>
                <a:tc>
                  <a:txBody>
                    <a:bodyPr/>
                    <a:lstStyle/>
                    <a:p>
                      <a:r>
                        <a:rPr lang="en-GB">
                          <a:solidFill>
                            <a:schemeClr val="tx1"/>
                          </a:solidFill>
                        </a:rPr>
                        <a:t> Payment_ method</a:t>
                      </a:r>
                      <a:endParaRPr lang="en-GB">
                        <a:solidFill>
                          <a:schemeClr val="tx1"/>
                        </a:solidFill>
                      </a:endParaRPr>
                    </a:p>
                  </a:txBody>
                  <a:tcPr>
                    <a:solidFill>
                      <a:schemeClr val="accent5">
                        <a:lumMod val="60000"/>
                        <a:lumOff val="40000"/>
                      </a:scheme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093496" y="618681"/>
            <a:ext cx="3094036" cy="5640073"/>
          </a:xfrm>
        </p:spPr>
        <p:txBody>
          <a:bodyPr vert="horz" lIns="91440" tIns="45720" rIns="91440" bIns="45720" rtlCol="0" anchor="ctr">
            <a:normAutofit/>
          </a:bodyPr>
          <a:lstStyle/>
          <a:p>
            <a:endParaRPr lang="en-US" sz="3600">
              <a:solidFill>
                <a:srgbClr val="FFFFFF"/>
              </a:solidFill>
              <a:latin typeface="Cambria" panose="02040503050406030204"/>
            </a:endParaRPr>
          </a:p>
          <a:p>
            <a:r>
              <a:rPr lang="en-IN" altLang="en-US" sz="3600">
                <a:solidFill>
                  <a:srgbClr val="FFFFFF"/>
                </a:solidFill>
                <a:latin typeface="Cambria" panose="02040503050406030204"/>
              </a:rPr>
              <a:t>TABLES AFTER 3NF</a:t>
            </a:r>
            <a:endParaRPr lang="en-US" sz="3600">
              <a:solidFill>
                <a:srgbClr val="FFFFFF"/>
              </a:solidFill>
              <a:latin typeface="Cambria" panose="02040503050406030204"/>
            </a:endParaRPr>
          </a:p>
          <a:p>
            <a:endParaRPr lang="en-US" sz="3600">
              <a:solidFill>
                <a:srgbClr val="FFFFFF"/>
              </a:solidFill>
              <a:latin typeface="Cambria" panose="02040503050406030204"/>
            </a:endParaRPr>
          </a:p>
        </p:txBody>
      </p:sp>
      <p:sp>
        <p:nvSpPr>
          <p:cNvPr id="18" name="Rounded Rectangle 9"/>
          <p:cNvSpPr>
            <a:spLocks noGrp="1" noRot="1" noChangeAspect="1" noMove="1" noResize="1" noEditPoints="1" noAdjustHandles="1" noChangeArrowheads="1" noChangeShapeType="1" noTextEdit="1"/>
          </p:cNvSpPr>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iagram&#10;&#10;Description automatically generated"/>
          <p:cNvPicPr>
            <a:picLocks noGrp="1" noChangeAspect="1"/>
          </p:cNvPicPr>
          <p:nvPr>
            <p:ph idx="1"/>
          </p:nvPr>
        </p:nvPicPr>
        <p:blipFill rotWithShape="1">
          <a:blip r:embed="rId1"/>
          <a:srcRect t="9449" b="5583"/>
          <a:stretch>
            <a:fillRect/>
          </a:stretch>
        </p:blipFill>
        <p:spPr>
          <a:xfrm>
            <a:off x="490220" y="484505"/>
            <a:ext cx="8148955" cy="5751830"/>
          </a:xfrm>
          <a:prstGeom prst="rect">
            <a:avLst/>
          </a:prstGeom>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p:cNvSpPr>
            <a:spLocks noGrp="1" noRot="1" noChangeAspect="1" noMove="1" noResize="1" noEditPoints="1" noAdjustHandles="1" noChangeArrowheads="1" noChangeShapeType="1" noTextEdit="1"/>
          </p:cNvSpPr>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438614" y="2912870"/>
            <a:ext cx="5393361" cy="4351338"/>
          </a:xfrm>
        </p:spPr>
        <p:txBody>
          <a:bodyPr vert="horz" lIns="91440" tIns="45720" rIns="91440" bIns="45720" rtlCol="0" anchor="t">
            <a:normAutofit/>
          </a:bodyPr>
          <a:lstStyle/>
          <a:p>
            <a:pPr marL="0" indent="0">
              <a:buNone/>
            </a:pPr>
            <a:r>
              <a:rPr lang="en-GB">
                <a:latin typeface="Georgia" panose="02040502050405020303"/>
                <a:cs typeface="Calibri" panose="020F0502020204030204"/>
              </a:rPr>
              <a:t>     </a:t>
            </a:r>
            <a:r>
              <a:rPr lang="en-GB" sz="5400">
                <a:latin typeface="Georgia" panose="02040502050405020303"/>
                <a:cs typeface="Calibri" panose="020F0502020204030204"/>
              </a:rPr>
              <a:t>THANK YOU</a:t>
            </a:r>
            <a:endParaRPr lang="en-GB" sz="5400">
              <a:latin typeface="Georgia" panose="02040502050405020303"/>
              <a:cs typeface="Calibri" panose="020F0502020204030204"/>
            </a:endParaRPr>
          </a:p>
        </p:txBody>
      </p:sp>
      <p:sp>
        <p:nvSpPr>
          <p:cNvPr id="41" name="Oval 40"/>
          <p:cNvSpPr>
            <a:spLocks noGrp="1" noRot="1" noChangeAspect="1" noMove="1" noResize="1" noEditPoints="1" noAdjustHandles="1" noChangeArrowheads="1" noChangeShapeType="1" noTextEdit="1"/>
          </p:cNvSpPr>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3" name="Freeform: Shape 42"/>
          <p:cNvSpPr>
            <a:spLocks noGrp="1" noRot="1" noChangeAspect="1" noMove="1" noResize="1" noEditPoints="1" noAdjustHandles="1" noChangeArrowheads="1" noChangeShapeType="1" noTextEdit="1"/>
          </p:cNvSpPr>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5" name="Straight Connector 44"/>
          <p:cNvCxnSpPr>
            <a:cxnSpLocks noGrp="1" noRot="1" noChangeAspect="1" noMove="1" noResize="1" noEditPoints="1" noAdjustHandles="1" noChangeArrowheads="1" noChangeShapeType="1"/>
          </p:cNvCxnSpPr>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7" name="Freeform: Shape 46"/>
          <p:cNvSpPr>
            <a:spLocks noGrp="1" noRot="1" noChangeAspect="1" noMove="1" noResize="1" noEditPoints="1" noAdjustHandles="1" noChangeArrowheads="1" noChangeShapeType="1" noTextEdit="1"/>
          </p:cNvSpPr>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9" name="Freeform: Shape 48"/>
          <p:cNvSpPr>
            <a:spLocks noGrp="1" noRot="1" noChangeAspect="1" noMove="1" noResize="1" noEditPoints="1" noAdjustHandles="1" noChangeArrowheads="1" noChangeShapeType="1" noTextEdit="1"/>
          </p:cNvSpPr>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p:cNvSpPr>
            <a:spLocks noGrp="1" noRot="1" noChangeAspect="1" noMove="1" noResize="1" noEditPoints="1" noAdjustHandles="1" noChangeArrowheads="1" noChangeShapeType="1" noTextEdit="1"/>
          </p:cNvSpPr>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latin typeface="Cambria" panose="02040503050406030204"/>
              </a:rPr>
              <a:t>CAR RENTAL SYSYTEM</a:t>
            </a:r>
            <a:endParaRPr lang="en-US" sz="5400">
              <a:latin typeface="Cambria" panose="02040503050406030204"/>
            </a:endParaRPr>
          </a:p>
        </p:txBody>
      </p:sp>
      <p:sp>
        <p:nvSpPr>
          <p:cNvPr id="9" name="Freeform: Shape 8"/>
          <p:cNvSpPr>
            <a:spLocks noGrp="1" noRot="1" noChangeAspect="1" noMove="1" noResize="1" noEditPoints="1" noAdjustHandles="1" noChangeArrowheads="1" noChangeShapeType="1" noTextEdit="1"/>
          </p:cNvSpPr>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Supercar - Wikipedia"/>
          <p:cNvPicPr>
            <a:picLocks noGrp="1" noChangeAspect="1"/>
          </p:cNvPicPr>
          <p:nvPr>
            <p:ph idx="1"/>
          </p:nvPr>
        </p:nvPicPr>
        <p:blipFill rotWithShape="1">
          <a:blip r:embed="rId1"/>
          <a:srcRect l="28998" r="3104" b="-1"/>
          <a:stretch>
            <a:fillRect/>
          </a:stretch>
        </p:blipFill>
        <p:spPr>
          <a:xfrm>
            <a:off x="1" y="10"/>
            <a:ext cx="705447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9"/>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51"/>
          <p:cNvGrpSpPr>
            <a:grpSpLocks noGrp="1" noRot="1" noChangeAspect="1" noMove="1" noResize="1" noUngrp="1"/>
          </p:cNvGrpSpPr>
          <p:nvPr/>
        </p:nvGrpSpPr>
        <p:grpSpPr>
          <a:xfrm>
            <a:off x="4" y="1062849"/>
            <a:ext cx="731521" cy="673460"/>
            <a:chOff x="3940602" y="308034"/>
            <a:chExt cx="2116791" cy="3428999"/>
          </a:xfrm>
          <a:solidFill>
            <a:schemeClr val="accent4"/>
          </a:solidFill>
        </p:grpSpPr>
        <p:sp>
          <p:nvSpPr>
            <p:cNvPr id="53" name="Rectangle 52"/>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3"/>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a:spLocks noGrp="1" noRot="1" noChangeAspect="1" noMove="1" noResize="1" noEditPoints="1" noAdjustHandles="1" noChangeArrowheads="1" noChangeShapeType="1" noTextEdit="1"/>
          </p:cNvSpPr>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73940"/>
            <a:ext cx="4928291" cy="1035781"/>
          </a:xfrm>
        </p:spPr>
        <p:txBody>
          <a:bodyPr anchor="ctr">
            <a:normAutofit/>
          </a:bodyPr>
          <a:lstStyle/>
          <a:p>
            <a:r>
              <a:rPr lang="en-GB" sz="5400">
                <a:latin typeface="Cambria" panose="02040503050406030204"/>
                <a:cs typeface="Calibri Light" panose="020F0302020204030204"/>
              </a:rPr>
              <a:t>Team Members</a:t>
            </a:r>
            <a:endParaRPr lang="en-US" sz="5400">
              <a:latin typeface="Cambria" panose="02040503050406030204"/>
              <a:cs typeface="Times New Roman" panose="02020603050405020304"/>
            </a:endParaRPr>
          </a:p>
        </p:txBody>
      </p:sp>
      <p:pic>
        <p:nvPicPr>
          <p:cNvPr id="16" name="Picture 16" descr="A picture containing object&#10;&#10;Description automatically generated"/>
          <p:cNvPicPr>
            <a:picLocks noChangeAspect="1"/>
          </p:cNvPicPr>
          <p:nvPr/>
        </p:nvPicPr>
        <p:blipFill rotWithShape="1">
          <a:blip r:embed="rId1"/>
          <a:srcRect l="9430" r="8951" b="2"/>
          <a:stretch>
            <a:fillRect/>
          </a:stretch>
        </p:blipFill>
        <p:spPr>
          <a:xfrm>
            <a:off x="6788383" y="613147"/>
            <a:ext cx="4941197" cy="5781333"/>
          </a:xfrm>
          <a:prstGeom prst="rect">
            <a:avLst/>
          </a:prstGeom>
        </p:spPr>
      </p:pic>
      <p:cxnSp>
        <p:nvCxnSpPr>
          <p:cNvPr id="59" name="Straight Connector 58"/>
          <p:cNvCxnSpPr>
            <a:cxnSpLocks noGrp="1" noRot="1" noChangeAspect="1" noMove="1" noResize="1" noEditPoints="1" noAdjustHandles="1" noChangeArrowheads="1" noChangeShapeType="1"/>
          </p:cNvCxnSpPr>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p:cNvGraphicFramePr>
            <a:graphicFrameLocks noGrp="1"/>
          </p:cNvGraphicFramePr>
          <p:nvPr>
            <p:ph idx="1"/>
          </p:nvPr>
        </p:nvGraphicFramePr>
        <p:xfrm>
          <a:off x="1045029" y="2524721"/>
          <a:ext cx="5440478" cy="3395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GB">
                <a:latin typeface="Times New Roman" panose="02020603050405020304"/>
                <a:cs typeface="Calibri Light" panose="020F0302020204030204"/>
              </a:rPr>
              <a:t>Description of Case Study:</a:t>
            </a:r>
            <a:endParaRPr lang="en-GB">
              <a:latin typeface="Times New Roman" panose="02020603050405020304"/>
              <a:cs typeface="Times New Roman" panose="02020603050405020304"/>
            </a:endParaRPr>
          </a:p>
        </p:txBody>
      </p:sp>
      <p:sp>
        <p:nvSpPr>
          <p:cNvPr id="3" name="Content Placeholder 2"/>
          <p:cNvSpPr>
            <a:spLocks noGrp="1"/>
          </p:cNvSpPr>
          <p:nvPr>
            <p:ph idx="1"/>
          </p:nvPr>
        </p:nvSpPr>
        <p:spPr>
          <a:xfrm>
            <a:off x="4965431" y="2438400"/>
            <a:ext cx="6586489" cy="3785419"/>
          </a:xfrm>
        </p:spPr>
        <p:txBody>
          <a:bodyPr vert="horz" lIns="91440" tIns="45720" rIns="91440" bIns="45720" rtlCol="0" anchor="t">
            <a:normAutofit/>
          </a:bodyPr>
          <a:lstStyle/>
          <a:p>
            <a:pPr marL="0" indent="0" algn="just">
              <a:buNone/>
            </a:pPr>
            <a:r>
              <a:rPr lang="en-GB" sz="2000" dirty="0">
                <a:cs typeface="Calibri" panose="020F0502020204030204"/>
              </a:rPr>
              <a:t>Car rental system is an online system where customers can rent different kinds of cars of their interest. The main aim of this project is to design and develop a database for the car rental company to maintain the records of different types of information such as customer details, different cars details and it would be easy to keep track of different cars. This system simplifies the assignment of different cars and also increases the efficiency as it attracts many new customers.  </a:t>
            </a:r>
            <a:endParaRPr lang="en-US" sz="2000" dirty="0">
              <a:ea typeface="+mn-lt"/>
              <a:cs typeface="+mn-lt"/>
            </a:endParaRPr>
          </a:p>
          <a:p>
            <a:pPr marL="0" indent="0" algn="just">
              <a:buNone/>
            </a:pPr>
            <a:r>
              <a:rPr lang="en-GB" sz="2000" dirty="0">
                <a:cs typeface="Calibri" panose="020F0502020204030204"/>
              </a:rPr>
              <a:t>                 This system makes the customers work to search for cars easy as all the details about the availability of different cars are available. This system also helps the car rental company to find the customers easily. </a:t>
            </a:r>
            <a:endParaRPr lang="en-GB" sz="2000" dirty="0">
              <a:ea typeface="+mn-lt"/>
              <a:cs typeface="+mn-lt"/>
            </a:endParaRPr>
          </a:p>
          <a:p>
            <a:pPr marL="0" indent="0">
              <a:buNone/>
            </a:pPr>
            <a:endParaRPr lang="en-US" sz="2000">
              <a:cs typeface="Calibri" panose="020F0502020204030204"/>
            </a:endParaRPr>
          </a:p>
        </p:txBody>
      </p:sp>
      <p:pic>
        <p:nvPicPr>
          <p:cNvPr id="4" name="Picture 6" descr="A close up of a flower&#10;&#10;Description automatically generated"/>
          <p:cNvPicPr>
            <a:picLocks noChangeAspect="1"/>
          </p:cNvPicPr>
          <p:nvPr/>
        </p:nvPicPr>
        <p:blipFill rotWithShape="1">
          <a:blip r:embed="rId1"/>
          <a:srcRect l="21485" r="10921"/>
          <a:stretch>
            <a:fillRect/>
          </a:stretch>
        </p:blipFill>
        <p:spPr>
          <a:xfrm>
            <a:off x="20" y="10"/>
            <a:ext cx="4635571" cy="6857990"/>
          </a:xfrm>
          <a:prstGeom prst="rect">
            <a:avLst/>
          </a:prstGeom>
          <a:effectLst/>
        </p:spPr>
      </p:pic>
      <p:cxnSp>
        <p:nvCxnSpPr>
          <p:cNvPr id="50" name="Straight Connector 52"/>
          <p:cNvCxnSpPr>
            <a:cxnSpLocks noGrp="1" noRot="1" noChangeAspect="1" noMove="1" noResize="1" noEditPoints="1" noAdjustHandles="1" noChangeArrowheads="1" noChangeShapeType="1"/>
          </p:cNvCxnSpPr>
          <p:nvPr/>
        </p:nvCxnSpPr>
        <p:spPr>
          <a:xfrm>
            <a:off x="5080934" y="2115117"/>
            <a:ext cx="6309360" cy="0"/>
          </a:xfrm>
          <a:prstGeom prst="line">
            <a:avLst/>
          </a:prstGeom>
          <a:ln w="19050">
            <a:solidFill>
              <a:srgbClr val="EEF74C"/>
            </a:solidFill>
          </a:ln>
        </p:spPr>
        <p:style>
          <a:lnRef idx="1">
            <a:schemeClr val="accent1"/>
          </a:lnRef>
          <a:fillRef idx="0">
            <a:schemeClr val="accent1"/>
          </a:fillRef>
          <a:effectRef idx="0">
            <a:schemeClr val="accent1"/>
          </a:effectRef>
          <a:fontRef idx="minor">
            <a:schemeClr val="tx1"/>
          </a:fontRef>
        </p:style>
      </p:cxnSp>
      <p:pic>
        <p:nvPicPr>
          <p:cNvPr id="5" name="Picture 5" descr="A person riding a horse drawn carriage&#10;&#10;Description automatically generated"/>
          <p:cNvPicPr>
            <a:picLocks noChangeAspect="1"/>
          </p:cNvPicPr>
          <p:nvPr/>
        </p:nvPicPr>
        <p:blipFill>
          <a:blip r:embed="rId2"/>
          <a:stretch>
            <a:fillRect/>
          </a:stretch>
        </p:blipFill>
        <p:spPr>
          <a:xfrm>
            <a:off x="-38100" y="-4825"/>
            <a:ext cx="4669367" cy="6867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t="-24000" b="-24000"/>
          </a:stretch>
        </a:blip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504115" y="2766237"/>
            <a:ext cx="792632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8000">
                <a:latin typeface="Times New Roman" panose="02020603050405020304"/>
                <a:cs typeface="Times New Roman" panose="02020603050405020304"/>
              </a:rPr>
              <a:t>Extended 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p:cNvPicPr>
            <a:picLocks noGrp="1" noChangeAspect="1"/>
          </p:cNvPicPr>
          <p:nvPr>
            <p:ph idx="1"/>
          </p:nvPr>
        </p:nvPicPr>
        <p:blipFill rotWithShape="1">
          <a:blip r:embed="rId1"/>
          <a:srcRect b="951"/>
          <a:stretch>
            <a:fillRect/>
          </a:stretch>
        </p:blipFill>
        <p:spPr>
          <a:xfrm>
            <a:off x="307775" y="261437"/>
            <a:ext cx="11576450" cy="6335126"/>
          </a:xfrm>
          <a:prstGeom prst="rect">
            <a:avLst/>
          </a:prstGeom>
        </p:spPr>
      </p:pic>
      <mc:AlternateContent xmlns:mc="http://schemas.openxmlformats.org/markup-compatibility/2006" xmlns:p14="http://schemas.microsoft.com/office/powerpoint/2010/main">
        <mc:Choice Requires="p14">
          <p:contentPart r:id="rId2" p14:bwMode="auto">
            <p14:nvContentPartPr>
              <p14:cNvPr id="12" name="Ink 11"/>
              <p14:cNvContentPartPr/>
              <p14:nvPr/>
            </p14:nvContentPartPr>
            <p14:xfrm>
              <a:off x="9223743" y="460743"/>
              <a:ext cx="9525" cy="9525"/>
            </p14:xfrm>
          </p:contentPart>
        </mc:Choice>
        <mc:Fallback xmlns="">
          <p:pic>
            <p:nvPicPr>
              <p:cNvPr id="12" name="Ink 11"/>
            </p:nvPicPr>
            <p:blipFill>
              <a:blip r:embed="rId3"/>
            </p:blipFill>
            <p:spPr>
              <a:xfrm>
                <a:off x="9223743" y="460743"/>
                <a:ext cx="9525" cy="9525"/>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825" y="622300"/>
            <a:ext cx="10515600" cy="1102634"/>
          </a:xfrm>
        </p:spPr>
        <p:txBody>
          <a:bodyPr vert="horz" lIns="91440" tIns="45720" rIns="91440" bIns="45720" rtlCol="0" anchor="ctr">
            <a:noAutofit/>
          </a:bodyPr>
          <a:lstStyle/>
          <a:p>
            <a:pPr algn="ctr"/>
            <a:r>
              <a:rPr lang="en-GB" sz="4000" b="1">
                <a:latin typeface="Times New Roman" panose="02020603050405020304"/>
                <a:cs typeface="Times New Roman" panose="02020603050405020304"/>
              </a:rPr>
              <a:t> Normalization-1NF</a:t>
            </a:r>
            <a:br>
              <a:rPr lang="en-GB" sz="2000" b="1">
                <a:latin typeface="Times New Roman" panose="02020603050405020304"/>
                <a:cs typeface="Times New Roman" panose="02020603050405020304"/>
              </a:rPr>
            </a:br>
            <a:br>
              <a:rPr lang="en-GB" sz="2000" b="1">
                <a:latin typeface="Times New Roman" panose="02020603050405020304"/>
                <a:cs typeface="Times New Roman" panose="02020603050405020304"/>
              </a:rPr>
            </a:br>
            <a:r>
              <a:rPr lang="en-GB" sz="2000">
                <a:latin typeface="Times New Roman" panose="02020603050405020304"/>
                <a:cs typeface="Calibri Light" panose="020F0302020204030204"/>
              </a:rPr>
              <a:t>As</a:t>
            </a:r>
            <a:r>
              <a:rPr lang="en-GB" sz="2000">
                <a:latin typeface="Times New Roman" panose="02020603050405020304"/>
                <a:ea typeface="+mj-lt"/>
                <a:cs typeface="+mj-lt"/>
              </a:rPr>
              <a:t> per the rule of first normal form, an attribute (column) of a table cannot hold multiple values. should hold only atomic values. </a:t>
            </a:r>
            <a:br>
              <a:rPr lang="en-GB" sz="2000" b="1">
                <a:latin typeface="Times New Roman" panose="02020603050405020304"/>
                <a:cs typeface="Times New Roman" panose="02020603050405020304"/>
              </a:rPr>
            </a:br>
            <a:endParaRPr lang="en-US" sz="2000">
              <a:latin typeface="Times New Roman" panose="02020603050405020304"/>
              <a:cs typeface="Calibri Light" panose="020F0302020204030204"/>
            </a:endParaRPr>
          </a:p>
        </p:txBody>
      </p:sp>
      <p:graphicFrame>
        <p:nvGraphicFramePr>
          <p:cNvPr id="6" name="Table 5"/>
          <p:cNvGraphicFramePr>
            <a:graphicFrameLocks noGrp="1"/>
          </p:cNvGraphicFramePr>
          <p:nvPr/>
        </p:nvGraphicFramePr>
        <p:xfrm>
          <a:off x="2113547" y="2533830"/>
          <a:ext cx="8398716" cy="404880"/>
        </p:xfrm>
        <a:graphic>
          <a:graphicData uri="http://schemas.openxmlformats.org/drawingml/2006/table">
            <a:tbl>
              <a:tblPr firstRow="1" firstCol="1" bandRow="1">
                <a:tableStyleId>{68D230F3-CF80-4859-8CE7-A43EE81993B5}</a:tableStyleId>
              </a:tblPr>
              <a:tblGrid>
                <a:gridCol w="1587021"/>
                <a:gridCol w="1868709"/>
                <a:gridCol w="1229877"/>
                <a:gridCol w="1550132"/>
                <a:gridCol w="2162977"/>
              </a:tblGrid>
              <a:tr h="404880">
                <a:tc>
                  <a:txBody>
                    <a:bodyPr/>
                    <a:lstStyle/>
                    <a:p>
                      <a:pPr algn="ctr"/>
                      <a:r>
                        <a:rPr lang="en-GB" sz="1400">
                          <a:effectLst/>
                        </a:rPr>
                        <a:t>customer _id</a:t>
                      </a:r>
                      <a:endParaRPr lang="en-GB">
                        <a:effectLst/>
                      </a:endParaRPr>
                    </a:p>
                  </a:txBody>
                  <a:tcPr marL="68580" marR="68580" marT="0" marB="0">
                    <a:solidFill>
                      <a:schemeClr val="accent5">
                        <a:lumMod val="60000"/>
                        <a:lumOff val="40000"/>
                      </a:schemeClr>
                    </a:solidFill>
                  </a:tcPr>
                </a:tc>
                <a:tc>
                  <a:txBody>
                    <a:bodyPr/>
                    <a:lstStyle/>
                    <a:p>
                      <a:pPr algn="ctr"/>
                      <a:r>
                        <a:rPr lang="en-GB" sz="1400">
                          <a:effectLst/>
                        </a:rPr>
                        <a:t>customer _name</a:t>
                      </a:r>
                      <a:endParaRPr lang="en-GB">
                        <a:effectLst/>
                      </a:endParaRPr>
                    </a:p>
                  </a:txBody>
                  <a:tcPr marL="68580" marR="68580" marT="0" marB="0">
                    <a:solidFill>
                      <a:schemeClr val="accent5">
                        <a:lumMod val="40000"/>
                        <a:lumOff val="60000"/>
                      </a:schemeClr>
                    </a:solidFill>
                  </a:tcPr>
                </a:tc>
                <a:tc>
                  <a:txBody>
                    <a:bodyPr/>
                    <a:lstStyle/>
                    <a:p>
                      <a:pPr algn="ctr"/>
                      <a:r>
                        <a:rPr lang="en-GB" sz="1400">
                          <a:effectLst/>
                        </a:rPr>
                        <a:t>Phone No</a:t>
                      </a:r>
                      <a:endParaRPr lang="en-GB">
                        <a:effectLst/>
                      </a:endParaRPr>
                    </a:p>
                  </a:txBody>
                  <a:tcPr marL="68580" marR="68580" marT="0" marB="0">
                    <a:solidFill>
                      <a:schemeClr val="accent5">
                        <a:lumMod val="60000"/>
                        <a:lumOff val="40000"/>
                      </a:schemeClr>
                    </a:solidFill>
                  </a:tcPr>
                </a:tc>
                <a:tc>
                  <a:txBody>
                    <a:bodyPr/>
                    <a:lstStyle/>
                    <a:p>
                      <a:pPr algn="ctr"/>
                      <a:r>
                        <a:rPr lang="en-GB" sz="1400">
                          <a:effectLst/>
                        </a:rPr>
                        <a:t>Aadhaar</a:t>
                      </a:r>
                      <a:endParaRPr lang="en-GB">
                        <a:effectLst/>
                      </a:endParaRPr>
                    </a:p>
                  </a:txBody>
                  <a:tcPr marL="68580" marR="68580" marT="0" marB="0">
                    <a:solidFill>
                      <a:schemeClr val="accent5">
                        <a:lumMod val="40000"/>
                        <a:lumOff val="60000"/>
                      </a:schemeClr>
                    </a:solidFill>
                  </a:tcPr>
                </a:tc>
                <a:tc>
                  <a:txBody>
                    <a:bodyPr/>
                    <a:lstStyle/>
                    <a:p>
                      <a:pPr algn="ctr"/>
                      <a:r>
                        <a:rPr lang="en-GB" sz="1400">
                          <a:effectLst/>
                        </a:rPr>
                        <a:t>Email</a:t>
                      </a:r>
                      <a:endParaRPr lang="en-GB">
                        <a:effectLst/>
                      </a:endParaRPr>
                    </a:p>
                  </a:txBody>
                  <a:tcPr marL="68580" marR="68580" marT="0" marB="0">
                    <a:solidFill>
                      <a:schemeClr val="accent5">
                        <a:lumMod val="60000"/>
                        <a:lumOff val="40000"/>
                      </a:schemeClr>
                    </a:solidFill>
                  </a:tcPr>
                </a:tc>
              </a:tr>
            </a:tbl>
          </a:graphicData>
        </a:graphic>
      </p:graphicFrame>
      <p:sp>
        <p:nvSpPr>
          <p:cNvPr id="7" name="TextBox 6"/>
          <p:cNvSpPr txBox="1"/>
          <p:nvPr/>
        </p:nvSpPr>
        <p:spPr>
          <a:xfrm>
            <a:off x="4724400" y="32004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GB" sz="2400">
              <a:latin typeface="Cambria" panose="02040503050406030204"/>
            </a:endParaRPr>
          </a:p>
        </p:txBody>
      </p:sp>
      <p:graphicFrame>
        <p:nvGraphicFramePr>
          <p:cNvPr id="9" name="Table 8"/>
          <p:cNvGraphicFramePr>
            <a:graphicFrameLocks noGrp="1"/>
          </p:cNvGraphicFramePr>
          <p:nvPr/>
        </p:nvGraphicFramePr>
        <p:xfrm>
          <a:off x="2115552" y="3118184"/>
          <a:ext cx="8405369" cy="416943"/>
        </p:xfrm>
        <a:graphic>
          <a:graphicData uri="http://schemas.openxmlformats.org/drawingml/2006/table">
            <a:tbl>
              <a:tblPr firstRow="1" firstCol="1" bandRow="1">
                <a:tableStyleId>{1E171933-4619-4E11-9A3F-F7608DF75F80}</a:tableStyleId>
              </a:tblPr>
              <a:tblGrid>
                <a:gridCol w="1573678"/>
                <a:gridCol w="1304338"/>
                <a:gridCol w="1304338"/>
                <a:gridCol w="1304338"/>
                <a:gridCol w="1305189"/>
                <a:gridCol w="1613488"/>
              </a:tblGrid>
              <a:tr h="416943">
                <a:tc>
                  <a:txBody>
                    <a:bodyPr/>
                    <a:lstStyle/>
                    <a:p>
                      <a:pPr algn="ctr"/>
                      <a:r>
                        <a:rPr lang="en-GB" sz="1400">
                          <a:solidFill>
                            <a:schemeClr val="tx1"/>
                          </a:solidFill>
                          <a:effectLst/>
                        </a:rPr>
                        <a:t>Gender</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DOB</a:t>
                      </a:r>
                      <a:endParaRPr lang="en-GB">
                        <a:solidFill>
                          <a:schemeClr val="tx1"/>
                        </a:solidFill>
                        <a:effectLst/>
                      </a:endParaRPr>
                    </a:p>
                  </a:txBody>
                  <a:tcPr marL="68580" marR="68580" marT="0" marB="0">
                    <a:solidFill>
                      <a:schemeClr val="accent5">
                        <a:lumMod val="60000"/>
                        <a:lumOff val="40000"/>
                      </a:schemeClr>
                    </a:solidFill>
                  </a:tcPr>
                </a:tc>
                <a:tc>
                  <a:txBody>
                    <a:bodyPr/>
                    <a:lstStyle/>
                    <a:p>
                      <a:pPr algn="ctr"/>
                      <a:r>
                        <a:rPr lang="en-GB" sz="1400">
                          <a:solidFill>
                            <a:schemeClr val="tx1"/>
                          </a:solidFill>
                          <a:effectLst/>
                        </a:rPr>
                        <a:t>Street</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city</a:t>
                      </a:r>
                      <a:endParaRPr lang="en-GB">
                        <a:solidFill>
                          <a:schemeClr val="tx1"/>
                        </a:solidFill>
                        <a:effectLst/>
                      </a:endParaRPr>
                    </a:p>
                  </a:txBody>
                  <a:tcPr marL="68580" marR="68580" marT="0" marB="0">
                    <a:solidFill>
                      <a:schemeClr val="accent5">
                        <a:lumMod val="60000"/>
                        <a:lumOff val="40000"/>
                      </a:schemeClr>
                    </a:solidFill>
                  </a:tcPr>
                </a:tc>
                <a:tc>
                  <a:txBody>
                    <a:bodyPr/>
                    <a:lstStyle/>
                    <a:p>
                      <a:pPr algn="ctr"/>
                      <a:r>
                        <a:rPr lang="en-GB" sz="1400">
                          <a:solidFill>
                            <a:schemeClr val="tx1"/>
                          </a:solidFill>
                          <a:effectLst/>
                        </a:rPr>
                        <a:t>Zip code</a:t>
                      </a:r>
                      <a:endParaRPr lang="en-GB" err="1">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car- id</a:t>
                      </a:r>
                      <a:endParaRPr lang="en-GB">
                        <a:solidFill>
                          <a:schemeClr val="tx1"/>
                        </a:solidFill>
                        <a:effectLst/>
                      </a:endParaRPr>
                    </a:p>
                  </a:txBody>
                  <a:tcPr marL="68580" marR="68580" marT="0" marB="0">
                    <a:solidFill>
                      <a:schemeClr val="accent5">
                        <a:lumMod val="60000"/>
                        <a:lumOff val="40000"/>
                      </a:schemeClr>
                    </a:solidFill>
                  </a:tcPr>
                </a:tc>
              </a:tr>
            </a:tbl>
          </a:graphicData>
        </a:graphic>
      </p:graphicFrame>
      <p:graphicFrame>
        <p:nvGraphicFramePr>
          <p:cNvPr id="11" name="Table 10"/>
          <p:cNvGraphicFramePr>
            <a:graphicFrameLocks noGrp="1"/>
          </p:cNvGraphicFramePr>
          <p:nvPr/>
        </p:nvGraphicFramePr>
        <p:xfrm>
          <a:off x="2099094" y="3723735"/>
          <a:ext cx="8413508" cy="388188"/>
        </p:xfrm>
        <a:graphic>
          <a:graphicData uri="http://schemas.openxmlformats.org/drawingml/2006/table">
            <a:tbl>
              <a:tblPr firstRow="1" firstCol="1" bandRow="1">
                <a:tableStyleId>{7DF18680-E054-41AD-8BC1-D1AEF772440D}</a:tableStyleId>
              </a:tblPr>
              <a:tblGrid>
                <a:gridCol w="1429880"/>
                <a:gridCol w="1566745"/>
                <a:gridCol w="1440932"/>
                <a:gridCol w="1686612"/>
                <a:gridCol w="2289339"/>
              </a:tblGrid>
              <a:tr h="388188">
                <a:tc>
                  <a:txBody>
                    <a:bodyPr/>
                    <a:lstStyle/>
                    <a:p>
                      <a:pPr algn="ctr"/>
                      <a:r>
                        <a:rPr lang="en-GB" sz="1400">
                          <a:solidFill>
                            <a:schemeClr val="tx1"/>
                          </a:solidFill>
                          <a:effectLst/>
                        </a:rPr>
                        <a:t>car model</a:t>
                      </a:r>
                      <a:endParaRPr lang="en-GB">
                        <a:solidFill>
                          <a:schemeClr val="tx1"/>
                        </a:solidFill>
                        <a:effectLst/>
                      </a:endParaRPr>
                    </a:p>
                  </a:txBody>
                  <a:tcPr marL="68580" marR="68580" marT="0" marB="0">
                    <a:solidFill>
                      <a:schemeClr val="accent5">
                        <a:lumMod val="60000"/>
                        <a:lumOff val="40000"/>
                      </a:schemeClr>
                    </a:solidFill>
                  </a:tcPr>
                </a:tc>
                <a:tc>
                  <a:txBody>
                    <a:bodyPr/>
                    <a:lstStyle/>
                    <a:p>
                      <a:pPr algn="ctr"/>
                      <a:r>
                        <a:rPr lang="en-GB" sz="1400">
                          <a:solidFill>
                            <a:schemeClr val="tx1"/>
                          </a:solidFill>
                          <a:effectLst/>
                        </a:rPr>
                        <a:t>location</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milage</a:t>
                      </a:r>
                      <a:endParaRPr lang="en-GB">
                        <a:solidFill>
                          <a:schemeClr val="tx1"/>
                        </a:solidFill>
                        <a:effectLst/>
                      </a:endParaRPr>
                    </a:p>
                  </a:txBody>
                  <a:tcPr marL="68580" marR="68580" marT="0" marB="0">
                    <a:solidFill>
                      <a:schemeClr val="accent5">
                        <a:lumMod val="60000"/>
                        <a:lumOff val="40000"/>
                      </a:schemeClr>
                    </a:solidFill>
                  </a:tcPr>
                </a:tc>
                <a:tc>
                  <a:txBody>
                    <a:bodyPr/>
                    <a:lstStyle/>
                    <a:p>
                      <a:pPr algn="ctr"/>
                      <a:r>
                        <a:rPr lang="en-GB" sz="1400">
                          <a:solidFill>
                            <a:schemeClr val="tx1"/>
                          </a:solidFill>
                          <a:effectLst/>
                        </a:rPr>
                        <a:t>Seating space</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availability status</a:t>
                      </a:r>
                      <a:endParaRPr lang="en-GB">
                        <a:solidFill>
                          <a:schemeClr val="tx1"/>
                        </a:solidFill>
                        <a:effectLst/>
                      </a:endParaRPr>
                    </a:p>
                  </a:txBody>
                  <a:tcPr marL="68580" marR="68580" marT="0" marB="0">
                    <a:solidFill>
                      <a:schemeClr val="accent5">
                        <a:lumMod val="60000"/>
                        <a:lumOff val="40000"/>
                      </a:schemeClr>
                    </a:solidFill>
                  </a:tcPr>
                </a:tc>
              </a:tr>
            </a:tbl>
          </a:graphicData>
        </a:graphic>
      </p:graphicFrame>
      <p:graphicFrame>
        <p:nvGraphicFramePr>
          <p:cNvPr id="13" name="Table 12"/>
          <p:cNvGraphicFramePr>
            <a:graphicFrameLocks noGrp="1"/>
          </p:cNvGraphicFramePr>
          <p:nvPr/>
        </p:nvGraphicFramePr>
        <p:xfrm>
          <a:off x="2116905" y="4325153"/>
          <a:ext cx="8411251" cy="431320"/>
        </p:xfrm>
        <a:graphic>
          <a:graphicData uri="http://schemas.openxmlformats.org/drawingml/2006/table">
            <a:tbl>
              <a:tblPr firstRow="1" firstCol="1" bandRow="1">
                <a:tableStyleId>{5C22544A-7EE6-4342-B048-85BDC9FD1C3A}</a:tableStyleId>
              </a:tblPr>
              <a:tblGrid>
                <a:gridCol w="1575788"/>
                <a:gridCol w="1306088"/>
                <a:gridCol w="1408981"/>
                <a:gridCol w="1437734"/>
                <a:gridCol w="1361346"/>
                <a:gridCol w="1321314"/>
              </a:tblGrid>
              <a:tr h="431320">
                <a:tc>
                  <a:txBody>
                    <a:bodyPr/>
                    <a:lstStyle/>
                    <a:p>
                      <a:pPr algn="ctr"/>
                      <a:r>
                        <a:rPr lang="en-GB" sz="1400">
                          <a:solidFill>
                            <a:schemeClr val="tx1"/>
                          </a:solidFill>
                          <a:effectLst/>
                        </a:rPr>
                        <a:t>Reg. No</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Booking _Id</a:t>
                      </a:r>
                      <a:endParaRPr lang="en-GB">
                        <a:solidFill>
                          <a:schemeClr val="tx1"/>
                        </a:solidFill>
                        <a:effectLst/>
                      </a:endParaRPr>
                    </a:p>
                  </a:txBody>
                  <a:tcPr marL="68580" marR="68580" marT="0" marB="0">
                    <a:solidFill>
                      <a:schemeClr val="accent5">
                        <a:lumMod val="60000"/>
                        <a:lumOff val="40000"/>
                      </a:schemeClr>
                    </a:solidFill>
                  </a:tcPr>
                </a:tc>
                <a:tc>
                  <a:txBody>
                    <a:bodyPr/>
                    <a:lstStyle/>
                    <a:p>
                      <a:pPr algn="ctr"/>
                      <a:r>
                        <a:rPr lang="en-GB" sz="1400">
                          <a:solidFill>
                            <a:schemeClr val="tx1"/>
                          </a:solidFill>
                          <a:effectLst/>
                        </a:rPr>
                        <a:t>caution deposit</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booking status</a:t>
                      </a:r>
                      <a:endParaRPr lang="en-GB">
                        <a:solidFill>
                          <a:schemeClr val="tx1"/>
                        </a:solidFill>
                        <a:effectLst/>
                      </a:endParaRPr>
                    </a:p>
                  </a:txBody>
                  <a:tcPr marL="68580" marR="68580" marT="0" marB="0">
                    <a:solidFill>
                      <a:schemeClr val="accent5">
                        <a:lumMod val="60000"/>
                        <a:lumOff val="40000"/>
                      </a:schemeClr>
                    </a:solidFill>
                  </a:tcPr>
                </a:tc>
                <a:tc>
                  <a:txBody>
                    <a:bodyPr/>
                    <a:lstStyle/>
                    <a:p>
                      <a:pPr algn="ctr"/>
                      <a:r>
                        <a:rPr lang="en-GB" sz="1400">
                          <a:solidFill>
                            <a:schemeClr val="tx1"/>
                          </a:solidFill>
                          <a:effectLst/>
                        </a:rPr>
                        <a:t>From date</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to-date</a:t>
                      </a:r>
                      <a:endParaRPr lang="en-GB">
                        <a:solidFill>
                          <a:schemeClr val="tx1"/>
                        </a:solidFill>
                        <a:effectLst/>
                      </a:endParaRPr>
                    </a:p>
                  </a:txBody>
                  <a:tcPr marL="68580" marR="68580" marT="0" marB="0">
                    <a:solidFill>
                      <a:schemeClr val="accent5">
                        <a:lumMod val="60000"/>
                        <a:lumOff val="40000"/>
                      </a:schemeClr>
                    </a:solidFill>
                  </a:tcPr>
                </a:tc>
              </a:tr>
            </a:tbl>
          </a:graphicData>
        </a:graphic>
      </p:graphicFrame>
      <p:graphicFrame>
        <p:nvGraphicFramePr>
          <p:cNvPr id="15" name="Table 14"/>
          <p:cNvGraphicFramePr>
            <a:graphicFrameLocks noGrp="1"/>
          </p:cNvGraphicFramePr>
          <p:nvPr/>
        </p:nvGraphicFramePr>
        <p:xfrm>
          <a:off x="2115552" y="4973052"/>
          <a:ext cx="8388216" cy="428655"/>
        </p:xfrm>
        <a:graphic>
          <a:graphicData uri="http://schemas.openxmlformats.org/drawingml/2006/table">
            <a:tbl>
              <a:tblPr firstRow="1" firstCol="1" bandRow="1">
                <a:tableStyleId>{5C22544A-7EE6-4342-B048-85BDC9FD1C3A}</a:tableStyleId>
              </a:tblPr>
              <a:tblGrid>
                <a:gridCol w="1412234"/>
                <a:gridCol w="1394834"/>
                <a:gridCol w="1394834"/>
                <a:gridCol w="1394834"/>
                <a:gridCol w="1395740"/>
                <a:gridCol w="1395740"/>
              </a:tblGrid>
              <a:tr h="428655">
                <a:tc>
                  <a:txBody>
                    <a:bodyPr/>
                    <a:lstStyle/>
                    <a:p>
                      <a:pPr algn="ctr"/>
                      <a:r>
                        <a:rPr lang="en-GB" sz="1400">
                          <a:solidFill>
                            <a:schemeClr val="tx1"/>
                          </a:solidFill>
                          <a:effectLst/>
                        </a:rPr>
                        <a:t>billing id</a:t>
                      </a:r>
                      <a:endParaRPr lang="en-GB">
                        <a:solidFill>
                          <a:schemeClr val="tx1"/>
                        </a:solidFill>
                        <a:effectLst/>
                      </a:endParaRPr>
                    </a:p>
                  </a:txBody>
                  <a:tcPr marL="68580" marR="68580" marT="0" marB="0">
                    <a:solidFill>
                      <a:schemeClr val="accent5">
                        <a:lumMod val="60000"/>
                        <a:lumOff val="40000"/>
                      </a:schemeClr>
                    </a:solidFill>
                  </a:tcPr>
                </a:tc>
                <a:tc>
                  <a:txBody>
                    <a:bodyPr/>
                    <a:lstStyle/>
                    <a:p>
                      <a:pPr algn="ctr"/>
                      <a:r>
                        <a:rPr lang="en-GB" sz="1400">
                          <a:solidFill>
                            <a:schemeClr val="tx1"/>
                          </a:solidFill>
                          <a:effectLst/>
                        </a:rPr>
                        <a:t>discount</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date of billing</a:t>
                      </a:r>
                      <a:endParaRPr lang="en-GB">
                        <a:solidFill>
                          <a:schemeClr val="tx1"/>
                        </a:solidFill>
                        <a:effectLst/>
                      </a:endParaRPr>
                    </a:p>
                  </a:txBody>
                  <a:tcPr marL="68580" marR="68580" marT="0" marB="0">
                    <a:solidFill>
                      <a:schemeClr val="accent5">
                        <a:lumMod val="60000"/>
                        <a:lumOff val="40000"/>
                      </a:schemeClr>
                    </a:solidFill>
                  </a:tcPr>
                </a:tc>
                <a:tc>
                  <a:txBody>
                    <a:bodyPr/>
                    <a:lstStyle/>
                    <a:p>
                      <a:pPr algn="ctr"/>
                      <a:r>
                        <a:rPr lang="en-GB" sz="1400">
                          <a:solidFill>
                            <a:schemeClr val="tx1"/>
                          </a:solidFill>
                          <a:effectLst/>
                        </a:rPr>
                        <a:t>return - date</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a:solidFill>
                            <a:schemeClr val="tx1"/>
                          </a:solidFill>
                          <a:effectLst/>
                        </a:rPr>
                        <a:t>late fee</a:t>
                      </a:r>
                      <a:endParaRPr lang="en-GB">
                        <a:solidFill>
                          <a:schemeClr val="tx1"/>
                        </a:solidFill>
                        <a:effectLst/>
                      </a:endParaRPr>
                    </a:p>
                  </a:txBody>
                  <a:tcPr marL="68580" marR="68580" marT="0" marB="0">
                    <a:solidFill>
                      <a:schemeClr val="accent5">
                        <a:lumMod val="60000"/>
                        <a:lumOff val="40000"/>
                      </a:schemeClr>
                    </a:solidFill>
                  </a:tcPr>
                </a:tc>
                <a:tc>
                  <a:txBody>
                    <a:bodyPr/>
                    <a:lstStyle/>
                    <a:p>
                      <a:pPr algn="ctr"/>
                      <a:r>
                        <a:rPr lang="en-GB" sz="1400">
                          <a:solidFill>
                            <a:schemeClr val="tx1"/>
                          </a:solidFill>
                          <a:effectLst/>
                        </a:rPr>
                        <a:t>Total amount</a:t>
                      </a:r>
                      <a:endParaRPr lang="en-GB">
                        <a:solidFill>
                          <a:schemeClr val="tx1"/>
                        </a:solidFill>
                        <a:effectLst/>
                      </a:endParaRPr>
                    </a:p>
                  </a:txBody>
                  <a:tcPr marL="68580" marR="68580" marT="0" marB="0">
                    <a:solidFill>
                      <a:schemeClr val="accent5">
                        <a:lumMod val="40000"/>
                        <a:lumOff val="60000"/>
                      </a:schemeClr>
                    </a:solidFill>
                  </a:tcPr>
                </a:tc>
              </a:tr>
            </a:tbl>
          </a:graphicData>
        </a:graphic>
      </p:graphicFrame>
      <p:graphicFrame>
        <p:nvGraphicFramePr>
          <p:cNvPr id="17" name="Table 16"/>
          <p:cNvGraphicFramePr>
            <a:graphicFrameLocks noGrp="1"/>
          </p:cNvGraphicFramePr>
          <p:nvPr/>
        </p:nvGraphicFramePr>
        <p:xfrm>
          <a:off x="2095500" y="5715000"/>
          <a:ext cx="8426526" cy="375510"/>
        </p:xfrm>
        <a:graphic>
          <a:graphicData uri="http://schemas.openxmlformats.org/drawingml/2006/table">
            <a:tbl>
              <a:tblPr firstRow="1" firstCol="1" bandRow="1">
                <a:tableStyleId>{5C22544A-7EE6-4342-B048-85BDC9FD1C3A}</a:tableStyleId>
              </a:tblPr>
              <a:tblGrid>
                <a:gridCol w="4213263"/>
                <a:gridCol w="4213263"/>
              </a:tblGrid>
              <a:tr h="375510">
                <a:tc>
                  <a:txBody>
                    <a:bodyPr/>
                    <a:lstStyle/>
                    <a:p>
                      <a:pPr algn="ctr"/>
                      <a:r>
                        <a:rPr lang="en-GB" sz="1400">
                          <a:solidFill>
                            <a:schemeClr val="tx1"/>
                          </a:solidFill>
                          <a:effectLst/>
                        </a:rPr>
                        <a:t>payment method</a:t>
                      </a:r>
                      <a:endParaRPr lang="en-GB">
                        <a:solidFill>
                          <a:schemeClr val="tx1"/>
                        </a:solidFill>
                        <a:effectLst/>
                      </a:endParaRPr>
                    </a:p>
                  </a:txBody>
                  <a:tcPr marL="68580" marR="68580" marT="0" marB="0">
                    <a:solidFill>
                      <a:schemeClr val="accent5">
                        <a:lumMod val="40000"/>
                        <a:lumOff val="60000"/>
                      </a:schemeClr>
                    </a:solidFill>
                  </a:tcPr>
                </a:tc>
                <a:tc>
                  <a:txBody>
                    <a:bodyPr/>
                    <a:lstStyle/>
                    <a:p>
                      <a:pPr algn="ctr"/>
                      <a:r>
                        <a:rPr lang="en-GB" sz="1400" b="1" u="none">
                          <a:solidFill>
                            <a:schemeClr val="tx1"/>
                          </a:solidFill>
                          <a:effectLst/>
                        </a:rPr>
                        <a:t>Payment status</a:t>
                      </a:r>
                      <a:endParaRPr lang="en-GB">
                        <a:effectLst/>
                      </a:endParaRPr>
                    </a:p>
                  </a:txBody>
                  <a:tcPr marL="68580" marR="68580" marT="0" marB="0">
                    <a:solidFill>
                      <a:schemeClr val="accent5">
                        <a:lumMod val="60000"/>
                        <a:lumOff val="40000"/>
                      </a:schemeClr>
                    </a:solidFill>
                  </a:tcPr>
                </a:tc>
              </a:tr>
            </a:tbl>
          </a:graphicData>
        </a:graphic>
      </p:graphicFrame>
      <p:sp>
        <p:nvSpPr>
          <p:cNvPr id="5" name="Content Placeholder 4"/>
          <p:cNvSpPr>
            <a:spLocks noGrp="1"/>
          </p:cNvSpPr>
          <p:nvPr>
            <p:ph idx="1"/>
          </p:nvPr>
        </p:nvSpPr>
        <p:spPr>
          <a:xfrm>
            <a:off x="838200" y="1847192"/>
            <a:ext cx="10515600" cy="4329771"/>
          </a:xfrm>
        </p:spPr>
        <p:txBody>
          <a:bodyPr vert="horz" lIns="91440" tIns="45720" rIns="91440" bIns="45720" rtlCol="0" anchor="t">
            <a:normAutofit/>
          </a:bodyPr>
          <a:lstStyle/>
          <a:p>
            <a:pPr>
              <a:lnSpc>
                <a:spcPct val="100000"/>
              </a:lnSpc>
              <a:spcBef>
                <a:spcPts val="0"/>
              </a:spcBef>
            </a:pPr>
            <a:r>
              <a:rPr lang="en-GB" b="1" u="sng">
                <a:solidFill>
                  <a:srgbClr val="FF0000"/>
                </a:solidFill>
                <a:cs typeface="Calibri" panose="020F0502020204030204"/>
              </a:rPr>
              <a:t>1NF:</a:t>
            </a:r>
            <a:endParaRPr lang="en-GB" b="1" u="sng">
              <a:solidFill>
                <a:srgbClr val="FF0000"/>
              </a:solidFill>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952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GB" sz="3700">
                <a:solidFill>
                  <a:srgbClr val="FFFFFF"/>
                </a:solidFill>
                <a:cs typeface="Calibri Light" panose="020F0302020204030204"/>
              </a:rPr>
              <a:t>FUNCTIONAL DEPENDENCIES</a:t>
            </a:r>
            <a:endParaRPr lang="en-GB" sz="370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vert="horz" lIns="91440" tIns="45720" rIns="91440" bIns="45720" rtlCol="0" anchor="ctr">
            <a:normAutofit fontScale="90000" lnSpcReduction="10000"/>
          </a:bodyPr>
          <a:lstStyle/>
          <a:p>
            <a:pPr>
              <a:buFont typeface="Wingdings" panose="05000000000000000000" pitchFamily="34" charset="0"/>
              <a:buChar char="Ø"/>
            </a:pPr>
            <a:r>
              <a:rPr lang="en-GB" sz="2600" dirty="0">
                <a:ea typeface="+mn-lt"/>
                <a:cs typeface="+mn-lt"/>
              </a:rPr>
              <a:t>(</a:t>
            </a:r>
            <a:r>
              <a:rPr lang="en-GB" sz="2600" dirty="0" err="1">
                <a:ea typeface="+mn-lt"/>
                <a:cs typeface="+mn-lt"/>
              </a:rPr>
              <a:t>Customer_ID</a:t>
            </a:r>
            <a:r>
              <a:rPr lang="en-GB" sz="2600" dirty="0">
                <a:ea typeface="+mn-lt"/>
                <a:cs typeface="+mn-lt"/>
              </a:rPr>
              <a:t>)--&gt;</a:t>
            </a:r>
            <a:r>
              <a:rPr lang="en-GB" sz="2600" dirty="0" err="1">
                <a:ea typeface="+mn-lt"/>
                <a:cs typeface="+mn-lt"/>
              </a:rPr>
              <a:t>customer_name</a:t>
            </a:r>
            <a:r>
              <a:rPr lang="en-GB" sz="2600" dirty="0">
                <a:ea typeface="+mn-lt"/>
                <a:cs typeface="+mn-lt"/>
              </a:rPr>
              <a:t>, phone no , email, gender, DOB, Street, city, </a:t>
            </a:r>
            <a:r>
              <a:rPr lang="en-GB" sz="2600" dirty="0" err="1">
                <a:ea typeface="+mn-lt"/>
                <a:cs typeface="+mn-lt"/>
              </a:rPr>
              <a:t>Zipcode</a:t>
            </a:r>
            <a:r>
              <a:rPr lang="en-GB" sz="2600" dirty="0">
                <a:ea typeface="+mn-lt"/>
                <a:cs typeface="+mn-lt"/>
              </a:rPr>
              <a:t>, </a:t>
            </a:r>
            <a:r>
              <a:rPr lang="en-GB" sz="2600" dirty="0" err="1">
                <a:ea typeface="+mn-lt"/>
                <a:cs typeface="+mn-lt"/>
              </a:rPr>
              <a:t>aadhar</a:t>
            </a:r>
            <a:r>
              <a:rPr lang="en-GB" sz="2600" dirty="0">
                <a:ea typeface="+mn-lt"/>
                <a:cs typeface="+mn-lt"/>
              </a:rPr>
              <a:t>.</a:t>
            </a:r>
            <a:endParaRPr lang="en-GB" sz="2600">
              <a:cs typeface="Calibri" panose="020F0502020204030204"/>
            </a:endParaRPr>
          </a:p>
          <a:p>
            <a:pPr>
              <a:buFont typeface="Wingdings" panose="05000000000000000000" pitchFamily="34" charset="0"/>
              <a:buChar char="Ø"/>
            </a:pPr>
            <a:r>
              <a:rPr lang="en-GB" sz="2600" dirty="0">
                <a:ea typeface="+mn-lt"/>
                <a:cs typeface="+mn-lt"/>
              </a:rPr>
              <a:t>(Aadhar )--&gt;</a:t>
            </a:r>
            <a:r>
              <a:rPr lang="en-GB" sz="2600" dirty="0" err="1">
                <a:ea typeface="+mn-lt"/>
                <a:cs typeface="+mn-lt"/>
              </a:rPr>
              <a:t>customer_name</a:t>
            </a:r>
            <a:r>
              <a:rPr lang="en-GB" sz="2600" dirty="0">
                <a:ea typeface="+mn-lt"/>
                <a:cs typeface="+mn-lt"/>
              </a:rPr>
              <a:t>, gender, DOB.</a:t>
            </a:r>
            <a:endParaRPr lang="en-GB" sz="2600">
              <a:cs typeface="Calibri" panose="020F0502020204030204"/>
            </a:endParaRPr>
          </a:p>
          <a:p>
            <a:pPr>
              <a:buFont typeface="Wingdings" panose="05000000000000000000" pitchFamily="34" charset="0"/>
              <a:buChar char="Ø"/>
            </a:pPr>
            <a:r>
              <a:rPr lang="en-GB" sz="2600" dirty="0">
                <a:ea typeface="+mn-lt"/>
                <a:cs typeface="+mn-lt"/>
              </a:rPr>
              <a:t>(</a:t>
            </a:r>
            <a:r>
              <a:rPr lang="en-GB" sz="2600" dirty="0" err="1">
                <a:ea typeface="+mn-lt"/>
                <a:cs typeface="+mn-lt"/>
              </a:rPr>
              <a:t>Car_ID,Customer_id</a:t>
            </a:r>
            <a:r>
              <a:rPr lang="en-GB" sz="2600" dirty="0">
                <a:ea typeface="+mn-lt"/>
                <a:cs typeface="+mn-lt"/>
              </a:rPr>
              <a:t>)--&gt;Car Model, Location, Milage, Seating _space, </a:t>
            </a:r>
            <a:r>
              <a:rPr lang="en-GB" sz="2600" dirty="0" err="1">
                <a:ea typeface="+mn-lt"/>
                <a:cs typeface="+mn-lt"/>
              </a:rPr>
              <a:t>Availability_Status</a:t>
            </a:r>
            <a:r>
              <a:rPr lang="en-IN" altLang="en-GB" sz="2600" dirty="0" err="1">
                <a:ea typeface="+mn-lt"/>
                <a:cs typeface="+mn-lt"/>
              </a:rPr>
              <a:t>,Reg_no</a:t>
            </a:r>
            <a:endParaRPr lang="en-GB" sz="2600" dirty="0" err="1">
              <a:cs typeface="Calibri" panose="020F0502020204030204"/>
            </a:endParaRPr>
          </a:p>
          <a:p>
            <a:pPr>
              <a:buFont typeface="Wingdings" panose="05000000000000000000" pitchFamily="34" charset="0"/>
              <a:buChar char="Ø"/>
            </a:pPr>
            <a:r>
              <a:rPr lang="en-GB" sz="2600" dirty="0">
                <a:ea typeface="+mn-lt"/>
                <a:cs typeface="+mn-lt"/>
              </a:rPr>
              <a:t>(</a:t>
            </a:r>
            <a:r>
              <a:rPr lang="en-GB" sz="2600" dirty="0" err="1">
                <a:ea typeface="+mn-lt"/>
                <a:cs typeface="+mn-lt"/>
              </a:rPr>
              <a:t>Reg_no</a:t>
            </a:r>
            <a:r>
              <a:rPr lang="en-GB" sz="2600" dirty="0">
                <a:ea typeface="+mn-lt"/>
                <a:cs typeface="+mn-lt"/>
              </a:rPr>
              <a:t>)--&gt;Car Model, Milage, Seating Capacity.</a:t>
            </a:r>
            <a:endParaRPr lang="en-GB" sz="2600" dirty="0">
              <a:cs typeface="Calibri" panose="020F0502020204030204"/>
            </a:endParaRPr>
          </a:p>
          <a:p>
            <a:pPr>
              <a:buFont typeface="Wingdings" panose="05000000000000000000" pitchFamily="34" charset="0"/>
              <a:buChar char="Ø"/>
            </a:pPr>
            <a:r>
              <a:rPr lang="en-GB" sz="2600" dirty="0">
                <a:ea typeface="+mn-lt"/>
                <a:cs typeface="+mn-lt"/>
              </a:rPr>
              <a:t>(</a:t>
            </a:r>
            <a:r>
              <a:rPr lang="en-GB" sz="2600" dirty="0" err="1">
                <a:ea typeface="+mn-lt"/>
                <a:cs typeface="+mn-lt"/>
              </a:rPr>
              <a:t>Booking_ID,Car_ID</a:t>
            </a:r>
            <a:r>
              <a:rPr lang="en-GB" sz="2600" dirty="0">
                <a:ea typeface="+mn-lt"/>
                <a:cs typeface="+mn-lt"/>
              </a:rPr>
              <a:t>)--&gt; </a:t>
            </a:r>
            <a:r>
              <a:rPr lang="en-GB" sz="2600" dirty="0" err="1">
                <a:ea typeface="+mn-lt"/>
                <a:cs typeface="+mn-lt"/>
              </a:rPr>
              <a:t>Caution_deposit</a:t>
            </a:r>
            <a:r>
              <a:rPr lang="en-GB" sz="2600" dirty="0">
                <a:ea typeface="+mn-lt"/>
                <a:cs typeface="+mn-lt"/>
              </a:rPr>
              <a:t> , booking status, </a:t>
            </a:r>
            <a:r>
              <a:rPr lang="en-GB" sz="2600" dirty="0" err="1">
                <a:ea typeface="+mn-lt"/>
                <a:cs typeface="+mn-lt"/>
              </a:rPr>
              <a:t>from_date,to_date</a:t>
            </a:r>
            <a:r>
              <a:rPr lang="en-GB" sz="2600" dirty="0">
                <a:ea typeface="+mn-lt"/>
                <a:cs typeface="+mn-lt"/>
              </a:rPr>
              <a:t>, </a:t>
            </a:r>
            <a:r>
              <a:rPr lang="en-GB" sz="2600" dirty="0" err="1">
                <a:ea typeface="+mn-lt"/>
                <a:cs typeface="+mn-lt"/>
              </a:rPr>
              <a:t>Car_model</a:t>
            </a:r>
            <a:endParaRPr lang="en-GB" sz="2600" dirty="0" err="1">
              <a:cs typeface="Calibri" panose="020F0502020204030204"/>
            </a:endParaRPr>
          </a:p>
          <a:p>
            <a:pPr>
              <a:buFont typeface="Wingdings" panose="05000000000000000000" pitchFamily="34" charset="0"/>
              <a:buChar char="Ø"/>
            </a:pPr>
            <a:r>
              <a:rPr lang="en-GB" sz="2600" dirty="0">
                <a:ea typeface="+mn-lt"/>
                <a:cs typeface="+mn-lt"/>
              </a:rPr>
              <a:t>(</a:t>
            </a:r>
            <a:r>
              <a:rPr lang="en-GB" sz="2600" dirty="0" err="1">
                <a:ea typeface="+mn-lt"/>
                <a:cs typeface="+mn-lt"/>
              </a:rPr>
              <a:t>Billing_Id</a:t>
            </a:r>
            <a:r>
              <a:rPr lang="en-GB" sz="2600" dirty="0">
                <a:ea typeface="+mn-lt"/>
                <a:cs typeface="+mn-lt"/>
              </a:rPr>
              <a:t>, Booking _Id)--&gt; discount, date of billing</a:t>
            </a:r>
            <a:endParaRPr lang="en-GB" sz="2600">
              <a:cs typeface="Calibri" panose="020F0502020204030204"/>
            </a:endParaRPr>
          </a:p>
          <a:p>
            <a:pPr>
              <a:buFont typeface="Wingdings" panose="05000000000000000000" pitchFamily="34" charset="0"/>
              <a:buChar char="Ø"/>
            </a:pPr>
            <a:r>
              <a:rPr lang="en-GB" sz="2600" dirty="0">
                <a:ea typeface="+mn-lt"/>
                <a:cs typeface="+mn-lt"/>
              </a:rPr>
              <a:t>( Billing)--&gt;return _date, late _fee, Total amount, Payment status, payment method.</a:t>
            </a:r>
            <a:endParaRPr lang="en-GB" sz="2600" dirty="0">
              <a:ea typeface="+mn-lt"/>
              <a:cs typeface="+mn-lt"/>
            </a:endParaRPr>
          </a:p>
          <a:p>
            <a:pPr>
              <a:buFont typeface="Wingdings" panose="05000000000000000000" pitchFamily="34" charset="0"/>
              <a:buChar char="Ø"/>
            </a:pPr>
            <a:endParaRPr lang="en-GB" sz="2600" dirty="0">
              <a:ea typeface="+mn-lt"/>
              <a:cs typeface="Calibri" panose="020F0502020204030204"/>
            </a:endParaRPr>
          </a:p>
          <a:p>
            <a:pPr>
              <a:buFont typeface="Wingdings" panose="05000000000000000000" pitchFamily="34" charset="0"/>
              <a:buChar char="Ø"/>
            </a:pPr>
            <a:r>
              <a:rPr lang="en-IN" altLang="en-GB" sz="2600" b="1" u="sng">
                <a:solidFill>
                  <a:srgbClr val="FF0000"/>
                </a:solidFill>
                <a:cs typeface="Calibri" panose="020F0502020204030204"/>
              </a:rPr>
              <a:t>CANDIDATE KEY:</a:t>
            </a:r>
            <a:endParaRPr lang="en-IN" altLang="en-GB" sz="2600" b="1" u="sng">
              <a:solidFill>
                <a:srgbClr val="FF0000"/>
              </a:solidFill>
              <a:cs typeface="Calibri" panose="020F0502020204030204"/>
            </a:endParaRPr>
          </a:p>
          <a:p>
            <a:pPr marL="0" indent="0">
              <a:buFont typeface="Wingdings" panose="05000000000000000000" pitchFamily="34" charset="0"/>
              <a:buNone/>
            </a:pPr>
            <a:r>
              <a:rPr lang="en-IN" altLang="en-GB" sz="2600">
                <a:cs typeface="Calibri" panose="020F0502020204030204"/>
              </a:rPr>
              <a:t>           (CUSTOMER_ID,CAR_ID,BOOKING_ID,BILLING_ID) </a:t>
            </a:r>
            <a:endParaRPr lang="en-IN" altLang="en-GB" sz="2600">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227" y="172194"/>
            <a:ext cx="11916891" cy="1589312"/>
          </a:xfrm>
        </p:spPr>
        <p:txBody>
          <a:bodyPr>
            <a:normAutofit fontScale="90000"/>
          </a:bodyPr>
          <a:lstStyle/>
          <a:p>
            <a:pPr algn="ctr"/>
            <a:r>
              <a:rPr lang="en-GB" b="1">
                <a:latin typeface="Times New Roman" panose="02020603050405020304"/>
                <a:cs typeface="Times New Roman" panose="02020603050405020304"/>
              </a:rPr>
              <a:t>Normalization-2NF</a:t>
            </a:r>
            <a:br>
              <a:rPr lang="en-GB" b="1">
                <a:latin typeface="Times New Roman" panose="02020603050405020304"/>
                <a:cs typeface="Times New Roman" panose="02020603050405020304"/>
              </a:rPr>
            </a:br>
            <a:br>
              <a:rPr lang="en-GB" b="1">
                <a:latin typeface="Times New Roman" panose="02020603050405020304"/>
                <a:cs typeface="Times New Roman" panose="02020603050405020304"/>
              </a:rPr>
            </a:br>
            <a:r>
              <a:rPr lang="en-GB" sz="2400">
                <a:latin typeface="Times New Roman" panose="02020603050405020304"/>
                <a:cs typeface="Times New Roman" panose="02020603050405020304"/>
              </a:rPr>
              <a:t>In the second normal form, all non-key attributes are fully functional dependent on the primary key</a:t>
            </a:r>
            <a:br>
              <a:rPr lang="en-GB" sz="2400">
                <a:latin typeface="Times New Roman" panose="02020603050405020304"/>
                <a:cs typeface="Times New Roman" panose="02020603050405020304"/>
              </a:rPr>
            </a:br>
            <a:r>
              <a:rPr lang="en-GB" sz="2000">
                <a:latin typeface="Times New Roman" panose="02020603050405020304"/>
                <a:cs typeface="Calibri Light" panose="020F0302020204030204"/>
              </a:rPr>
              <a:t>                                                                                                                                                        </a:t>
            </a:r>
            <a:endParaRPr lang="en-GB" sz="2000">
              <a:latin typeface="Times New Roman" panose="02020603050405020304"/>
              <a:cs typeface="Calibri Light" panose="020F0302020204030204"/>
            </a:endParaRPr>
          </a:p>
        </p:txBody>
      </p:sp>
      <p:sp>
        <p:nvSpPr>
          <p:cNvPr id="3" name="Content Placeholder 2"/>
          <p:cNvSpPr>
            <a:spLocks noGrp="1"/>
          </p:cNvSpPr>
          <p:nvPr>
            <p:ph idx="1"/>
          </p:nvPr>
        </p:nvSpPr>
        <p:spPr>
          <a:xfrm>
            <a:off x="375987" y="2677862"/>
            <a:ext cx="11068050" cy="3067970"/>
          </a:xfrm>
        </p:spPr>
        <p:txBody>
          <a:bodyPr vert="horz" lIns="91440" tIns="45720" rIns="91440" bIns="45720" rtlCol="0" anchor="t">
            <a:normAutofit/>
          </a:bodyPr>
          <a:lstStyle/>
          <a:p>
            <a:endParaRPr lang="en-GB">
              <a:cs typeface="Calibri" panose="020F0502020204030204"/>
            </a:endParaRPr>
          </a:p>
          <a:p>
            <a:endParaRPr lang="en-GB">
              <a:cs typeface="Calibri" panose="020F0502020204030204"/>
            </a:endParaRPr>
          </a:p>
        </p:txBody>
      </p:sp>
      <p:graphicFrame>
        <p:nvGraphicFramePr>
          <p:cNvPr id="11" name="Table 11"/>
          <p:cNvGraphicFramePr>
            <a:graphicFrameLocks noGrp="1"/>
          </p:cNvGraphicFramePr>
          <p:nvPr/>
        </p:nvGraphicFramePr>
        <p:xfrm>
          <a:off x="687842" y="2292620"/>
          <a:ext cx="11083400" cy="595312"/>
        </p:xfrm>
        <a:graphic>
          <a:graphicData uri="http://schemas.openxmlformats.org/drawingml/2006/table">
            <a:tbl>
              <a:tblPr firstRow="1" bandRow="1">
                <a:tableStyleId>{5C22544A-7EE6-4342-B048-85BDC9FD1C3A}</a:tableStyleId>
              </a:tblPr>
              <a:tblGrid>
                <a:gridCol w="1108340"/>
                <a:gridCol w="1108340"/>
                <a:gridCol w="1108340"/>
                <a:gridCol w="1108340"/>
                <a:gridCol w="1108340"/>
                <a:gridCol w="1108340"/>
                <a:gridCol w="1108340"/>
                <a:gridCol w="1108340"/>
                <a:gridCol w="1108340"/>
                <a:gridCol w="1108340"/>
              </a:tblGrid>
              <a:tr h="595312">
                <a:tc>
                  <a:txBody>
                    <a:bodyPr/>
                    <a:lstStyle/>
                    <a:p>
                      <a:r>
                        <a:rPr lang="en-GB" sz="1600">
                          <a:solidFill>
                            <a:schemeClr val="tx1"/>
                          </a:solidFill>
                        </a:rPr>
                        <a:t>Customer_ Id</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Customer_ name</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Phone _number</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Email</a:t>
                      </a:r>
                      <a:endParaRPr lang="en-US">
                        <a:solidFill>
                          <a:schemeClr val="tx1"/>
                        </a:solidFill>
                      </a:endParaRPr>
                    </a:p>
                  </a:txBody>
                  <a:tcPr>
                    <a:solidFill>
                      <a:schemeClr val="accent5">
                        <a:lumMod val="60000"/>
                        <a:lumOff val="40000"/>
                      </a:schemeClr>
                    </a:solidFill>
                  </a:tcPr>
                </a:tc>
                <a:tc>
                  <a:txBody>
                    <a:bodyPr/>
                    <a:lstStyle/>
                    <a:p>
                      <a:r>
                        <a:rPr lang="en-GB" sz="1600">
                          <a:solidFill>
                            <a:schemeClr val="tx1"/>
                          </a:solidFill>
                        </a:rPr>
                        <a:t>   Gender</a:t>
                      </a:r>
                      <a:endParaRPr lang="en-US">
                        <a:solidFill>
                          <a:schemeClr val="tx1"/>
                        </a:solidFill>
                      </a:endParaRPr>
                    </a:p>
                  </a:txBody>
                  <a:tcPr>
                    <a:solidFill>
                      <a:schemeClr val="accent5">
                        <a:lumMod val="40000"/>
                        <a:lumOff val="60000"/>
                      </a:schemeClr>
                    </a:solidFill>
                  </a:tcPr>
                </a:tc>
                <a:tc>
                  <a:txBody>
                    <a:bodyPr/>
                    <a:lstStyle/>
                    <a:p>
                      <a:r>
                        <a:rPr lang="en-GB" sz="1600">
                          <a:solidFill>
                            <a:schemeClr val="tx1"/>
                          </a:solidFill>
                        </a:rPr>
                        <a:t>     Dob</a:t>
                      </a:r>
                      <a:endParaRPr lang="en-US">
                        <a:solidFill>
                          <a:schemeClr val="tx1"/>
                        </a:solidFill>
                      </a:endParaRPr>
                    </a:p>
                  </a:txBody>
                  <a:tcPr>
                    <a:solidFill>
                      <a:schemeClr val="accent5">
                        <a:lumMod val="60000"/>
                        <a:lumOff val="40000"/>
                      </a:schemeClr>
                    </a:solidFill>
                  </a:tcPr>
                </a:tc>
                <a:tc>
                  <a:txBody>
                    <a:bodyPr/>
                    <a:lstStyle/>
                    <a:p>
                      <a:r>
                        <a:rPr lang="en-GB" sz="1600">
                          <a:solidFill>
                            <a:schemeClr val="tx1"/>
                          </a:solidFill>
                        </a:rPr>
                        <a:t>     Street</a:t>
                      </a:r>
                      <a:endParaRPr lang="en-GB" sz="1600">
                        <a:solidFill>
                          <a:schemeClr val="tx1"/>
                        </a:solidFill>
                      </a:endParaRPr>
                    </a:p>
                  </a:txBody>
                  <a:tcPr>
                    <a:solidFill>
                      <a:schemeClr val="accent5">
                        <a:lumMod val="40000"/>
                        <a:lumOff val="60000"/>
                      </a:schemeClr>
                    </a:solidFill>
                  </a:tcPr>
                </a:tc>
                <a:tc>
                  <a:txBody>
                    <a:bodyPr/>
                    <a:lstStyle/>
                    <a:p>
                      <a:r>
                        <a:rPr lang="en-GB">
                          <a:solidFill>
                            <a:schemeClr val="tx1"/>
                          </a:solidFill>
                        </a:rPr>
                        <a:t>  </a:t>
                      </a:r>
                      <a:r>
                        <a:rPr lang="en-GB" sz="1600">
                          <a:solidFill>
                            <a:schemeClr val="tx1"/>
                          </a:solidFill>
                        </a:rPr>
                        <a:t>   City</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Zip_ code</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Aadhar                        </a:t>
                      </a:r>
                      <a:endParaRPr lang="en-GB" sz="1600">
                        <a:solidFill>
                          <a:schemeClr val="tx1"/>
                        </a:solidFill>
                      </a:endParaRPr>
                    </a:p>
                  </a:txBody>
                  <a:tcPr>
                    <a:solidFill>
                      <a:schemeClr val="accent5">
                        <a:lumMod val="60000"/>
                        <a:lumOff val="40000"/>
                      </a:schemeClr>
                    </a:solidFill>
                  </a:tcPr>
                </a:tc>
              </a:tr>
            </a:tbl>
          </a:graphicData>
        </a:graphic>
      </p:graphicFrame>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9374371" y="1993604"/>
              <a:ext cx="9525" cy="9525"/>
            </p14:xfrm>
          </p:contentPart>
        </mc:Choice>
        <mc:Fallback xmlns="">
          <p:pic>
            <p:nvPicPr>
              <p:cNvPr id="5" name="Ink 4"/>
            </p:nvPicPr>
            <p:blipFill>
              <a:blip r:embed="rId2"/>
            </p:blipFill>
            <p:spPr>
              <a:xfrm>
                <a:off x="9374371" y="1993604"/>
                <a:ext cx="9525" cy="9525"/>
              </a:xfrm>
              <a:prstGeom prst="rect"/>
            </p:spPr>
          </p:pic>
        </mc:Fallback>
      </mc:AlternateContent>
      <p:graphicFrame>
        <p:nvGraphicFramePr>
          <p:cNvPr id="25" name="Table 25"/>
          <p:cNvGraphicFramePr>
            <a:graphicFrameLocks noGrp="1"/>
          </p:cNvGraphicFramePr>
          <p:nvPr/>
        </p:nvGraphicFramePr>
        <p:xfrm>
          <a:off x="701638" y="3256007"/>
          <a:ext cx="11063312" cy="487053"/>
        </p:xfrm>
        <a:graphic>
          <a:graphicData uri="http://schemas.openxmlformats.org/drawingml/2006/table">
            <a:tbl>
              <a:tblPr firstRow="1" bandRow="1">
                <a:tableStyleId>{5C22544A-7EE6-4342-B048-85BDC9FD1C3A}</a:tableStyleId>
              </a:tblPr>
              <a:tblGrid>
                <a:gridCol w="1382914"/>
                <a:gridCol w="1382914"/>
                <a:gridCol w="1382914"/>
                <a:gridCol w="1382914"/>
                <a:gridCol w="1382914"/>
                <a:gridCol w="1382914"/>
                <a:gridCol w="1382914"/>
                <a:gridCol w="1382914"/>
              </a:tblGrid>
              <a:tr h="487053">
                <a:tc>
                  <a:txBody>
                    <a:bodyPr/>
                    <a:lstStyle/>
                    <a:p>
                      <a:r>
                        <a:rPr lang="en-GB" sz="1600">
                          <a:solidFill>
                            <a:schemeClr val="tx1"/>
                          </a:solidFill>
                        </a:rPr>
                        <a:t> Customer_ Id</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Car_ Id</a:t>
                      </a:r>
                      <a:endParaRPr lang="en-GB" sz="1600">
                        <a:solidFill>
                          <a:schemeClr val="tx1"/>
                        </a:solidFill>
                      </a:endParaRPr>
                    </a:p>
                  </a:txBody>
                  <a:tcPr>
                    <a:solidFill>
                      <a:schemeClr val="accent5">
                        <a:lumMod val="40000"/>
                        <a:lumOff val="60000"/>
                      </a:schemeClr>
                    </a:solidFill>
                  </a:tcPr>
                </a:tc>
                <a:tc>
                  <a:txBody>
                    <a:bodyPr/>
                    <a:lstStyle/>
                    <a:p>
                      <a:r>
                        <a:rPr lang="en-GB">
                          <a:solidFill>
                            <a:schemeClr val="tx1"/>
                          </a:solidFill>
                        </a:rPr>
                        <a:t>  C</a:t>
                      </a:r>
                      <a:r>
                        <a:rPr lang="en-GB" sz="1600">
                          <a:solidFill>
                            <a:schemeClr val="tx1"/>
                          </a:solidFill>
                        </a:rPr>
                        <a:t>ar_ model</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Location</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Milage</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Seating</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Availability</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Reg_ no</a:t>
                      </a:r>
                      <a:endParaRPr lang="en-GB" sz="1600">
                        <a:solidFill>
                          <a:schemeClr val="tx1"/>
                        </a:solidFill>
                      </a:endParaRPr>
                    </a:p>
                  </a:txBody>
                  <a:tcPr>
                    <a:solidFill>
                      <a:schemeClr val="accent5">
                        <a:lumMod val="40000"/>
                        <a:lumOff val="60000"/>
                      </a:schemeClr>
                    </a:solidFill>
                  </a:tcPr>
                </a:tc>
              </a:tr>
            </a:tbl>
          </a:graphicData>
        </a:graphic>
      </p:graphicFrame>
      <p:graphicFrame>
        <p:nvGraphicFramePr>
          <p:cNvPr id="4" name="Table 5"/>
          <p:cNvGraphicFramePr>
            <a:graphicFrameLocks noGrp="1"/>
          </p:cNvGraphicFramePr>
          <p:nvPr/>
        </p:nvGraphicFramePr>
        <p:xfrm>
          <a:off x="682924" y="4018471"/>
          <a:ext cx="11110717" cy="488830"/>
        </p:xfrm>
        <a:graphic>
          <a:graphicData uri="http://schemas.openxmlformats.org/drawingml/2006/table">
            <a:tbl>
              <a:tblPr firstRow="1" bandRow="1">
                <a:tableStyleId>{5C22544A-7EE6-4342-B048-85BDC9FD1C3A}</a:tableStyleId>
              </a:tblPr>
              <a:tblGrid>
                <a:gridCol w="1439030"/>
                <a:gridCol w="1558750"/>
                <a:gridCol w="1795221"/>
                <a:gridCol w="1706963"/>
                <a:gridCol w="1723986"/>
                <a:gridCol w="1299520"/>
                <a:gridCol w="1587247"/>
              </a:tblGrid>
              <a:tr h="488830">
                <a:tc>
                  <a:txBody>
                    <a:bodyPr/>
                    <a:lstStyle/>
                    <a:p>
                      <a:r>
                        <a:rPr lang="en-GB" sz="1600">
                          <a:solidFill>
                            <a:schemeClr val="tx1"/>
                          </a:solidFill>
                        </a:rPr>
                        <a:t>      Car_ Id</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Booking_ Id</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Caution_ deposit</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Booking_ Status</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From_ date</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To_ date</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Car_ model</a:t>
                      </a:r>
                      <a:endParaRPr lang="en-GB" sz="1600">
                        <a:solidFill>
                          <a:schemeClr val="tx1"/>
                        </a:solidFill>
                      </a:endParaRPr>
                    </a:p>
                  </a:txBody>
                  <a:tcPr>
                    <a:solidFill>
                      <a:schemeClr val="accent5">
                        <a:lumMod val="40000"/>
                        <a:lumOff val="60000"/>
                      </a:schemeClr>
                    </a:solidFill>
                  </a:tcPr>
                </a:tc>
              </a:tr>
            </a:tbl>
          </a:graphicData>
        </a:graphic>
      </p:graphicFrame>
      <p:graphicFrame>
        <p:nvGraphicFramePr>
          <p:cNvPr id="6" name="Table 6"/>
          <p:cNvGraphicFramePr>
            <a:graphicFrameLocks noGrp="1"/>
          </p:cNvGraphicFramePr>
          <p:nvPr/>
        </p:nvGraphicFramePr>
        <p:xfrm>
          <a:off x="708638" y="4783601"/>
          <a:ext cx="11062456" cy="445698"/>
        </p:xfrm>
        <a:graphic>
          <a:graphicData uri="http://schemas.openxmlformats.org/drawingml/2006/table">
            <a:tbl>
              <a:tblPr firstRow="1" bandRow="1">
                <a:tableStyleId>{5C22544A-7EE6-4342-B048-85BDC9FD1C3A}</a:tableStyleId>
              </a:tblPr>
              <a:tblGrid>
                <a:gridCol w="2765614"/>
                <a:gridCol w="2765614"/>
                <a:gridCol w="2765614"/>
                <a:gridCol w="2765614"/>
              </a:tblGrid>
              <a:tr h="445698">
                <a:tc>
                  <a:txBody>
                    <a:bodyPr/>
                    <a:lstStyle/>
                    <a:p>
                      <a:r>
                        <a:rPr lang="en-GB" sz="1600">
                          <a:solidFill>
                            <a:schemeClr val="tx1"/>
                          </a:solidFill>
                        </a:rPr>
                        <a:t>               Booking_ Id</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Billing_ Id</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Discount</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Date of billing</a:t>
                      </a:r>
                      <a:endParaRPr lang="en-GB" sz="1600">
                        <a:solidFill>
                          <a:schemeClr val="tx1"/>
                        </a:solidFill>
                      </a:endParaRPr>
                    </a:p>
                  </a:txBody>
                  <a:tcPr>
                    <a:solidFill>
                      <a:schemeClr val="accent5">
                        <a:lumMod val="40000"/>
                        <a:lumOff val="60000"/>
                      </a:schemeClr>
                    </a:solidFill>
                  </a:tcPr>
                </a:tc>
              </a:tr>
            </a:tbl>
          </a:graphicData>
        </a:graphic>
      </p:graphicFrame>
      <p:graphicFrame>
        <p:nvGraphicFramePr>
          <p:cNvPr id="7" name="Table 7"/>
          <p:cNvGraphicFramePr>
            <a:graphicFrameLocks noGrp="1"/>
          </p:cNvGraphicFramePr>
          <p:nvPr/>
        </p:nvGraphicFramePr>
        <p:xfrm>
          <a:off x="712988" y="5498875"/>
          <a:ext cx="11069760" cy="474452"/>
        </p:xfrm>
        <a:graphic>
          <a:graphicData uri="http://schemas.openxmlformats.org/drawingml/2006/table">
            <a:tbl>
              <a:tblPr firstRow="1" bandRow="1">
                <a:tableStyleId>{5C22544A-7EE6-4342-B048-85BDC9FD1C3A}</a:tableStyleId>
              </a:tblPr>
              <a:tblGrid>
                <a:gridCol w="1844960"/>
                <a:gridCol w="1844960"/>
                <a:gridCol w="1844960"/>
                <a:gridCol w="1844960"/>
                <a:gridCol w="1844960"/>
                <a:gridCol w="1844960"/>
              </a:tblGrid>
              <a:tr h="474452">
                <a:tc>
                  <a:txBody>
                    <a:bodyPr/>
                    <a:lstStyle/>
                    <a:p>
                      <a:r>
                        <a:rPr lang="en-GB" sz="1600">
                          <a:solidFill>
                            <a:schemeClr val="tx1"/>
                          </a:solidFill>
                        </a:rPr>
                        <a:t>         Billing_ Id</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Return_ date</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Late_ fee</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   Total_ amount</a:t>
                      </a:r>
                      <a:endParaRPr lang="en-GB" sz="1600">
                        <a:solidFill>
                          <a:schemeClr val="tx1"/>
                        </a:solidFill>
                      </a:endParaRPr>
                    </a:p>
                  </a:txBody>
                  <a:tcPr>
                    <a:solidFill>
                      <a:schemeClr val="accent5">
                        <a:lumMod val="60000"/>
                        <a:lumOff val="40000"/>
                      </a:schemeClr>
                    </a:solidFill>
                  </a:tcPr>
                </a:tc>
                <a:tc>
                  <a:txBody>
                    <a:bodyPr/>
                    <a:lstStyle/>
                    <a:p>
                      <a:r>
                        <a:rPr lang="en-GB" sz="1600">
                          <a:solidFill>
                            <a:schemeClr val="tx1"/>
                          </a:solidFill>
                        </a:rPr>
                        <a:t>  Payment_ status</a:t>
                      </a:r>
                      <a:endParaRPr lang="en-GB" sz="1600">
                        <a:solidFill>
                          <a:schemeClr val="tx1"/>
                        </a:solidFill>
                      </a:endParaRPr>
                    </a:p>
                  </a:txBody>
                  <a:tcPr>
                    <a:solidFill>
                      <a:schemeClr val="accent5">
                        <a:lumMod val="40000"/>
                        <a:lumOff val="60000"/>
                      </a:schemeClr>
                    </a:solidFill>
                  </a:tcPr>
                </a:tc>
                <a:tc>
                  <a:txBody>
                    <a:bodyPr/>
                    <a:lstStyle/>
                    <a:p>
                      <a:r>
                        <a:rPr lang="en-GB" sz="1600">
                          <a:solidFill>
                            <a:schemeClr val="tx1"/>
                          </a:solidFill>
                        </a:rPr>
                        <a:t>Payment_ method</a:t>
                      </a:r>
                      <a:endParaRPr lang="en-GB" sz="1600">
                        <a:solidFill>
                          <a:schemeClr val="tx1"/>
                        </a:solidFill>
                      </a:endParaRPr>
                    </a:p>
                  </a:txBody>
                  <a:tcPr>
                    <a:solidFill>
                      <a:schemeClr val="accent5">
                        <a:lumMod val="60000"/>
                        <a:lumOff val="40000"/>
                      </a:schemeClr>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gleLinesVTI">
  <a:themeElements>
    <a:clrScheme name="AnalogousFromLightSeedRightStep">
      <a:dk1>
        <a:srgbClr val="000000"/>
      </a:dk1>
      <a:lt1>
        <a:srgbClr val="FFFFFF"/>
      </a:lt1>
      <a:dk2>
        <a:srgbClr val="243041"/>
      </a:dk2>
      <a:lt2>
        <a:srgbClr val="E8E2E3"/>
      </a:lt2>
      <a:accent1>
        <a:srgbClr val="80A9A3"/>
      </a:accent1>
      <a:accent2>
        <a:srgbClr val="7DA8B9"/>
      </a:accent2>
      <a:accent3>
        <a:srgbClr val="91A1C4"/>
      </a:accent3>
      <a:accent4>
        <a:srgbClr val="857FBA"/>
      </a:accent4>
      <a:accent5>
        <a:srgbClr val="AF96C6"/>
      </a:accent5>
      <a:accent6>
        <a:srgbClr val="B67FBA"/>
      </a:accent6>
      <a:hlink>
        <a:srgbClr val="AE6973"/>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0</TotalTime>
  <Words>3299</Words>
  <Application>WPS Presentation</Application>
  <PresentationFormat>Widescreen</PresentationFormat>
  <Paragraphs>254</Paragraphs>
  <Slides>12</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12</vt:i4>
      </vt:variant>
    </vt:vector>
  </HeadingPairs>
  <TitlesOfParts>
    <vt:vector size="30" baseType="lpstr">
      <vt:lpstr>Arial</vt:lpstr>
      <vt:lpstr>SimSun</vt:lpstr>
      <vt:lpstr>Wingdings</vt:lpstr>
      <vt:lpstr>Calibri Light</vt:lpstr>
      <vt:lpstr>Book Antiqua</vt:lpstr>
      <vt:lpstr>Cambria</vt:lpstr>
      <vt:lpstr>Calibri</vt:lpstr>
      <vt:lpstr>Times New Roman</vt:lpstr>
      <vt:lpstr>Wingdings</vt:lpstr>
      <vt:lpstr>Georgia</vt:lpstr>
      <vt:lpstr>Univers Condensed Light</vt:lpstr>
      <vt:lpstr>AMGDT</vt:lpstr>
      <vt:lpstr>Walbaum Display Light</vt:lpstr>
      <vt:lpstr>Microsoft YaHei</vt:lpstr>
      <vt:lpstr>Arial Unicode MS</vt:lpstr>
      <vt:lpstr>Calibri</vt:lpstr>
      <vt:lpstr>Office Theme</vt:lpstr>
      <vt:lpstr>AngleLinesVTI</vt:lpstr>
      <vt:lpstr>DATA BASE MANAGEMENT SYSTEMS</vt:lpstr>
      <vt:lpstr>CAR RENTAL SYSYTEM</vt:lpstr>
      <vt:lpstr>Team Members</vt:lpstr>
      <vt:lpstr>Description of Case Study:</vt:lpstr>
      <vt:lpstr>PowerPoint 演示文稿</vt:lpstr>
      <vt:lpstr>PowerPoint 演示文稿</vt:lpstr>
      <vt:lpstr> Normalization-1NF  As per the rule of first normal form, an attribute (column) of a table cannot hold multiple values. should hold only atomic values.  </vt:lpstr>
      <vt:lpstr>FUNCTIONAL DEPENDENCIES</vt:lpstr>
      <vt:lpstr>Normalization-2NF  In the second normal form, all non-key attributes are fully functional dependent on the primary key                                                                                                                                                         </vt:lpstr>
      <vt:lpstr>PowerPoint 演示文稿</vt:lpstr>
      <vt:lpstr>TABLES AFTER 3NF</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Shantan</cp:lastModifiedBy>
  <cp:revision>63</cp:revision>
  <dcterms:created xsi:type="dcterms:W3CDTF">2020-11-03T12:25:00Z</dcterms:created>
  <dcterms:modified xsi:type="dcterms:W3CDTF">2020-11-06T05:45:38Z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