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3" r:id="rId3"/>
    <p:sldId id="257" r:id="rId4"/>
    <p:sldId id="265" r:id="rId5"/>
    <p:sldId id="259" r:id="rId6"/>
    <p:sldId id="258" r:id="rId7"/>
    <p:sldId id="266" r:id="rId8"/>
    <p:sldId id="267" r:id="rId9"/>
    <p:sldId id="268" r:id="rId10"/>
    <p:sldId id="269" r:id="rId11"/>
    <p:sldId id="270" r:id="rId12"/>
    <p:sldId id="271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30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1E6DF-7A91-4107-AED2-E3157E99F359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19279-D174-4B0F-9E72-C6572B1F3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96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19SE202_LAB_RUBRICS.xlsx" TargetMode="External"/><Relationship Id="rId2" Type="http://schemas.openxmlformats.org/officeDocument/2006/relationships/hyperlink" Target="WORK_BOOK.xls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19CSE202_Case_study_sample_materials.docx" TargetMode="External"/><Relationship Id="rId5" Type="http://schemas.openxmlformats.org/officeDocument/2006/relationships/hyperlink" Target="1_Term_Projects_Abstracts.docx" TargetMode="External"/><Relationship Id="rId4" Type="http://schemas.openxmlformats.org/officeDocument/2006/relationships/hyperlink" Target="2_Weekly%20Plan_ForProjects.docx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19SE202_LAB_RUBRICS.xls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2_Weekly%20Plan_ForProjects.doc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057400"/>
            <a:ext cx="6400800" cy="1894362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19CSE202</a:t>
            </a:r>
            <a:br>
              <a:rPr lang="en-IN" sz="3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en-IN" sz="3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DATABASE MANAGEMENT SYSTEMS  (DBMS)</a:t>
            </a:r>
            <a:endParaRPr lang="en-IN" sz="3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Course Overview</a:t>
            </a:r>
          </a:p>
          <a:p>
            <a:r>
              <a:rPr lang="en-IN" dirty="0" err="1" smtClean="0"/>
              <a:t>Dr.</a:t>
            </a:r>
            <a:r>
              <a:rPr lang="en-IN" dirty="0" smtClean="0"/>
              <a:t> Sikha O K</a:t>
            </a:r>
          </a:p>
          <a:p>
            <a:r>
              <a:rPr lang="en-IN" dirty="0" smtClean="0"/>
              <a:t>Assistant Professor(</a:t>
            </a:r>
            <a:r>
              <a:rPr lang="en-IN" dirty="0" err="1" smtClean="0"/>
              <a:t>Sr.Gr</a:t>
            </a:r>
            <a:r>
              <a:rPr lang="en-IN" dirty="0" smtClean="0"/>
              <a:t>)</a:t>
            </a:r>
          </a:p>
          <a:p>
            <a:r>
              <a:rPr lang="en-IN" dirty="0" smtClean="0"/>
              <a:t>ASE-Coimbatore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348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IN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en-IN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19CSE202:DATABASE MANAGEMENT SYSTEMS </a:t>
            </a:r>
            <a:b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en-IN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      L-T-P-C</a:t>
            </a:r>
            <a:r>
              <a:rPr lang="en-IN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3 0 3 4 </a:t>
            </a:r>
            <a:endParaRPr lang="en-IN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276600" y="1219200"/>
            <a:ext cx="21336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CASE STUDY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2260065"/>
            <a:ext cx="678180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4 Members per </a:t>
            </a: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team</a:t>
            </a:r>
          </a:p>
          <a:p>
            <a:endParaRPr lang="en-IN" sz="1600" b="1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Case study </a:t>
            </a: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title and abstract will be circulated by the faculty</a:t>
            </a: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IN" sz="1600" b="1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Students should </a:t>
            </a: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present the case study towards the end of the semester</a:t>
            </a:r>
            <a:endParaRPr lang="en-IN" sz="1600" b="1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25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95587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IN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en-IN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19CSE202:DATABASE MANAGEMENT SYSTEMS </a:t>
            </a:r>
            <a:b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en-IN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      Evaluation Pattern</a:t>
            </a:r>
            <a:endParaRPr lang="en-IN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2400" y="3200400"/>
            <a:ext cx="1752600" cy="8763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DBMS</a:t>
            </a:r>
            <a:endParaRPr lang="en-IN" b="1" dirty="0"/>
          </a:p>
        </p:txBody>
      </p:sp>
      <p:sp>
        <p:nvSpPr>
          <p:cNvPr id="5" name="Oval 4"/>
          <p:cNvSpPr/>
          <p:nvPr/>
        </p:nvSpPr>
        <p:spPr>
          <a:xfrm>
            <a:off x="1743074" y="1199465"/>
            <a:ext cx="1990725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  <a:hlinkClick r:id="rId2" action="ppaction://hlinkfile"/>
              </a:rPr>
              <a:t>THEORY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24025" y="2522756"/>
            <a:ext cx="20574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hlinkClick r:id="rId3" action="ppaction://hlinkfile"/>
              </a:rPr>
              <a:t>LAB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724025" y="3886200"/>
            <a:ext cx="20574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hlinkClick r:id="rId4" action="ppaction://hlinkfile"/>
              </a:rPr>
              <a:t>TERM PROJECT</a:t>
            </a: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b="1" dirty="0" smtClean="0">
                <a:solidFill>
                  <a:schemeClr val="tx1"/>
                </a:solidFill>
                <a:hlinkClick r:id="rId5" action="ppaction://hlinkfile"/>
              </a:rPr>
              <a:t>..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76400" y="5495925"/>
            <a:ext cx="20574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hlinkClick r:id="rId6" action="ppaction://hlinkfile"/>
              </a:rPr>
              <a:t>CASE STDUY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924301" y="1295400"/>
            <a:ext cx="2171699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latin typeface="Calibri" pitchFamily="34" charset="0"/>
                <a:cs typeface="Calibri" pitchFamily="34" charset="0"/>
              </a:rPr>
              <a:t>15 Marks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   Quiz/Assignments</a:t>
            </a:r>
          </a:p>
          <a:p>
            <a:r>
              <a:rPr lang="en-IN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                   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24301" y="2573304"/>
            <a:ext cx="2171699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latin typeface="Calibri" pitchFamily="34" charset="0"/>
                <a:cs typeface="Calibri" pitchFamily="34" charset="0"/>
              </a:rPr>
              <a:t>15 Marks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     3 Evaluations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14775" y="3733800"/>
            <a:ext cx="2181225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latin typeface="Calibri" pitchFamily="34" charset="0"/>
                <a:cs typeface="Calibri" pitchFamily="34" charset="0"/>
              </a:rPr>
              <a:t>30 Marks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        Review 1: 15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        Review 2:   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86200" y="5591859"/>
            <a:ext cx="2209800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Calibri" pitchFamily="34" charset="0"/>
                <a:cs typeface="Calibri" pitchFamily="34" charset="0"/>
              </a:rPr>
              <a:t>1</a:t>
            </a:r>
            <a:r>
              <a:rPr lang="en-IN" b="1" dirty="0" smtClean="0">
                <a:latin typeface="Calibri" pitchFamily="34" charset="0"/>
                <a:cs typeface="Calibri" pitchFamily="34" charset="0"/>
              </a:rPr>
              <a:t>0 Marks</a:t>
            </a:r>
          </a:p>
          <a:p>
            <a:pPr algn="ctr"/>
            <a:r>
              <a:rPr lang="en-IN" dirty="0" smtClean="0">
                <a:latin typeface="Calibri" pitchFamily="34" charset="0"/>
                <a:cs typeface="Calibri" pitchFamily="34" charset="0"/>
              </a:rPr>
              <a:t>Case Study Presentation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24400" y="990600"/>
            <a:ext cx="1600200" cy="2088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INTERNALS</a:t>
            </a:r>
            <a:endParaRPr lang="en-US" sz="1600" b="1" dirty="0"/>
          </a:p>
        </p:txBody>
      </p:sp>
      <p:sp>
        <p:nvSpPr>
          <p:cNvPr id="16" name="Rectangle 15"/>
          <p:cNvSpPr/>
          <p:nvPr/>
        </p:nvSpPr>
        <p:spPr>
          <a:xfrm>
            <a:off x="6553200" y="914400"/>
            <a:ext cx="1600200" cy="2088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END DEM</a:t>
            </a:r>
            <a:endParaRPr 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629400" y="1338009"/>
            <a:ext cx="163829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latin typeface="Calibri" pitchFamily="34" charset="0"/>
                <a:cs typeface="Calibri" pitchFamily="34" charset="0"/>
              </a:rPr>
              <a:t>Online Quiz-15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29400" y="1955221"/>
            <a:ext cx="1638299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Calibri" pitchFamily="34" charset="0"/>
                <a:cs typeface="Calibri" pitchFamily="34" charset="0"/>
              </a:rPr>
              <a:t>Project final presentation/ Viva </a:t>
            </a:r>
            <a:r>
              <a:rPr lang="en-IN" b="1" dirty="0" smtClean="0">
                <a:latin typeface="Calibri" pitchFamily="34" charset="0"/>
                <a:cs typeface="Calibri" pitchFamily="34" charset="0"/>
              </a:rPr>
              <a:t>-15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3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IN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en-IN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19CSE202:DATABASE MANAGEMENT SYSTEMS </a:t>
            </a:r>
            <a:b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en-IN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      L-T-P-C</a:t>
            </a:r>
            <a:r>
              <a:rPr lang="en-IN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3 0 3 4 </a:t>
            </a:r>
            <a:endParaRPr lang="en-IN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362200"/>
            <a:ext cx="86106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Form a team of 4 members. </a:t>
            </a:r>
            <a:r>
              <a:rPr lang="en-IN" b="1" dirty="0"/>
              <a:t> [Average CGPA should be </a:t>
            </a:r>
            <a:r>
              <a:rPr lang="en-IN" sz="2000" b="1" dirty="0">
                <a:solidFill>
                  <a:srgbClr val="FF0000"/>
                </a:solidFill>
              </a:rPr>
              <a:t>6.5</a:t>
            </a:r>
            <a:r>
              <a:rPr lang="en-IN" b="1" dirty="0"/>
              <a:t>]</a:t>
            </a:r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endParaRPr lang="en-IN" sz="16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sz="1600" b="1" dirty="0">
                <a:latin typeface="Calibri" pitchFamily="34" charset="0"/>
                <a:cs typeface="Calibri" pitchFamily="34" charset="0"/>
              </a:rPr>
              <a:t>https://amritavishwavidyapeetham-my.sharepoint.com/:x:/g/personal/ok_sikha_cb_amrita_edu/EbosZtRsh4VDqCgirRV5e0YBnEqand27GvMbzOEb2YYIeQ?e=CGnvKx</a:t>
            </a:r>
            <a:endParaRPr lang="en-IN" sz="1600" b="1" dirty="0">
              <a:latin typeface="Calibri" pitchFamily="34" charset="0"/>
              <a:cs typeface="Calibri" pitchFamily="34" charset="0"/>
            </a:endParaRPr>
          </a:p>
          <a:p>
            <a:endParaRPr lang="en-IN" sz="16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b="1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Register in </a:t>
            </a:r>
            <a:r>
              <a:rPr lang="en-IN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ORACLE LIVE SQL</a:t>
            </a:r>
          </a:p>
          <a:p>
            <a:endParaRPr lang="en-IN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0100" y="1295400"/>
            <a:ext cx="678180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TO DO….</a:t>
            </a:r>
            <a:endParaRPr lang="en-IN" sz="28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73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THANK YOU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18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DBMS TEAM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Dr.S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Thangavelu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(CSE A)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Rim Jim Singh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(CSE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Ms.Anisha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RadhaKrishnan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(CSE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Dr.Sikha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O K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(CSE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Ms.Vidya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(CSE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Ms.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Archanaa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(CSE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89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Calibri" pitchFamily="34" charset="0"/>
                <a:cs typeface="Calibri" pitchFamily="34" charset="0"/>
              </a:rPr>
              <a:t/>
            </a:r>
            <a:br>
              <a:rPr lang="en-IN" dirty="0">
                <a:latin typeface="Calibri" pitchFamily="34" charset="0"/>
                <a:cs typeface="Calibri" pitchFamily="34" charset="0"/>
              </a:rPr>
            </a:br>
            <a:r>
              <a:rPr lang="en-IN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19CSE202:DATABASE MANAGEMENT SYSTEMS </a:t>
            </a:r>
            <a:b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       L-T-P-C</a:t>
            </a:r>
            <a:r>
              <a:rPr lang="en-IN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3 0 3 4 </a:t>
            </a:r>
            <a:endParaRPr lang="en-IN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>
                <a:latin typeface="Calibri" pitchFamily="34" charset="0"/>
                <a:cs typeface="Calibri" pitchFamily="34" charset="0"/>
              </a:rPr>
              <a:t>Course </a:t>
            </a:r>
            <a:r>
              <a:rPr lang="en-IN" b="1" dirty="0">
                <a:latin typeface="Calibri" pitchFamily="34" charset="0"/>
                <a:cs typeface="Calibri" pitchFamily="34" charset="0"/>
              </a:rPr>
              <a:t>Objectives </a:t>
            </a:r>
            <a:endParaRPr lang="en-IN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dirty="0">
              <a:latin typeface="Calibri" pitchFamily="34" charset="0"/>
              <a:cs typeface="Calibri" pitchFamily="34" charset="0"/>
            </a:endParaRP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Database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Management Systems (DBMS) have become a core component of modern computing environments. </a:t>
            </a: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This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course aims to understand the concepts of database design, database languages, database-system implementation and maintenance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57200" y="4572000"/>
            <a:ext cx="8153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latin typeface="Calibri" pitchFamily="34" charset="0"/>
                <a:cs typeface="Calibri" pitchFamily="34" charset="0"/>
              </a:rPr>
              <a:t>Text Book(s) </a:t>
            </a:r>
            <a:endParaRPr lang="en-IN" sz="1400" dirty="0">
              <a:latin typeface="Calibri" pitchFamily="34" charset="0"/>
              <a:cs typeface="Calibri" pitchFamily="34" charset="0"/>
            </a:endParaRPr>
          </a:p>
          <a:p>
            <a:r>
              <a:rPr lang="en-IN" sz="1400" dirty="0" err="1">
                <a:latin typeface="Calibri" pitchFamily="34" charset="0"/>
                <a:cs typeface="Calibri" pitchFamily="34" charset="0"/>
              </a:rPr>
              <a:t>Silberschatz</a:t>
            </a:r>
            <a:r>
              <a:rPr lang="en-IN" sz="1400" dirty="0">
                <a:latin typeface="Calibri" pitchFamily="34" charset="0"/>
                <a:cs typeface="Calibri" pitchFamily="34" charset="0"/>
              </a:rPr>
              <a:t> A, </a:t>
            </a:r>
            <a:r>
              <a:rPr lang="en-IN" sz="1400" dirty="0" err="1">
                <a:latin typeface="Calibri" pitchFamily="34" charset="0"/>
                <a:cs typeface="Calibri" pitchFamily="34" charset="0"/>
              </a:rPr>
              <a:t>Korth</a:t>
            </a:r>
            <a:r>
              <a:rPr lang="en-IN" sz="1400" dirty="0">
                <a:latin typeface="Calibri" pitchFamily="34" charset="0"/>
                <a:cs typeface="Calibri" pitchFamily="34" charset="0"/>
              </a:rPr>
              <a:t> HF, </a:t>
            </a:r>
            <a:r>
              <a:rPr lang="en-IN" sz="1400" dirty="0" err="1">
                <a:latin typeface="Calibri" pitchFamily="34" charset="0"/>
                <a:cs typeface="Calibri" pitchFamily="34" charset="0"/>
              </a:rPr>
              <a:t>Sudharshan</a:t>
            </a:r>
            <a:r>
              <a:rPr lang="en-IN" sz="1400" dirty="0">
                <a:latin typeface="Calibri" pitchFamily="34" charset="0"/>
                <a:cs typeface="Calibri" pitchFamily="34" charset="0"/>
              </a:rPr>
              <a:t> S. Database System Concepts. Sixth Edition, TMH publishing company limited; 2011. </a:t>
            </a:r>
          </a:p>
          <a:p>
            <a:r>
              <a:rPr lang="en-IN" sz="1400" b="1" dirty="0">
                <a:latin typeface="Calibri" pitchFamily="34" charset="0"/>
                <a:cs typeface="Calibri" pitchFamily="34" charset="0"/>
              </a:rPr>
              <a:t>Reference(s) </a:t>
            </a:r>
            <a:endParaRPr lang="en-IN" sz="1400" dirty="0">
              <a:latin typeface="Calibri" pitchFamily="34" charset="0"/>
              <a:cs typeface="Calibri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IN" sz="1400" dirty="0">
                <a:latin typeface="Calibri" pitchFamily="34" charset="0"/>
                <a:cs typeface="Calibri" pitchFamily="34" charset="0"/>
              </a:rPr>
              <a:t>Garcia-Molina H, Ullman JD, </a:t>
            </a:r>
            <a:r>
              <a:rPr lang="en-IN" sz="1400" dirty="0" err="1">
                <a:latin typeface="Calibri" pitchFamily="34" charset="0"/>
                <a:cs typeface="Calibri" pitchFamily="34" charset="0"/>
              </a:rPr>
              <a:t>Widom</a:t>
            </a:r>
            <a:r>
              <a:rPr lang="en-IN" sz="1400" dirty="0">
                <a:latin typeface="Calibri" pitchFamily="34" charset="0"/>
                <a:cs typeface="Calibri" pitchFamily="34" charset="0"/>
              </a:rPr>
              <a:t> J. Database System ; The complete book. Second Edition, Pearson Education India, 2011.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IN" sz="1400" dirty="0" err="1">
                <a:latin typeface="Calibri" pitchFamily="34" charset="0"/>
                <a:cs typeface="Calibri" pitchFamily="34" charset="0"/>
              </a:rPr>
              <a:t>Elmasri</a:t>
            </a:r>
            <a:r>
              <a:rPr lang="en-IN" sz="1400" dirty="0">
                <a:latin typeface="Calibri" pitchFamily="34" charset="0"/>
                <a:cs typeface="Calibri" pitchFamily="34" charset="0"/>
              </a:rPr>
              <a:t> R, </a:t>
            </a:r>
            <a:r>
              <a:rPr lang="en-IN" sz="1400" dirty="0" err="1">
                <a:latin typeface="Calibri" pitchFamily="34" charset="0"/>
                <a:cs typeface="Calibri" pitchFamily="34" charset="0"/>
              </a:rPr>
              <a:t>Navathe</a:t>
            </a:r>
            <a:r>
              <a:rPr lang="en-IN" sz="1400" dirty="0">
                <a:latin typeface="Calibri" pitchFamily="34" charset="0"/>
                <a:cs typeface="Calibri" pitchFamily="34" charset="0"/>
              </a:rPr>
              <a:t> SB. Fundamentals of Database Systems. Fifth Edition, Addison Wesley; 2006.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IN" sz="1400" dirty="0" err="1">
                <a:latin typeface="Calibri" pitchFamily="34" charset="0"/>
                <a:cs typeface="Calibri" pitchFamily="34" charset="0"/>
              </a:rPr>
              <a:t>Ramakrishnan</a:t>
            </a:r>
            <a:r>
              <a:rPr lang="en-IN" sz="1400" dirty="0">
                <a:latin typeface="Calibri" pitchFamily="34" charset="0"/>
                <a:cs typeface="Calibri" pitchFamily="34" charset="0"/>
              </a:rPr>
              <a:t> R, </a:t>
            </a:r>
            <a:r>
              <a:rPr lang="en-IN" sz="1400" dirty="0" err="1">
                <a:latin typeface="Calibri" pitchFamily="34" charset="0"/>
                <a:cs typeface="Calibri" pitchFamily="34" charset="0"/>
              </a:rPr>
              <a:t>Gehrke</a:t>
            </a:r>
            <a:r>
              <a:rPr lang="en-IN" sz="1400" dirty="0">
                <a:latin typeface="Calibri" pitchFamily="34" charset="0"/>
                <a:cs typeface="Calibri" pitchFamily="34" charset="0"/>
              </a:rPr>
              <a:t> J. Database Management Systems. Third Edition, TMH; 2003. </a:t>
            </a:r>
          </a:p>
        </p:txBody>
      </p:sp>
    </p:spTree>
    <p:extLst>
      <p:ext uri="{BB962C8B-B14F-4D97-AF65-F5344CB8AC3E}">
        <p14:creationId xmlns:p14="http://schemas.microsoft.com/office/powerpoint/2010/main" val="334183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Calibri" pitchFamily="34" charset="0"/>
                <a:cs typeface="Calibri" pitchFamily="34" charset="0"/>
              </a:rPr>
              <a:t/>
            </a:r>
            <a:br>
              <a:rPr lang="en-IN" dirty="0">
                <a:latin typeface="Calibri" pitchFamily="34" charset="0"/>
                <a:cs typeface="Calibri" pitchFamily="34" charset="0"/>
              </a:rPr>
            </a:br>
            <a:r>
              <a:rPr lang="en-IN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19CSE202:DATABASE MANAGEMENT SYSTEMS </a:t>
            </a:r>
            <a:b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       L-T-P-C</a:t>
            </a:r>
            <a:r>
              <a:rPr lang="en-IN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3 0 3 4 </a:t>
            </a:r>
            <a:endParaRPr lang="en-IN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228600" y="685800"/>
            <a:ext cx="82296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latin typeface="Calibri" pitchFamily="34" charset="0"/>
                <a:cs typeface="Calibri" pitchFamily="34" charset="0"/>
              </a:rPr>
              <a:t>Syllabus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066800"/>
            <a:ext cx="8534400" cy="1815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1 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Introduction: Overview of DBMS fundamentals – Overview of Relational Databases and Keys. Relational Data Model: Structure of relational databases – Database schema – Formal Relational Query Languages – Overview of Relational Algebra and Relational Operations. Database Design: Overview of the design process - The E-R Models – Constraints - Removing Redundant Attributes in Entity Sets - E-R Diagrams - Reduction to Relational Schemas - Entity Relationship Design Issues - Extended E-R Features – Alternative E-R Notations – Overview of Unified Modeling Language (UML).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971800"/>
            <a:ext cx="8610600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2 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Relational Database Design: Features of Good Relational Designs - Atomic Domains and 1NF - Decomposition using Functional Dependencies: 2NF, 3NF, BCNF and Higher Normal Forms. Functional Dependency Theory - Algorithm for Decomposition – Decomposition using multi-valued dependency: 4NF and 4NF decomposition. Database design process and its issues. SQL: review of SQL – Intermediate SQL – Advanced SQL.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4648200"/>
            <a:ext cx="8610600" cy="20621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3 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Transactions: Transaction concept – A simple transaction model - Storage structure - Transaction atomicity and durability - Transaction isolation – Serializability – Recoverable schedules,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Casecadeless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schedules. Concurrency control: Lock-based protocols – Locks, granting of locks, The two-phase locking protocol, implementation of locking, Graph-based protocols. Deadlock handling: Deadlock prevention, Deadlock detection and recovery. 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 Study: Different types of high level databases – MongoDB, Hadoop/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Hbase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Redis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IBM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Cloudant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DynamoDB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Cassandra and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CouchDB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. Tips for choosing the right database for the given problem. </a:t>
            </a:r>
          </a:p>
        </p:txBody>
      </p:sp>
    </p:spTree>
    <p:extLst>
      <p:ext uri="{BB962C8B-B14F-4D97-AF65-F5344CB8AC3E}">
        <p14:creationId xmlns:p14="http://schemas.microsoft.com/office/powerpoint/2010/main" val="319420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IN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en-IN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</a:t>
            </a:r>
            <a: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19CSE202:</a:t>
            </a:r>
            <a:r>
              <a:rPr lang="en-IN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DATABASE MANAGEMENT SYSTEMS </a:t>
            </a:r>
            <a:b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en-IN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      L-T-P-C</a:t>
            </a:r>
            <a:r>
              <a:rPr lang="en-IN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3 0 3 4 </a:t>
            </a:r>
            <a:endParaRPr lang="en-IN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8737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b="1" dirty="0">
                <a:latin typeface="Calibri" pitchFamily="34" charset="0"/>
                <a:cs typeface="Calibri" pitchFamily="34" charset="0"/>
              </a:rPr>
              <a:t>Course Outcomes </a:t>
            </a:r>
            <a:endParaRPr lang="en-IN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dirty="0">
              <a:latin typeface="Calibri" pitchFamily="34" charset="0"/>
              <a:cs typeface="Calibri" pitchFamily="34" charset="0"/>
            </a:endParaRPr>
          </a:p>
          <a:p>
            <a:r>
              <a:rPr lang="en-IN" sz="2000" b="1" dirty="0">
                <a:latin typeface="Calibri" pitchFamily="34" charset="0"/>
                <a:cs typeface="Calibri" pitchFamily="34" charset="0"/>
              </a:rPr>
              <a:t>CO 1: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Formulate and apply relational algebraic expressions, </a:t>
            </a:r>
            <a:r>
              <a:rPr lang="en-IN" sz="2000" i="1" dirty="0">
                <a:latin typeface="Calibri" pitchFamily="34" charset="0"/>
                <a:cs typeface="Calibri" pitchFamily="34" charset="0"/>
              </a:rPr>
              <a:t>SQL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and </a:t>
            </a:r>
            <a:r>
              <a:rPr lang="en-IN" sz="2000" i="1" dirty="0">
                <a:latin typeface="Calibri" pitchFamily="34" charset="0"/>
                <a:cs typeface="Calibri" pitchFamily="34" charset="0"/>
              </a:rPr>
              <a:t>PL/SQL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statements to query relational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databases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. </a:t>
            </a: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r>
              <a:rPr lang="en-IN" sz="2000" b="1" dirty="0">
                <a:latin typeface="Calibri" pitchFamily="34" charset="0"/>
                <a:cs typeface="Calibri" pitchFamily="34" charset="0"/>
              </a:rPr>
              <a:t>CO 2: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Design and build </a:t>
            </a:r>
            <a:r>
              <a:rPr lang="en-IN" sz="2000" i="1" dirty="0">
                <a:latin typeface="Calibri" pitchFamily="34" charset="0"/>
                <a:cs typeface="Calibri" pitchFamily="34" charset="0"/>
              </a:rPr>
              <a:t>ER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models for real world databases. </a:t>
            </a: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r>
              <a:rPr lang="en-IN" sz="2000" b="1" dirty="0">
                <a:latin typeface="Calibri" pitchFamily="34" charset="0"/>
                <a:cs typeface="Calibri" pitchFamily="34" charset="0"/>
              </a:rPr>
              <a:t>CO 3: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Design and build a normalized database management system for real world databases.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0" indent="0">
              <a:buNone/>
            </a:pPr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r>
              <a:rPr lang="en-IN" sz="2000" b="1" dirty="0">
                <a:latin typeface="Calibri" pitchFamily="34" charset="0"/>
                <a:cs typeface="Calibri" pitchFamily="34" charset="0"/>
              </a:rPr>
              <a:t>CO 4: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Understand and apply the principles of transaction processing and concurrency control. </a:t>
            </a: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r>
              <a:rPr lang="en-IN" sz="2000" b="1" dirty="0">
                <a:latin typeface="Calibri" pitchFamily="34" charset="0"/>
                <a:cs typeface="Calibri" pitchFamily="34" charset="0"/>
              </a:rPr>
              <a:t>CO 5: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To learn different high level databases and selection of right database. </a:t>
            </a:r>
          </a:p>
        </p:txBody>
      </p:sp>
    </p:spTree>
    <p:extLst>
      <p:ext uri="{BB962C8B-B14F-4D97-AF65-F5344CB8AC3E}">
        <p14:creationId xmlns:p14="http://schemas.microsoft.com/office/powerpoint/2010/main" val="284857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IN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en-IN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19CSE202:DATABASE MANAGEMENT SYSTEMS </a:t>
            </a:r>
            <a:b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en-IN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      L-T-P-C</a:t>
            </a:r>
            <a:r>
              <a:rPr lang="en-IN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3 0 3 4 </a:t>
            </a:r>
            <a:endParaRPr lang="en-IN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048000" y="1447800"/>
            <a:ext cx="2209800" cy="8763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DBMS</a:t>
            </a:r>
            <a:endParaRPr lang="en-IN" b="1" dirty="0"/>
          </a:p>
        </p:txBody>
      </p:sp>
      <p:sp>
        <p:nvSpPr>
          <p:cNvPr id="5" name="Oval 4"/>
          <p:cNvSpPr/>
          <p:nvPr/>
        </p:nvSpPr>
        <p:spPr>
          <a:xfrm>
            <a:off x="228600" y="2743200"/>
            <a:ext cx="18288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THEORY</a:t>
            </a:r>
            <a:endParaRPr lang="en-IN" b="1" dirty="0"/>
          </a:p>
        </p:txBody>
      </p:sp>
      <p:sp>
        <p:nvSpPr>
          <p:cNvPr id="6" name="Oval 5"/>
          <p:cNvSpPr/>
          <p:nvPr/>
        </p:nvSpPr>
        <p:spPr>
          <a:xfrm>
            <a:off x="2286000" y="2676525"/>
            <a:ext cx="18288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LAB</a:t>
            </a:r>
            <a:endParaRPr lang="en-IN" b="1" dirty="0"/>
          </a:p>
        </p:txBody>
      </p:sp>
      <p:sp>
        <p:nvSpPr>
          <p:cNvPr id="7" name="Oval 6"/>
          <p:cNvSpPr/>
          <p:nvPr/>
        </p:nvSpPr>
        <p:spPr>
          <a:xfrm>
            <a:off x="4343400" y="2705100"/>
            <a:ext cx="20574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TERM PROJECT</a:t>
            </a:r>
            <a:endParaRPr lang="en-IN" b="1" dirty="0"/>
          </a:p>
        </p:txBody>
      </p:sp>
      <p:sp>
        <p:nvSpPr>
          <p:cNvPr id="8" name="Oval 7"/>
          <p:cNvSpPr/>
          <p:nvPr/>
        </p:nvSpPr>
        <p:spPr>
          <a:xfrm>
            <a:off x="6629400" y="2667000"/>
            <a:ext cx="20574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CASE STDUY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38862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Online Quiz/ Tutorial/ Assignment</a:t>
            </a:r>
            <a:endParaRPr lang="en-IN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8400" y="37338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3 Lab Evaluations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SQL Live/ SQL developer</a:t>
            </a:r>
            <a:endParaRPr lang="en-IN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0574" y="3753268"/>
            <a:ext cx="2257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Project review</a:t>
            </a:r>
          </a:p>
          <a:p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 [2 intermediate reviews and one final review]</a:t>
            </a:r>
          </a:p>
          <a:p>
            <a:pPr marL="285750" indent="-285750">
              <a:buFont typeface="Wingdings" pitchFamily="2" charset="2"/>
              <a:buChar char="v"/>
            </a:pPr>
            <a:endParaRPr lang="en-IN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0400" y="3657600"/>
            <a:ext cx="167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Case Study Evaluation by the end of the semester</a:t>
            </a:r>
            <a:endParaRPr lang="en-IN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2950" y="4648200"/>
            <a:ext cx="6477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>
                <a:latin typeface="Calibri" pitchFamily="34" charset="0"/>
                <a:cs typeface="Calibri" pitchFamily="34" charset="0"/>
              </a:rPr>
              <a:t>CO1</a:t>
            </a:r>
          </a:p>
          <a:p>
            <a:r>
              <a:rPr lang="en-IN" b="1" dirty="0" smtClean="0">
                <a:latin typeface="Calibri" pitchFamily="34" charset="0"/>
                <a:cs typeface="Calibri" pitchFamily="34" charset="0"/>
              </a:rPr>
              <a:t>CO2</a:t>
            </a:r>
          </a:p>
          <a:p>
            <a:r>
              <a:rPr lang="en-IN" b="1" dirty="0" smtClean="0">
                <a:latin typeface="Calibri" pitchFamily="34" charset="0"/>
                <a:cs typeface="Calibri" pitchFamily="34" charset="0"/>
              </a:rPr>
              <a:t>CO3</a:t>
            </a:r>
          </a:p>
          <a:p>
            <a:r>
              <a:rPr lang="en-IN" b="1" dirty="0" smtClean="0">
                <a:latin typeface="Calibri" pitchFamily="34" charset="0"/>
                <a:cs typeface="Calibri" pitchFamily="34" charset="0"/>
              </a:rPr>
              <a:t>CO4</a:t>
            </a:r>
          </a:p>
          <a:p>
            <a:endParaRPr lang="en-IN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81312" y="4648200"/>
            <a:ext cx="657225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b="1" dirty="0" smtClean="0">
              <a:latin typeface="Calibri" pitchFamily="34" charset="0"/>
              <a:cs typeface="Calibri" pitchFamily="34" charset="0"/>
            </a:endParaRPr>
          </a:p>
          <a:p>
            <a:endParaRPr lang="en-IN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b="1" dirty="0" smtClean="0">
                <a:latin typeface="Calibri" pitchFamily="34" charset="0"/>
                <a:cs typeface="Calibri" pitchFamily="34" charset="0"/>
              </a:rPr>
              <a:t>CO1</a:t>
            </a:r>
          </a:p>
          <a:p>
            <a:endParaRPr lang="en-IN" b="1" dirty="0" smtClean="0">
              <a:latin typeface="Calibri" pitchFamily="34" charset="0"/>
              <a:cs typeface="Calibri" pitchFamily="34" charset="0"/>
            </a:endParaRPr>
          </a:p>
          <a:p>
            <a:endParaRPr lang="en-IN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9675" y="4648200"/>
            <a:ext cx="6477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>
                <a:latin typeface="Calibri" pitchFamily="34" charset="0"/>
                <a:cs typeface="Calibri" pitchFamily="34" charset="0"/>
              </a:rPr>
              <a:t>CO1</a:t>
            </a:r>
          </a:p>
          <a:p>
            <a:r>
              <a:rPr lang="en-IN" b="1" dirty="0" smtClean="0">
                <a:latin typeface="Calibri" pitchFamily="34" charset="0"/>
                <a:cs typeface="Calibri" pitchFamily="34" charset="0"/>
              </a:rPr>
              <a:t>CO2</a:t>
            </a:r>
          </a:p>
          <a:p>
            <a:r>
              <a:rPr lang="en-IN" b="1" dirty="0" smtClean="0">
                <a:latin typeface="Calibri" pitchFamily="34" charset="0"/>
                <a:cs typeface="Calibri" pitchFamily="34" charset="0"/>
              </a:rPr>
              <a:t>CO3</a:t>
            </a:r>
          </a:p>
          <a:p>
            <a:r>
              <a:rPr lang="en-IN" b="1" dirty="0" smtClean="0">
                <a:latin typeface="Calibri" pitchFamily="34" charset="0"/>
                <a:cs typeface="Calibri" pitchFamily="34" charset="0"/>
              </a:rPr>
              <a:t>CO4</a:t>
            </a:r>
          </a:p>
          <a:p>
            <a:r>
              <a:rPr lang="en-IN" b="1" dirty="0" smtClean="0">
                <a:latin typeface="Calibri" pitchFamily="34" charset="0"/>
                <a:cs typeface="Calibri" pitchFamily="34" charset="0"/>
              </a:rPr>
              <a:t>CO5</a:t>
            </a:r>
            <a:endParaRPr lang="en-IN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19987" y="4724400"/>
            <a:ext cx="657225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b="1" dirty="0" smtClean="0">
              <a:latin typeface="Calibri" pitchFamily="34" charset="0"/>
              <a:cs typeface="Calibri" pitchFamily="34" charset="0"/>
            </a:endParaRPr>
          </a:p>
          <a:p>
            <a:endParaRPr lang="en-IN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b="1" dirty="0" smtClean="0">
                <a:latin typeface="Calibri" pitchFamily="34" charset="0"/>
                <a:cs typeface="Calibri" pitchFamily="34" charset="0"/>
              </a:rPr>
              <a:t>CO5</a:t>
            </a:r>
          </a:p>
          <a:p>
            <a:endParaRPr lang="en-IN" b="1" dirty="0" smtClean="0">
              <a:latin typeface="Calibri" pitchFamily="34" charset="0"/>
              <a:cs typeface="Calibri" pitchFamily="34" charset="0"/>
            </a:endParaRPr>
          </a:p>
          <a:p>
            <a:endParaRPr lang="en-IN" b="1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50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IN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en-IN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19CSE202:DATABASE MANAGEMENT SYSTEMS </a:t>
            </a:r>
            <a:b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en-IN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      L-T-P-C</a:t>
            </a:r>
            <a:r>
              <a:rPr lang="en-IN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3 0 3 4 </a:t>
            </a:r>
            <a:endParaRPr lang="en-IN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276600" y="1117065"/>
            <a:ext cx="18288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THEORY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2260065"/>
            <a:ext cx="655320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Medium: Microsoft Teams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Pedagogy: Topics are divided among 6 faculties</a:t>
            </a:r>
            <a:endParaRPr lang="en-IN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3280827"/>
            <a:ext cx="6553200" cy="11387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Every theory session will have:</a:t>
            </a:r>
          </a:p>
          <a:p>
            <a:pPr marL="857250" indent="-57150">
              <a:buFont typeface="Wingdings" panose="05000000000000000000" pitchFamily="2" charset="2"/>
              <a:buChar char="Ø"/>
            </a:pPr>
            <a:r>
              <a:rPr lang="en-IN" sz="16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en-IN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INTERACTIVE QUIZ</a:t>
            </a:r>
          </a:p>
          <a:p>
            <a:pPr marL="857250" indent="-57150">
              <a:buFont typeface="Wingdings" panose="05000000000000000000" pitchFamily="2" charset="2"/>
              <a:buChar char="Ø"/>
            </a:pPr>
            <a:r>
              <a:rPr lang="en-IN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ACTIVITIES/ WORK SHEETS</a:t>
            </a: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	</a:t>
            </a:r>
          </a:p>
          <a:p>
            <a:endParaRPr lang="en-IN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09600" y="4648200"/>
            <a:ext cx="1524000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Weekly Quiz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5562600" y="4648200"/>
            <a:ext cx="1676400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Tutorial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5539680"/>
            <a:ext cx="2619375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MCQ/ Fill in the blanks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Based on the topics covered on that week.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Saturday 5 PM -6 PM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05425" y="5486400"/>
            <a:ext cx="2619375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b="1" dirty="0">
                <a:latin typeface="Calibri" pitchFamily="34" charset="0"/>
                <a:cs typeface="Calibri" pitchFamily="34" charset="0"/>
              </a:rPr>
              <a:t>MCQ/ Fill in the blanks </a:t>
            </a: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/Descriptive</a:t>
            </a:r>
            <a:endParaRPr lang="en-IN" sz="1600" b="1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After each Unit</a:t>
            </a:r>
            <a:endParaRPr lang="en-IN" sz="1600" b="1" dirty="0">
              <a:latin typeface="Calibri" pitchFamily="34" charset="0"/>
              <a:cs typeface="Calibri" pitchFamily="34" charset="0"/>
            </a:endParaRPr>
          </a:p>
          <a:p>
            <a:endParaRPr lang="en-IN" sz="1600" b="1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7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6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IN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en-IN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19CSE202:DATABASE MANAGEMENT SYSTEMS </a:t>
            </a:r>
            <a:b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en-IN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      L-T-P-C</a:t>
            </a:r>
            <a:r>
              <a:rPr lang="en-IN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3 0 3 4 </a:t>
            </a:r>
            <a:endParaRPr lang="en-IN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276600" y="1117065"/>
            <a:ext cx="18288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LAB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2102135"/>
            <a:ext cx="6553200" cy="61555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Medium: Microsoft Teams, 2 HOURS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ORACLE LIVE SQL</a:t>
            </a:r>
          </a:p>
        </p:txBody>
      </p:sp>
      <p:sp>
        <p:nvSpPr>
          <p:cNvPr id="18" name="Oval 17"/>
          <p:cNvSpPr/>
          <p:nvPr/>
        </p:nvSpPr>
        <p:spPr>
          <a:xfrm>
            <a:off x="623886" y="3099306"/>
            <a:ext cx="2195513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PRACTICE LAB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5229225" y="3099306"/>
            <a:ext cx="2724150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EVALUATION LAB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04800" y="3886200"/>
            <a:ext cx="4114800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20 Students will be allotted to individual faculties.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First 30 minutes faculty delivers session through Microsoft teams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60 minutes students can do exercises offline.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30 minutes faculties will call students </a:t>
            </a:r>
            <a:r>
              <a:rPr lang="en-IN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randomly</a:t>
            </a: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 through teams. Students should share screen and update status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6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53000" y="3886200"/>
            <a:ext cx="3809999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Questions will be distributed in the beginning.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Students can do the exercises for </a:t>
            </a:r>
            <a:r>
              <a:rPr lang="en-IN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60 Minutes</a:t>
            </a: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Upload the solution document to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common one drive folder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shared by the class handling faculty after 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</a:t>
            </a:r>
            <a:r>
              <a:rPr lang="en-US" sz="1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hour.</a:t>
            </a:r>
            <a:endParaRPr lang="en-US" sz="16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Faculties will </a:t>
            </a:r>
            <a:r>
              <a:rPr lang="en-IN" sz="1600" b="1" dirty="0">
                <a:latin typeface="Calibri" pitchFamily="34" charset="0"/>
                <a:cs typeface="Calibri" pitchFamily="34" charset="0"/>
              </a:rPr>
              <a:t>call students </a:t>
            </a:r>
            <a:r>
              <a:rPr lang="en-IN" sz="1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randomly</a:t>
            </a:r>
            <a:r>
              <a:rPr lang="en-IN" sz="1600" b="1" dirty="0">
                <a:latin typeface="Calibri" pitchFamily="34" charset="0"/>
                <a:cs typeface="Calibri" pitchFamily="34" charset="0"/>
              </a:rPr>
              <a:t> through teams. Students should share screen and update </a:t>
            </a: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status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48300" y="1283662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 action="ppaction://hlinkfile"/>
              </a:rPr>
              <a:t>LAB RUBRICS</a:t>
            </a:r>
            <a:endParaRPr lang="en-US" sz="2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39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IN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en-IN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19CSE202:DATABASE MANAGEMENT SYSTEMS </a:t>
            </a:r>
            <a:b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en-IN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      L-T-P-C</a:t>
            </a:r>
            <a:r>
              <a:rPr lang="en-IN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3 0 3 4 </a:t>
            </a:r>
            <a:endParaRPr lang="en-IN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276600" y="1219200"/>
            <a:ext cx="21336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PROJECT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2260065"/>
            <a:ext cx="6781800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4 Members per team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Project title and abstract will be circulated by the faculty.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Students should submit a </a:t>
            </a:r>
            <a:r>
              <a:rPr lang="en-IN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documentation [Project Report] </a:t>
            </a: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at the end of the semester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3000" y="3534679"/>
            <a:ext cx="678180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Two Internal Project Reviews.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One final Project review and DEMO.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6800" y="4724400"/>
            <a:ext cx="6781800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hlinkClick r:id="rId2" action="ppaction://hlinkfile"/>
              </a:rPr>
              <a:t>  PROJECT WEEKLY PLAN</a:t>
            </a:r>
            <a:endParaRPr lang="en-IN" sz="20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89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20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1804</TotalTime>
  <Words>868</Words>
  <Application>Microsoft Office PowerPoint</Application>
  <PresentationFormat>On-screen Show (4:3)</PresentationFormat>
  <Paragraphs>144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Schoolbook</vt:lpstr>
      <vt:lpstr>Wingdings</vt:lpstr>
      <vt:lpstr>Wingdings 2</vt:lpstr>
      <vt:lpstr>Oriel</vt:lpstr>
      <vt:lpstr>19CSE202  DATABASE MANAGEMENT SYSTEMS  (DBMS)</vt:lpstr>
      <vt:lpstr>DBMS TEAM</vt:lpstr>
      <vt:lpstr>       19CSE202:DATABASE MANAGEMENT SYSTEMS                 L-T-P-C: 3 0 3 4 </vt:lpstr>
      <vt:lpstr>       19CSE202:DATABASE MANAGEMENT SYSTEMS                 L-T-P-C: 3 0 3 4 </vt:lpstr>
      <vt:lpstr>      19CSE202: DATABASE MANAGEMENT SYSTEMS                 L-T-P-C: 3 0 3 4 </vt:lpstr>
      <vt:lpstr>       19CSE202:DATABASE MANAGEMENT SYSTEMS                 L-T-P-C: 3 0 3 4 </vt:lpstr>
      <vt:lpstr>       19CSE202:DATABASE MANAGEMENT SYSTEMS                 L-T-P-C: 3 0 3 4 </vt:lpstr>
      <vt:lpstr>       19CSE202:DATABASE MANAGEMENT SYSTEMS                 L-T-P-C: 3 0 3 4 </vt:lpstr>
      <vt:lpstr>       19CSE202:DATABASE MANAGEMENT SYSTEMS                 L-T-P-C: 3 0 3 4 </vt:lpstr>
      <vt:lpstr>       19CSE202:DATABASE MANAGEMENT SYSTEMS                 L-T-P-C: 3 0 3 4 </vt:lpstr>
      <vt:lpstr>       19CSE202:DATABASE MANAGEMENT SYSTEMS                 Evaluation Pattern</vt:lpstr>
      <vt:lpstr>       19CSE202:DATABASE MANAGEMENT SYSTEMS                 L-T-P-C: 3 0 3 4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19CSE202  Database Management Systems  (DBMS)</dc:title>
  <dc:creator>USER</dc:creator>
  <cp:lastModifiedBy>USER</cp:lastModifiedBy>
  <cp:revision>99</cp:revision>
  <dcterms:created xsi:type="dcterms:W3CDTF">2006-08-16T00:00:00Z</dcterms:created>
  <dcterms:modified xsi:type="dcterms:W3CDTF">2020-07-28T08:20:12Z</dcterms:modified>
</cp:coreProperties>
</file>