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302" r:id="rId2"/>
    <p:sldId id="303" r:id="rId3"/>
    <p:sldId id="304" r:id="rId4"/>
    <p:sldId id="297" r:id="rId5"/>
    <p:sldId id="287" r:id="rId6"/>
    <p:sldId id="312" r:id="rId7"/>
    <p:sldId id="313" r:id="rId8"/>
    <p:sldId id="310" r:id="rId9"/>
    <p:sldId id="308" r:id="rId10"/>
    <p:sldId id="309" r:id="rId11"/>
    <p:sldId id="311" r:id="rId12"/>
    <p:sldId id="298" r:id="rId13"/>
    <p:sldId id="301" r:id="rId14"/>
    <p:sldId id="300" r:id="rId15"/>
    <p:sldId id="293" r:id="rId1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9D96E-1860-8C3B-4963-5CA04B61363F}" v="135" dt="2020-11-29T13:49:58.25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9" autoAdjust="0"/>
    <p:restoredTop sz="94660"/>
  </p:normalViewPr>
  <p:slideViewPr>
    <p:cSldViewPr snapToGrid="0">
      <p:cViewPr varScale="1">
        <p:scale>
          <a:sx n="83" d="100"/>
          <a:sy n="83" d="100"/>
        </p:scale>
        <p:origin x="14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1"/>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transition spd="med"/>
  <p:hf hdr="0" ftr="0" dt="0"/>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AutoHub/index.html"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phpmyadmin" TargetMode="External"/><Relationship Id="rId2" Type="http://schemas.openxmlformats.org/officeDocument/2006/relationships/hyperlink" Target="https://www.w3schools.com/css/default.asp" TargetMode="External"/><Relationship Id="rId1" Type="http://schemas.openxmlformats.org/officeDocument/2006/relationships/slideLayout" Target="../slideLayouts/slideLayout9.xml"/><Relationship Id="rId6" Type="http://schemas.openxmlformats.org/officeDocument/2006/relationships/hyperlink" Target="https://www.php.net/downloads.php" TargetMode="External"/><Relationship Id="rId5" Type="http://schemas.openxmlformats.org/officeDocument/2006/relationships/hyperlink" Target="https://www.apachefriends.org/index.html" TargetMode="External"/><Relationship Id="rId4" Type="http://schemas.openxmlformats.org/officeDocument/2006/relationships/hyperlink" Target="https://www.cloudways.com/blog/connect-mysql-with-ph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pSp>
        <p:nvGrpSpPr>
          <p:cNvPr id="135" name="Group"/>
          <p:cNvGrpSpPr/>
          <p:nvPr/>
        </p:nvGrpSpPr>
        <p:grpSpPr>
          <a:xfrm>
            <a:off x="457200" y="1981200"/>
            <a:ext cx="8153400" cy="4631675"/>
            <a:chOff x="0" y="0"/>
            <a:chExt cx="8153399" cy="4631674"/>
          </a:xfrm>
        </p:grpSpPr>
        <p:sp>
          <p:nvSpPr>
            <p:cNvPr id="133" name="Rectangle"/>
            <p:cNvSpPr/>
            <p:nvPr/>
          </p:nvSpPr>
          <p:spPr>
            <a:xfrm>
              <a:off x="0" y="0"/>
              <a:ext cx="8097814" cy="3788886"/>
            </a:xfrm>
            <a:prstGeom prst="rect">
              <a:avLst/>
            </a:prstGeom>
            <a:solidFill>
              <a:srgbClr val="FFFFFF"/>
            </a:solidFill>
            <a:ln w="12700" cap="flat">
              <a:noFill/>
              <a:miter lim="400000"/>
            </a:ln>
            <a:effectLst/>
          </p:spPr>
          <p:txBody>
            <a:bodyPr wrap="square" lIns="45719" tIns="45719" rIns="45719" bIns="45719" numCol="1" anchor="t">
              <a:noAutofit/>
            </a:bodyPr>
            <a:lstStyle/>
            <a:p>
              <a:pPr algn="ctr">
                <a:lnSpc>
                  <a:spcPct val="80000"/>
                </a:lnSpc>
                <a:spcBef>
                  <a:spcPts val="400"/>
                </a:spcBef>
                <a:defRPr sz="2000" b="1">
                  <a:latin typeface="+mn-lt"/>
                  <a:ea typeface="+mn-ea"/>
                  <a:cs typeface="+mn-cs"/>
                  <a:sym typeface="Arial"/>
                </a:defRPr>
              </a:pPr>
              <a:endParaRPr/>
            </a:p>
          </p:txBody>
        </p:sp>
        <p:sp>
          <p:nvSpPr>
            <p:cNvPr id="134" name="Team Members     Group No: 13…"/>
            <p:cNvSpPr txBox="1"/>
            <p:nvPr/>
          </p:nvSpPr>
          <p:spPr>
            <a:xfrm>
              <a:off x="144735" y="1088136"/>
              <a:ext cx="8008664" cy="35435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dirty="0"/>
                <a:t>Team Members</a:t>
              </a:r>
              <a:r>
                <a:rPr lang="en-GB" dirty="0"/>
                <a:t>:     </a:t>
              </a:r>
              <a:r>
                <a:rPr b="0" dirty="0"/>
                <a:t>		</a:t>
              </a:r>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p:txBody>
        </p:sp>
      </p:grpSp>
      <p:sp>
        <p:nvSpPr>
          <p:cNvPr id="131" name="Z-SPA"/>
          <p:cNvSpPr txBox="1">
            <a:spLocks noGrp="1"/>
          </p:cNvSpPr>
          <p:nvPr>
            <p:ph type="title"/>
          </p:nvPr>
        </p:nvSpPr>
        <p:spPr>
          <a:xfrm>
            <a:off x="812888" y="1310614"/>
            <a:ext cx="7696200" cy="1525524"/>
          </a:xfrm>
          <a:prstGeom prst="rect">
            <a:avLst/>
          </a:prstGeom>
        </p:spPr>
        <p:txBody>
          <a:bodyPr lIns="45719" tIns="45720" rIns="45719" bIns="45720" anchor="ctr">
            <a:normAutofit/>
          </a:bodyPr>
          <a:lstStyle/>
          <a:p>
            <a:pPr>
              <a:defRPr sz="4000" b="1">
                <a:latin typeface="Times New Roman"/>
                <a:ea typeface="Times New Roman"/>
                <a:cs typeface="Times New Roman"/>
                <a:sym typeface="Times New Roman"/>
              </a:defRPr>
            </a:pPr>
            <a:r>
              <a:rPr lang="en-US" sz="3100" dirty="0"/>
              <a:t>19CSE 202 DBMS</a:t>
            </a:r>
            <a:br>
              <a:rPr lang="en-US" sz="3100"/>
            </a:br>
            <a:r>
              <a:rPr lang="en-US" sz="3100"/>
              <a:t>FINAL REVIEW</a:t>
            </a:r>
            <a:br>
              <a:rPr lang="en-US" dirty="0"/>
            </a:br>
            <a:r>
              <a:rPr lang="en-US" sz="3100" dirty="0"/>
              <a:t>CAR RENTAL SYSTEM</a:t>
            </a:r>
            <a:endParaRPr sz="3100" b="0" dirty="0"/>
          </a:p>
        </p:txBody>
      </p:sp>
      <p:graphicFrame>
        <p:nvGraphicFramePr>
          <p:cNvPr id="2" name="Table 2">
            <a:extLst>
              <a:ext uri="{FF2B5EF4-FFF2-40B4-BE49-F238E27FC236}">
                <a16:creationId xmlns:a16="http://schemas.microsoft.com/office/drawing/2014/main" id="{134A36A7-8E6B-4DAC-ABDA-4F31429004D3}"/>
              </a:ext>
            </a:extLst>
          </p:cNvPr>
          <p:cNvGraphicFramePr>
            <a:graphicFrameLocks noGrp="1"/>
          </p:cNvGraphicFramePr>
          <p:nvPr/>
        </p:nvGraphicFramePr>
        <p:xfrm>
          <a:off x="1506279" y="3491022"/>
          <a:ext cx="6335228" cy="2457752"/>
        </p:xfrm>
        <a:graphic>
          <a:graphicData uri="http://schemas.openxmlformats.org/drawingml/2006/table">
            <a:tbl>
              <a:tblPr firstRow="1" bandRow="1">
                <a:tableStyleId>{5940675A-B579-460E-94D1-54222C63F5DA}</a:tableStyleId>
              </a:tblPr>
              <a:tblGrid>
                <a:gridCol w="753139">
                  <a:extLst>
                    <a:ext uri="{9D8B030D-6E8A-4147-A177-3AD203B41FA5}">
                      <a16:colId xmlns:a16="http://schemas.microsoft.com/office/drawing/2014/main" val="1420125241"/>
                    </a:ext>
                  </a:extLst>
                </a:gridCol>
                <a:gridCol w="1916075">
                  <a:extLst>
                    <a:ext uri="{9D8B030D-6E8A-4147-A177-3AD203B41FA5}">
                      <a16:colId xmlns:a16="http://schemas.microsoft.com/office/drawing/2014/main" val="2935239344"/>
                    </a:ext>
                  </a:extLst>
                </a:gridCol>
                <a:gridCol w="2104358">
                  <a:extLst>
                    <a:ext uri="{9D8B030D-6E8A-4147-A177-3AD203B41FA5}">
                      <a16:colId xmlns:a16="http://schemas.microsoft.com/office/drawing/2014/main" val="150605494"/>
                    </a:ext>
                  </a:extLst>
                </a:gridCol>
                <a:gridCol w="1561656">
                  <a:extLst>
                    <a:ext uri="{9D8B030D-6E8A-4147-A177-3AD203B41FA5}">
                      <a16:colId xmlns:a16="http://schemas.microsoft.com/office/drawing/2014/main" val="1374955383"/>
                    </a:ext>
                  </a:extLst>
                </a:gridCol>
              </a:tblGrid>
              <a:tr h="476250">
                <a:tc>
                  <a:txBody>
                    <a:bodyPr/>
                    <a:lstStyle/>
                    <a:p>
                      <a:pPr lvl="0" algn="l"/>
                      <a:r>
                        <a:rPr lang="en-GB" b="1" dirty="0"/>
                        <a:t>S.NO</a:t>
                      </a:r>
                    </a:p>
                  </a:txBody>
                  <a:tcPr/>
                </a:tc>
                <a:tc>
                  <a:txBody>
                    <a:bodyPr/>
                    <a:lstStyle/>
                    <a:p>
                      <a:pPr lvl="6" algn="l"/>
                      <a:r>
                        <a:rPr lang="en-GB" b="1" dirty="0"/>
                        <a:t>REG.NO</a:t>
                      </a:r>
                    </a:p>
                  </a:txBody>
                  <a:tcPr/>
                </a:tc>
                <a:tc>
                  <a:txBody>
                    <a:bodyPr/>
                    <a:lstStyle/>
                    <a:p>
                      <a:pPr lvl="0" algn="l"/>
                      <a:r>
                        <a:rPr lang="en-GB" b="1" dirty="0"/>
                        <a:t>NAME</a:t>
                      </a:r>
                    </a:p>
                  </a:txBody>
                  <a:tcPr/>
                </a:tc>
                <a:tc>
                  <a:txBody>
                    <a:bodyPr/>
                    <a:lstStyle/>
                    <a:p>
                      <a:pPr lvl="0" algn="l"/>
                      <a:r>
                        <a:rPr lang="en-GB" b="1" dirty="0"/>
                        <a:t>ROLE</a:t>
                      </a:r>
                    </a:p>
                  </a:txBody>
                  <a:tcPr/>
                </a:tc>
                <a:extLst>
                  <a:ext uri="{0D108BD9-81ED-4DB2-BD59-A6C34878D82A}">
                    <a16:rowId xmlns:a16="http://schemas.microsoft.com/office/drawing/2014/main" val="1783198803"/>
                  </a:ext>
                </a:extLst>
              </a:tr>
              <a:tr h="487781">
                <a:tc>
                  <a:txBody>
                    <a:bodyPr/>
                    <a:lstStyle/>
                    <a:p>
                      <a:pPr lvl="0" algn="l"/>
                      <a:r>
                        <a:rPr lang="en-GB" dirty="0"/>
                        <a:t>1</a:t>
                      </a:r>
                    </a:p>
                    <a:p>
                      <a:pPr lvl="1" algn="l">
                        <a:buNone/>
                      </a:pPr>
                      <a:endParaRPr lang="en-GB" dirty="0"/>
                    </a:p>
                  </a:txBody>
                  <a:tcPr/>
                </a:tc>
                <a:tc>
                  <a:txBody>
                    <a:bodyPr/>
                    <a:lstStyle/>
                    <a:p>
                      <a:pPr algn="l"/>
                      <a:r>
                        <a:rPr lang="en-GB" dirty="0"/>
                        <a:t>CB.EN.U4CSE1905</a:t>
                      </a:r>
                    </a:p>
                  </a:txBody>
                  <a:tcPr/>
                </a:tc>
                <a:tc>
                  <a:txBody>
                    <a:bodyPr/>
                    <a:lstStyle/>
                    <a:p>
                      <a:pPr algn="l"/>
                      <a:r>
                        <a:rPr lang="en-GB" dirty="0"/>
                        <a:t>A SATYA HEMANTH</a:t>
                      </a:r>
                    </a:p>
                  </a:txBody>
                  <a:tcPr/>
                </a:tc>
                <a:tc>
                  <a:txBody>
                    <a:bodyPr/>
                    <a:lstStyle/>
                    <a:p>
                      <a:pPr algn="l"/>
                      <a:r>
                        <a:rPr lang="en-GB" dirty="0"/>
                        <a:t>TESTING AND DOCUMENTING</a:t>
                      </a:r>
                    </a:p>
                  </a:txBody>
                  <a:tcPr/>
                </a:tc>
                <a:extLst>
                  <a:ext uri="{0D108BD9-81ED-4DB2-BD59-A6C34878D82A}">
                    <a16:rowId xmlns:a16="http://schemas.microsoft.com/office/drawing/2014/main" val="3048727130"/>
                  </a:ext>
                </a:extLst>
              </a:tr>
              <a:tr h="487781">
                <a:tc>
                  <a:txBody>
                    <a:bodyPr/>
                    <a:lstStyle/>
                    <a:p>
                      <a:pPr algn="l"/>
                      <a:r>
                        <a:rPr lang="en-GB" dirty="0"/>
                        <a:t>2</a:t>
                      </a:r>
                    </a:p>
                  </a:txBody>
                  <a:tcPr/>
                </a:tc>
                <a:tc>
                  <a:txBody>
                    <a:bodyPr/>
                    <a:lstStyle/>
                    <a:p>
                      <a:pPr algn="l"/>
                      <a:r>
                        <a:rPr lang="en-GB" dirty="0"/>
                        <a:t> CB.EN.U4CSE19449</a:t>
                      </a:r>
                    </a:p>
                  </a:txBody>
                  <a:tcPr/>
                </a:tc>
                <a:tc>
                  <a:txBody>
                    <a:bodyPr/>
                    <a:lstStyle/>
                    <a:p>
                      <a:pPr algn="l"/>
                      <a:r>
                        <a:rPr lang="en-GB" dirty="0"/>
                        <a:t>SAI KOUSHIK</a:t>
                      </a:r>
                    </a:p>
                  </a:txBody>
                  <a:tcPr/>
                </a:tc>
                <a:tc>
                  <a:txBody>
                    <a:bodyPr/>
                    <a:lstStyle/>
                    <a:p>
                      <a:pPr algn="l"/>
                      <a:r>
                        <a:rPr lang="en-GB" dirty="0"/>
                        <a:t>DEVELOPER</a:t>
                      </a:r>
                    </a:p>
                  </a:txBody>
                  <a:tcPr/>
                </a:tc>
                <a:extLst>
                  <a:ext uri="{0D108BD9-81ED-4DB2-BD59-A6C34878D82A}">
                    <a16:rowId xmlns:a16="http://schemas.microsoft.com/office/drawing/2014/main" val="3083125335"/>
                  </a:ext>
                </a:extLst>
              </a:tr>
              <a:tr h="487781">
                <a:tc>
                  <a:txBody>
                    <a:bodyPr/>
                    <a:lstStyle/>
                    <a:p>
                      <a:pPr algn="l"/>
                      <a:r>
                        <a:rPr lang="en-GB" dirty="0"/>
                        <a:t>3</a:t>
                      </a:r>
                    </a:p>
                  </a:txBody>
                  <a:tcPr/>
                </a:tc>
                <a:tc>
                  <a:txBody>
                    <a:bodyPr/>
                    <a:lstStyle/>
                    <a:p>
                      <a:pPr algn="l"/>
                      <a:r>
                        <a:rPr lang="en-GB" dirty="0"/>
                        <a:t>CB.EN.U4CSE19453</a:t>
                      </a:r>
                    </a:p>
                  </a:txBody>
                  <a:tcPr/>
                </a:tc>
                <a:tc>
                  <a:txBody>
                    <a:bodyPr/>
                    <a:lstStyle/>
                    <a:p>
                      <a:pPr algn="l"/>
                      <a:r>
                        <a:rPr lang="en-GB" dirty="0"/>
                        <a:t>ABHINAV RAVELLA</a:t>
                      </a:r>
                    </a:p>
                  </a:txBody>
                  <a:tcPr/>
                </a:tc>
                <a:tc>
                  <a:txBody>
                    <a:bodyPr/>
                    <a:lstStyle/>
                    <a:p>
                      <a:pPr algn="l"/>
                      <a:r>
                        <a:rPr lang="en-GB" dirty="0"/>
                        <a:t>DESIGNER</a:t>
                      </a:r>
                    </a:p>
                  </a:txBody>
                  <a:tcPr/>
                </a:tc>
                <a:extLst>
                  <a:ext uri="{0D108BD9-81ED-4DB2-BD59-A6C34878D82A}">
                    <a16:rowId xmlns:a16="http://schemas.microsoft.com/office/drawing/2014/main" val="2774959393"/>
                  </a:ext>
                </a:extLst>
              </a:tr>
              <a:tr h="487780">
                <a:tc>
                  <a:txBody>
                    <a:bodyPr/>
                    <a:lstStyle/>
                    <a:p>
                      <a:pPr lvl="0" algn="l">
                        <a:buNone/>
                      </a:pPr>
                      <a:r>
                        <a:rPr lang="en-GB" dirty="0"/>
                        <a:t>4</a:t>
                      </a:r>
                    </a:p>
                  </a:txBody>
                  <a:tcPr/>
                </a:tc>
                <a:tc>
                  <a:txBody>
                    <a:bodyPr/>
                    <a:lstStyle/>
                    <a:p>
                      <a:pPr lvl="0" algn="l">
                        <a:buNone/>
                      </a:pPr>
                      <a:r>
                        <a:rPr lang="en-GB" dirty="0"/>
                        <a:t>CB.EN.U4CSE19459</a:t>
                      </a:r>
                    </a:p>
                  </a:txBody>
                  <a:tcPr/>
                </a:tc>
                <a:tc>
                  <a:txBody>
                    <a:bodyPr/>
                    <a:lstStyle/>
                    <a:p>
                      <a:pPr lvl="0" algn="l">
                        <a:buNone/>
                      </a:pPr>
                      <a:r>
                        <a:rPr lang="en-GB" dirty="0"/>
                        <a:t>SHANTHAN REDDY</a:t>
                      </a:r>
                    </a:p>
                  </a:txBody>
                  <a:tcPr/>
                </a:tc>
                <a:tc>
                  <a:txBody>
                    <a:bodyPr/>
                    <a:lstStyle/>
                    <a:p>
                      <a:pPr lvl="0" algn="l">
                        <a:buNone/>
                      </a:pPr>
                      <a:r>
                        <a:rPr lang="en-GB" dirty="0"/>
                        <a:t>LEADER</a:t>
                      </a:r>
                    </a:p>
                  </a:txBody>
                  <a:tcPr/>
                </a:tc>
                <a:extLst>
                  <a:ext uri="{0D108BD9-81ED-4DB2-BD59-A6C34878D82A}">
                    <a16:rowId xmlns:a16="http://schemas.microsoft.com/office/drawing/2014/main" val="3226512539"/>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Screenshots</a:t>
            </a:r>
          </a:p>
        </p:txBody>
      </p:sp>
      <p:pic>
        <p:nvPicPr>
          <p:cNvPr id="4" name="Picture 3">
            <a:extLst>
              <a:ext uri="{FF2B5EF4-FFF2-40B4-BE49-F238E27FC236}">
                <a16:creationId xmlns:a16="http://schemas.microsoft.com/office/drawing/2014/main" id="{B689AF82-B2BC-4C76-BEA1-5C234D1D5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618" y="1440872"/>
            <a:ext cx="7841673" cy="4559877"/>
          </a:xfrm>
          <a:prstGeom prst="rect">
            <a:avLst/>
          </a:prstGeom>
          <a:ln>
            <a:noFill/>
          </a:ln>
          <a:effectLst>
            <a:softEdge rad="112500"/>
          </a:effectLst>
        </p:spPr>
      </p:pic>
      <p:sp>
        <p:nvSpPr>
          <p:cNvPr id="3" name="Slide Number Placeholder 2">
            <a:extLst>
              <a:ext uri="{FF2B5EF4-FFF2-40B4-BE49-F238E27FC236}">
                <a16:creationId xmlns:a16="http://schemas.microsoft.com/office/drawing/2014/main" id="{E588AA3C-DCC4-40B9-B41C-4BF5B30D44FF}"/>
              </a:ext>
            </a:extLst>
          </p:cNvPr>
          <p:cNvSpPr>
            <a:spLocks noGrp="1"/>
          </p:cNvSpPr>
          <p:nvPr>
            <p:ph type="sldNum" sz="quarter" idx="2"/>
          </p:nvPr>
        </p:nvSpPr>
        <p:spPr/>
        <p:txBody>
          <a:bodyPr/>
          <a:lstStyle/>
          <a:p>
            <a:fld id="{86CB4B4D-7CA3-9044-876B-883B54F8677D}" type="slidenum">
              <a:rPr lang="en-IN" smtClean="0"/>
              <a:t>10</a:t>
            </a:fld>
            <a:endParaRPr lang="en-IN"/>
          </a:p>
        </p:txBody>
      </p:sp>
    </p:spTree>
    <p:extLst>
      <p:ext uri="{BB962C8B-B14F-4D97-AF65-F5344CB8AC3E}">
        <p14:creationId xmlns:p14="http://schemas.microsoft.com/office/powerpoint/2010/main" val="76495508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Screenshots</a:t>
            </a:r>
          </a:p>
        </p:txBody>
      </p:sp>
      <p:pic>
        <p:nvPicPr>
          <p:cNvPr id="6" name="Picture 5">
            <a:extLst>
              <a:ext uri="{FF2B5EF4-FFF2-40B4-BE49-F238E27FC236}">
                <a16:creationId xmlns:a16="http://schemas.microsoft.com/office/drawing/2014/main" id="{4FE9E372-7617-4A5A-9E99-5A0EFA3AF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0200"/>
            <a:ext cx="8229600" cy="440055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3" name="Slide Number Placeholder 2">
            <a:extLst>
              <a:ext uri="{FF2B5EF4-FFF2-40B4-BE49-F238E27FC236}">
                <a16:creationId xmlns:a16="http://schemas.microsoft.com/office/drawing/2014/main" id="{7571AD0F-769E-4F3D-A87B-B41000E9B262}"/>
              </a:ext>
            </a:extLst>
          </p:cNvPr>
          <p:cNvSpPr>
            <a:spLocks noGrp="1"/>
          </p:cNvSpPr>
          <p:nvPr>
            <p:ph type="sldNum" sz="quarter" idx="2"/>
          </p:nvPr>
        </p:nvSpPr>
        <p:spPr/>
        <p:txBody>
          <a:bodyPr/>
          <a:lstStyle/>
          <a:p>
            <a:fld id="{86CB4B4D-7CA3-9044-876B-883B54F8677D}" type="slidenum">
              <a:rPr lang="en-IN" smtClean="0"/>
              <a:t>11</a:t>
            </a:fld>
            <a:endParaRPr lang="en-IN"/>
          </a:p>
        </p:txBody>
      </p:sp>
    </p:spTree>
    <p:extLst>
      <p:ext uri="{BB962C8B-B14F-4D97-AF65-F5344CB8AC3E}">
        <p14:creationId xmlns:p14="http://schemas.microsoft.com/office/powerpoint/2010/main" val="50106539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Box 2">
            <a:extLst>
              <a:ext uri="{FF2B5EF4-FFF2-40B4-BE49-F238E27FC236}">
                <a16:creationId xmlns:a16="http://schemas.microsoft.com/office/drawing/2014/main" id="{A152D86F-F01F-4538-80BF-8576C15C7058}"/>
              </a:ext>
            </a:extLst>
          </p:cNvPr>
          <p:cNvSpPr txBox="1"/>
          <p:nvPr/>
        </p:nvSpPr>
        <p:spPr>
          <a:xfrm>
            <a:off x="1200727" y="2613891"/>
            <a:ext cx="7107965"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IN" sz="3200" b="0" i="0" u="none" strike="noStrike" cap="none" spc="0" normalizeH="0" baseline="0">
                <a:ln>
                  <a:noFill/>
                </a:ln>
                <a:solidFill>
                  <a:srgbClr val="002060"/>
                </a:solidFill>
                <a:effectLst/>
                <a:uFillTx/>
                <a:latin typeface="Times New Roman"/>
                <a:ea typeface="Times New Roman"/>
                <a:cs typeface="Times New Roman"/>
                <a:sym typeface="Times New Roman"/>
                <a:hlinkClick r:id="rId2">
                  <a:extLst>
                    <a:ext uri="{A12FA001-AC4F-418D-AE19-62706E023703}">
                      <ahyp:hlinkClr xmlns:ahyp="http://schemas.microsoft.com/office/drawing/2018/hyperlinkcolor" val="tx"/>
                    </a:ext>
                  </a:extLst>
                </a:hlinkClick>
              </a:rPr>
              <a:t> http://localhost/AutoHub/index.html</a:t>
            </a:r>
            <a:endParaRPr kumimoji="0" lang="en-IN" sz="3200" b="0" i="0" u="none" strike="noStrike" cap="none" spc="0" normalizeH="0" baseline="0">
              <a:ln>
                <a:noFill/>
              </a:ln>
              <a:solidFill>
                <a:srgbClr val="002060"/>
              </a:solidFill>
              <a:effectLst/>
              <a:uFillTx/>
              <a:latin typeface="Times New Roman"/>
              <a:ea typeface="Times New Roman"/>
              <a:cs typeface="Times New Roman"/>
              <a:sym typeface="Times New Roman"/>
            </a:endParaRPr>
          </a:p>
        </p:txBody>
      </p:sp>
      <p:sp>
        <p:nvSpPr>
          <p:cNvPr id="4" name="Slide Number Placeholder 3">
            <a:extLst>
              <a:ext uri="{FF2B5EF4-FFF2-40B4-BE49-F238E27FC236}">
                <a16:creationId xmlns:a16="http://schemas.microsoft.com/office/drawing/2014/main" id="{FBF506AD-551B-420D-AB28-4CCA5A7DF346}"/>
              </a:ext>
            </a:extLst>
          </p:cNvPr>
          <p:cNvSpPr>
            <a:spLocks noGrp="1"/>
          </p:cNvSpPr>
          <p:nvPr>
            <p:ph type="sldNum" sz="quarter" idx="2"/>
          </p:nvPr>
        </p:nvSpPr>
        <p:spPr/>
        <p:txBody>
          <a:bodyPr/>
          <a:lstStyle/>
          <a:p>
            <a:fld id="{86CB4B4D-7CA3-9044-876B-883B54F8677D}" type="slidenum">
              <a:rPr lang="en-IN" smtClean="0"/>
              <a:t>12</a:t>
            </a:fld>
            <a:endParaRPr lang="en-IN"/>
          </a:p>
        </p:txBody>
      </p:sp>
    </p:spTree>
    <p:extLst>
      <p:ext uri="{BB962C8B-B14F-4D97-AF65-F5344CB8AC3E}">
        <p14:creationId xmlns:p14="http://schemas.microsoft.com/office/powerpoint/2010/main" val="20517726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br>
              <a:rPr lang="en-US"/>
            </a:br>
            <a:endParaRPr lang="en-US"/>
          </a:p>
        </p:txBody>
      </p:sp>
      <p:sp>
        <p:nvSpPr>
          <p:cNvPr id="6" name="TextBox 5">
            <a:extLst>
              <a:ext uri="{FF2B5EF4-FFF2-40B4-BE49-F238E27FC236}">
                <a16:creationId xmlns:a16="http://schemas.microsoft.com/office/drawing/2014/main" id="{96ED9D01-6580-404E-A733-B938BADF8259}"/>
              </a:ext>
            </a:extLst>
          </p:cNvPr>
          <p:cNvSpPr txBox="1"/>
          <p:nvPr/>
        </p:nvSpPr>
        <p:spPr>
          <a:xfrm>
            <a:off x="1182255" y="1801091"/>
            <a:ext cx="7259781" cy="4458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gn="just">
              <a:lnSpc>
                <a:spcPct val="107000"/>
              </a:lnSpc>
              <a:spcAft>
                <a:spcPts val="800"/>
              </a:spcAft>
              <a:buFont typeface="Arial" panose="020B0604020202020204" pitchFamily="34" charset="0"/>
              <a:buChar char="•"/>
            </a:pPr>
            <a:r>
              <a:rPr lang="en-IN" sz="1800">
                <a:effectLst/>
                <a:latin typeface="Times New Roman" panose="02020603050405020304" pitchFamily="18" charset="0"/>
                <a:ea typeface="Calisto MT" panose="02040603050505030304" pitchFamily="18" charset="0"/>
                <a:cs typeface="Times New Roman" panose="02020603050405020304" pitchFamily="18" charset="0"/>
              </a:rPr>
              <a:t>Our website Car rental system helps customers to easily search for cars and book them.In our website the customer is first expected to login to view the car information and all.</a:t>
            </a:r>
          </a:p>
          <a:p>
            <a:pPr marL="285750" indent="-285750" algn="just">
              <a:lnSpc>
                <a:spcPct val="107000"/>
              </a:lnSpc>
              <a:spcAft>
                <a:spcPts val="800"/>
              </a:spcAft>
              <a:buFont typeface="Arial" panose="020B0604020202020204" pitchFamily="34" charset="0"/>
              <a:buChar char="•"/>
            </a:pPr>
            <a:r>
              <a:rPr lang="en-IN" sz="1800">
                <a:effectLst/>
                <a:latin typeface="Times New Roman" panose="02020603050405020304" pitchFamily="18" charset="0"/>
                <a:ea typeface="Calisto MT" panose="02040603050505030304" pitchFamily="18" charset="0"/>
                <a:cs typeface="Times New Roman" panose="02020603050405020304" pitchFamily="18" charset="0"/>
              </a:rPr>
              <a:t>After log in only the customer can see the entire car details. If the customer does not have any account he can sign up and his data will be stored in our database.</a:t>
            </a:r>
          </a:p>
          <a:p>
            <a:pPr marL="285750" indent="-285750" algn="just">
              <a:lnSpc>
                <a:spcPct val="107000"/>
              </a:lnSpc>
              <a:spcAft>
                <a:spcPts val="800"/>
              </a:spcAft>
              <a:buFont typeface="Arial" panose="020B0604020202020204" pitchFamily="34" charset="0"/>
              <a:buChar char="•"/>
            </a:pPr>
            <a:r>
              <a:rPr lang="en-IN" sz="1800">
                <a:effectLst/>
                <a:latin typeface="Times New Roman" panose="02020603050405020304" pitchFamily="18" charset="0"/>
                <a:ea typeface="Calisto MT" panose="02040603050505030304" pitchFamily="18" charset="0"/>
                <a:cs typeface="Times New Roman" panose="02020603050405020304" pitchFamily="18" charset="0"/>
              </a:rPr>
              <a:t>After logging in the customer is expected to fill his personal details and that data will also be stored in the database.after that the customer can check and search for different cars.</a:t>
            </a:r>
          </a:p>
          <a:p>
            <a:pPr marL="285750" indent="-285750" algn="just">
              <a:lnSpc>
                <a:spcPct val="107000"/>
              </a:lnSpc>
              <a:spcAft>
                <a:spcPts val="800"/>
              </a:spcAft>
              <a:buFont typeface="Arial" panose="020B0604020202020204" pitchFamily="34" charset="0"/>
              <a:buChar char="•"/>
            </a:pPr>
            <a:r>
              <a:rPr lang="en-IN" sz="1800">
                <a:effectLst/>
                <a:latin typeface="Times New Roman" panose="02020603050405020304" pitchFamily="18" charset="0"/>
                <a:ea typeface="Calisto MT" panose="02040603050505030304" pitchFamily="18" charset="0"/>
                <a:cs typeface="Times New Roman" panose="02020603050405020304" pitchFamily="18" charset="0"/>
              </a:rPr>
              <a:t>After choosing the car  the customer can book the car by pressing Book Now button.</a:t>
            </a:r>
          </a:p>
          <a:p>
            <a:pPr marL="285750" indent="-285750" algn="just">
              <a:lnSpc>
                <a:spcPct val="107000"/>
              </a:lnSpc>
              <a:spcAft>
                <a:spcPts val="800"/>
              </a:spcAft>
              <a:buFont typeface="Arial" panose="020B0604020202020204" pitchFamily="34" charset="0"/>
              <a:buChar char="•"/>
            </a:pPr>
            <a:r>
              <a:rPr lang="en-IN" sz="1800">
                <a:effectLst/>
                <a:latin typeface="Times New Roman" panose="02020603050405020304" pitchFamily="18" charset="0"/>
                <a:ea typeface="Calisto MT" panose="02040603050505030304" pitchFamily="18" charset="0"/>
                <a:cs typeface="Times New Roman" panose="02020603050405020304" pitchFamily="18" charset="0"/>
              </a:rPr>
              <a:t>After that the information will be stored in the database and the car will be booked.</a:t>
            </a:r>
            <a:endParaRPr lang="en-IN" sz="1800">
              <a:effectLst/>
              <a:latin typeface="Calisto MT" panose="02040603050505030304" pitchFamily="18" charset="0"/>
              <a:ea typeface="Calisto MT" panose="0204060305050503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856A54C-4040-4745-A36A-78845AD72DFE}"/>
              </a:ext>
            </a:extLst>
          </p:cNvPr>
          <p:cNvSpPr>
            <a:spLocks noGrp="1"/>
          </p:cNvSpPr>
          <p:nvPr>
            <p:ph type="sldNum" sz="quarter" idx="2"/>
          </p:nvPr>
        </p:nvSpPr>
        <p:spPr/>
        <p:txBody>
          <a:bodyPr/>
          <a:lstStyle/>
          <a:p>
            <a:fld id="{86CB4B4D-7CA3-9044-876B-883B54F8677D}" type="slidenum">
              <a:rPr lang="en-IN" smtClean="0"/>
              <a:t>13</a:t>
            </a:fld>
            <a:endParaRPr lang="en-IN"/>
          </a:p>
        </p:txBody>
      </p:sp>
    </p:spTree>
    <p:extLst>
      <p:ext uri="{BB962C8B-B14F-4D97-AF65-F5344CB8AC3E}">
        <p14:creationId xmlns:p14="http://schemas.microsoft.com/office/powerpoint/2010/main" val="90441605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Box 2">
            <a:hlinkClick r:id="rId2"/>
            <a:extLst>
              <a:ext uri="{FF2B5EF4-FFF2-40B4-BE49-F238E27FC236}">
                <a16:creationId xmlns:a16="http://schemas.microsoft.com/office/drawing/2014/main" id="{54999E54-FB6D-4A46-B715-A6958C73A816}"/>
              </a:ext>
            </a:extLst>
          </p:cNvPr>
          <p:cNvSpPr txBox="1"/>
          <p:nvPr/>
        </p:nvSpPr>
        <p:spPr>
          <a:xfrm flipH="1">
            <a:off x="1006301" y="2216727"/>
            <a:ext cx="7177117" cy="28621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lvl="0" indent="-342900">
              <a:lnSpc>
                <a:spcPct val="107000"/>
              </a:lnSpc>
              <a:buFont typeface="Wingdings" panose="05000000000000000000" pitchFamily="2" charset="2"/>
              <a:buChar char=""/>
            </a:pPr>
            <a:r>
              <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https://www.w3schools.com/css/default.asp</a:t>
            </a:r>
            <a:endPar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endParaRPr>
          </a:p>
          <a:p>
            <a:pPr lvl="0">
              <a:lnSpc>
                <a:spcPct val="107000"/>
              </a:lnSpc>
            </a:pPr>
            <a:endParaRPr lang="en-IN" sz="1800">
              <a:solidFill>
                <a:schemeClr val="accent5">
                  <a:lumMod val="50000"/>
                </a:schemeClr>
              </a:solidFill>
              <a:effectLst/>
              <a:latin typeface="Calisto MT" panose="02040603050505030304" pitchFamily="18" charset="0"/>
              <a:ea typeface="Calisto MT" panose="0204060305050503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https://www.javatpoint.com/phpmyadmin</a:t>
            </a:r>
            <a:endPar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endParaRPr>
          </a:p>
          <a:p>
            <a:pPr lvl="0">
              <a:lnSpc>
                <a:spcPct val="107000"/>
              </a:lnSpc>
            </a:pPr>
            <a:endParaRPr lang="en-IN" sz="1800">
              <a:solidFill>
                <a:schemeClr val="accent5">
                  <a:lumMod val="50000"/>
                </a:schemeClr>
              </a:solidFill>
              <a:effectLst/>
              <a:latin typeface="Calisto MT" panose="02040603050505030304" pitchFamily="18" charset="0"/>
              <a:ea typeface="Calisto MT" panose="0204060305050503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https://www.cloudways.com/blog/connect-mysql-with-php/</a:t>
            </a:r>
            <a:endPar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endParaRPr>
          </a:p>
          <a:p>
            <a:pPr lvl="0">
              <a:lnSpc>
                <a:spcPct val="107000"/>
              </a:lnSpc>
            </a:pPr>
            <a:endParaRPr lang="en-IN" sz="1800">
              <a:solidFill>
                <a:schemeClr val="accent5">
                  <a:lumMod val="50000"/>
                </a:schemeClr>
              </a:solidFill>
              <a:effectLst/>
              <a:latin typeface="Calisto MT" panose="02040603050505030304" pitchFamily="18" charset="0"/>
              <a:ea typeface="Calisto MT" panose="0204060305050503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https://www.apachefriends.org/index.html</a:t>
            </a:r>
            <a:endPar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endParaRPr>
          </a:p>
          <a:p>
            <a:pPr lvl="0">
              <a:lnSpc>
                <a:spcPct val="107000"/>
              </a:lnSpc>
            </a:pPr>
            <a:endParaRPr lang="en-IN" sz="1800">
              <a:solidFill>
                <a:schemeClr val="accent5">
                  <a:lumMod val="50000"/>
                </a:schemeClr>
              </a:solidFill>
              <a:effectLst/>
              <a:latin typeface="Calisto MT" panose="02040603050505030304" pitchFamily="18" charset="0"/>
              <a:ea typeface="Calisto MT" panose="0204060305050503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u="sng">
                <a:solidFill>
                  <a:schemeClr val="accent5">
                    <a:lumMod val="50000"/>
                  </a:schemeClr>
                </a:solidFill>
                <a:effectLst/>
                <a:latin typeface="Times New Roman" panose="02020603050405020304" pitchFamily="18" charset="0"/>
                <a:ea typeface="Calisto MT" panose="0204060305050503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https://www.php.net/downloads.php</a:t>
            </a:r>
            <a:endParaRPr lang="en-IN" sz="1800">
              <a:solidFill>
                <a:schemeClr val="accent5">
                  <a:lumMod val="50000"/>
                </a:schemeClr>
              </a:solidFill>
              <a:effectLst/>
              <a:latin typeface="Calisto MT" panose="02040603050505030304" pitchFamily="18" charset="0"/>
              <a:ea typeface="Calisto MT" panose="0204060305050503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ED71B8-CD4A-4617-8A4D-2D049F54BCF6}"/>
              </a:ext>
            </a:extLst>
          </p:cNvPr>
          <p:cNvSpPr>
            <a:spLocks noGrp="1"/>
          </p:cNvSpPr>
          <p:nvPr>
            <p:ph type="sldNum" sz="quarter" idx="2"/>
          </p:nvPr>
        </p:nvSpPr>
        <p:spPr/>
        <p:txBody>
          <a:bodyPr/>
          <a:lstStyle/>
          <a:p>
            <a:fld id="{86CB4B4D-7CA3-9044-876B-883B54F8677D}" type="slidenum">
              <a:rPr lang="en-IN" smtClean="0"/>
              <a:t>14</a:t>
            </a:fld>
            <a:endParaRPr lang="en-IN"/>
          </a:p>
        </p:txBody>
      </p:sp>
    </p:spTree>
    <p:extLst>
      <p:ext uri="{BB962C8B-B14F-4D97-AF65-F5344CB8AC3E}">
        <p14:creationId xmlns:p14="http://schemas.microsoft.com/office/powerpoint/2010/main" val="48896113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4D0D3D8-FE19-408A-80E5-B40C77B6F42C}"/>
              </a:ext>
            </a:extLst>
          </p:cNvPr>
          <p:cNvSpPr>
            <a:spLocks noGrp="1"/>
          </p:cNvSpPr>
          <p:nvPr>
            <p:ph type="sldNum" sz="quarter" idx="2"/>
          </p:nvPr>
        </p:nvSpPr>
        <p:spPr/>
        <p:txBody>
          <a:bodyPr/>
          <a:lstStyle/>
          <a:p>
            <a:fld id="{86CB4B4D-7CA3-9044-876B-883B54F8677D}" type="slidenum">
              <a:rPr lang="en-IN" smtClean="0"/>
              <a:t>15</a:t>
            </a:fld>
            <a:endParaRPr lang="en-IN"/>
          </a:p>
        </p:txBody>
      </p:sp>
    </p:spTree>
    <p:extLst>
      <p:ext uri="{BB962C8B-B14F-4D97-AF65-F5344CB8AC3E}">
        <p14:creationId xmlns:p14="http://schemas.microsoft.com/office/powerpoint/2010/main" val="22901727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t>Problem definition</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726615" y="2263589"/>
            <a:ext cx="7680961" cy="25853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rPr lang="en-IN" sz="1800" u="sng" dirty="0"/>
              <a:t>CAR RENTAL SYSTEM:</a:t>
            </a:r>
            <a:endParaRPr lang="en-US" dirty="0"/>
          </a:p>
          <a:p>
            <a:pPr algn="just"/>
            <a:endParaRPr lang="en-IN" sz="1800" u="sng" dirty="0"/>
          </a:p>
          <a:p>
            <a:pPr marL="285750" indent="-285750" algn="just">
              <a:buFont typeface="Wingdings"/>
              <a:buChar char="§"/>
            </a:pPr>
            <a:r>
              <a:rPr lang="en-IN" sz="1800" dirty="0"/>
              <a:t>To design a website design </a:t>
            </a:r>
            <a:r>
              <a:rPr lang="en-US" sz="1800" dirty="0"/>
              <a:t>to increase customer retention and to simplify vehicle and staff management.</a:t>
            </a:r>
          </a:p>
          <a:p>
            <a:pPr marL="285750" indent="-285750" algn="just">
              <a:buFont typeface="Wingdings"/>
              <a:buChar char="§"/>
            </a:pPr>
            <a:endParaRPr lang="en-US" sz="1800" dirty="0"/>
          </a:p>
          <a:p>
            <a:pPr marL="285750" indent="-285750" algn="just">
              <a:buFont typeface="Wingdings"/>
              <a:buChar char="§"/>
            </a:pPr>
            <a:r>
              <a:rPr lang="en-US" sz="1800" dirty="0"/>
              <a:t>The main objective of the website car Rental System requires a temporary vehicle, for example those who do not own their own car, or owners of damaged or destroyed vehicles who are awaiting repair or insurance compensation or travelers who are out of town.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t>Functionalities &amp; Modules</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885337" y="2051930"/>
            <a:ext cx="7680961" cy="374461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marL="285750" indent="-285750">
              <a:buFont typeface="Wingdings"/>
              <a:buChar char="§"/>
            </a:pPr>
            <a:r>
              <a:rPr lang="en-GB" sz="1800" dirty="0"/>
              <a:t>Keeps track of different models vehicles in different locations.</a:t>
            </a:r>
          </a:p>
          <a:p>
            <a:pPr marL="285750" indent="-285750">
              <a:buFont typeface="Wingdings"/>
              <a:buChar char="§"/>
            </a:pPr>
            <a:r>
              <a:rPr lang="en-GB" sz="1800" dirty="0"/>
              <a:t>A customer can check for all the availability of cars of his choice and book them.</a:t>
            </a:r>
          </a:p>
          <a:p>
            <a:pPr marL="285750" indent="-285750">
              <a:buFont typeface="Wingdings"/>
              <a:buChar char="§"/>
            </a:pPr>
            <a:r>
              <a:rPr lang="en-GB" sz="1800" dirty="0"/>
              <a:t>Billing is done on returning of the car.</a:t>
            </a:r>
          </a:p>
          <a:p>
            <a:pPr marL="285750" indent="-285750">
              <a:buFont typeface="Wingdings"/>
              <a:buChar char="§"/>
            </a:pPr>
            <a:r>
              <a:rPr lang="en-GB" sz="1800" dirty="0"/>
              <a:t>Certain caution deposit is taken before renting a car.</a:t>
            </a:r>
          </a:p>
          <a:p>
            <a:pPr marL="285750" indent="-285750">
              <a:buFont typeface="Wingdings"/>
              <a:buChar char="§"/>
            </a:pPr>
            <a:r>
              <a:rPr lang="en-GB" sz="1800" dirty="0"/>
              <a:t>An admin can keep a track of  all customers ,cars and car </a:t>
            </a:r>
            <a:r>
              <a:rPr lang="en-GB" sz="1800"/>
              <a:t>bookings.</a:t>
            </a:r>
            <a:endParaRPr lang="en-GB" sz="1800" dirty="0"/>
          </a:p>
          <a:p>
            <a:pPr marL="285750" indent="-285750">
              <a:buFont typeface="Wingdings"/>
              <a:buChar char="§"/>
            </a:pPr>
            <a:r>
              <a:rPr lang="en-GB" sz="1600" dirty="0"/>
              <a:t>We are proposing a </a:t>
            </a:r>
            <a:r>
              <a:rPr lang="en-GB" sz="1800" b="1" dirty="0"/>
              <a:t>WEBSITE DESIGN</a:t>
            </a:r>
          </a:p>
          <a:p>
            <a:pPr marL="285750" indent="-285750">
              <a:buClr>
                <a:srgbClr val="6699FF"/>
              </a:buClr>
              <a:buSzPct val="100000"/>
              <a:buFont typeface="Wingdings"/>
              <a:buChar char="§"/>
              <a:defRPr sz="2000"/>
            </a:pPr>
            <a:endParaRPr lang="en-GB" sz="1800" dirty="0"/>
          </a:p>
          <a:p>
            <a:pPr>
              <a:spcBef>
                <a:spcPts val="400"/>
              </a:spcBef>
              <a:buClr>
                <a:srgbClr val="6699FF"/>
              </a:buClr>
              <a:buSzPct val="100000"/>
              <a:defRPr sz="2000"/>
            </a:pPr>
            <a:r>
              <a:rPr lang="en-US" b="1" u="sng" dirty="0"/>
              <a:t>End users:</a:t>
            </a:r>
          </a:p>
          <a:p>
            <a:pPr>
              <a:spcBef>
                <a:spcPts val="400"/>
              </a:spcBef>
              <a:buClr>
                <a:srgbClr val="6699FF"/>
              </a:buClr>
              <a:buSzPct val="100000"/>
              <a:defRPr sz="2000"/>
            </a:pPr>
            <a:r>
              <a:rPr lang="en-GB" dirty="0"/>
              <a:t>Admin</a:t>
            </a:r>
          </a:p>
          <a:p>
            <a:pPr>
              <a:spcBef>
                <a:spcPts val="400"/>
              </a:spcBef>
              <a:buClr>
                <a:srgbClr val="6699FF"/>
              </a:buClr>
              <a:buSzPct val="100000"/>
              <a:defRPr sz="2000"/>
            </a:pPr>
            <a:r>
              <a:rPr lang="en-GB" dirty="0"/>
              <a:t>Guest users</a:t>
            </a:r>
          </a:p>
          <a:p>
            <a:pPr>
              <a:spcBef>
                <a:spcPts val="400"/>
              </a:spcBef>
              <a:buClr>
                <a:srgbClr val="6699FF"/>
              </a:buClr>
              <a:buSzPct val="100000"/>
              <a:defRPr sz="2000"/>
            </a:pPr>
            <a:r>
              <a:rPr lang="en-GB" dirty="0"/>
              <a:t>Registered users</a:t>
            </a:r>
          </a:p>
        </p:txBody>
      </p:sp>
    </p:spTree>
    <p:extLst>
      <p:ext uri="{BB962C8B-B14F-4D97-AF65-F5344CB8AC3E}">
        <p14:creationId xmlns:p14="http://schemas.microsoft.com/office/powerpoint/2010/main" val="257853465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TextBox 2"/>
          <p:cNvSpPr txBox="1"/>
          <p:nvPr/>
        </p:nvSpPr>
        <p:spPr>
          <a:xfrm>
            <a:off x="803565" y="1698106"/>
            <a:ext cx="7758544" cy="41857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lang="en-US" sz="1600" baseline="0"/>
          </a:p>
          <a:p>
            <a:pPr marL="285750" indent="-285750">
              <a:buFont typeface="Arial" panose="020B0604020202020204" pitchFamily="34" charset="0"/>
              <a:buChar char="•"/>
            </a:pPr>
            <a:r>
              <a:rPr lang="en-IN" sz="1800">
                <a:effectLst/>
                <a:latin typeface="Times New Roman" panose="02020603050405020304" pitchFamily="18" charset="0"/>
                <a:ea typeface="Calisto MT" panose="02040603050505030304" pitchFamily="18" charset="0"/>
                <a:cs typeface="Times New Roman" panose="02020603050405020304" pitchFamily="18" charset="0"/>
              </a:rPr>
              <a:t>To design a website design to increase customer retention and to simplify vehicle and staff management. The main objective of the website car Rental System requires a temporary vehicle.</a:t>
            </a:r>
          </a:p>
          <a:p>
            <a:pPr marL="285750" indent="-285750">
              <a:buFont typeface="Arial" panose="020B0604020202020204" pitchFamily="34" charset="0"/>
              <a:buChar char="•"/>
            </a:pPr>
            <a:r>
              <a:rPr lang="en-IN" sz="1800">
                <a:effectLst/>
                <a:latin typeface="Times New Roman" panose="02020603050405020304" pitchFamily="18" charset="0"/>
                <a:ea typeface="Calisto MT" panose="02040603050505030304" pitchFamily="18" charset="0"/>
                <a:cs typeface="Times New Roman" panose="02020603050405020304" pitchFamily="18" charset="0"/>
              </a:rPr>
              <a:t>For example those who do not own their own car, or owners of damaged or destroyed vehicles who are awaiting repair or insurance compensation or travelers who are out of town.</a:t>
            </a:r>
          </a:p>
          <a:p>
            <a:endParaRPr lang="en-IN" sz="2800">
              <a:latin typeface="Times New Roman" panose="02020603050405020304" pitchFamily="18" charset="0"/>
              <a:ea typeface="Calisto MT" panose="02040603050505030304" pitchFamily="18" charset="0"/>
              <a:cs typeface="Times New Roman" panose="02020603050405020304" pitchFamily="18" charset="0"/>
            </a:endParaRPr>
          </a:p>
          <a:p>
            <a:pPr algn="ctr"/>
            <a:r>
              <a:rPr lang="en-IN" sz="2200" b="1">
                <a:effectLst/>
                <a:latin typeface="Times New Roman" panose="02020603050405020304" pitchFamily="18" charset="0"/>
                <a:ea typeface="Calisto MT" panose="02040603050505030304" pitchFamily="18" charset="0"/>
                <a:cs typeface="Times New Roman" panose="02020603050405020304" pitchFamily="18" charset="0"/>
              </a:rPr>
              <a:t>NEED FOR ?</a:t>
            </a:r>
          </a:p>
          <a:p>
            <a:pPr marL="0" marR="0" indent="0" algn="l"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000000"/>
              </a:solidFill>
              <a:effectLst/>
              <a:uFillTx/>
              <a:latin typeface="Times New Roman"/>
              <a:ea typeface="Times New Roman"/>
              <a:cs typeface="Times New Roman"/>
              <a:sym typeface="Times New Roman"/>
            </a:endParaRPr>
          </a:p>
          <a:p>
            <a:r>
              <a:rPr lang="en-IN" sz="1800">
                <a:solidFill>
                  <a:srgbClr val="000000"/>
                </a:solidFill>
                <a:effectLst/>
                <a:latin typeface="Times New Roman" panose="02020603050405020304" pitchFamily="18" charset="0"/>
                <a:ea typeface="Calisto MT" panose="02040603050505030304" pitchFamily="18" charset="0"/>
                <a:cs typeface="Times New Roman" panose="02020603050405020304" pitchFamily="18" charset="0"/>
              </a:rPr>
              <a:t>This system makes the customers work to search for cars easy as all the details about the availability of different cars are available. This system also helps the car rental company to find the customers easily.</a:t>
            </a:r>
            <a:endParaRPr lang="en-IN" sz="1800">
              <a:effectLst/>
              <a:latin typeface="Calisto MT" panose="02040603050505030304" pitchFamily="18" charset="0"/>
              <a:ea typeface="Calisto MT" panose="02040603050505030304" pitchFamily="18" charset="0"/>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4" name="Slide Number Placeholder 3">
            <a:extLst>
              <a:ext uri="{FF2B5EF4-FFF2-40B4-BE49-F238E27FC236}">
                <a16:creationId xmlns:a16="http://schemas.microsoft.com/office/drawing/2014/main" id="{D7482C4E-DDC1-4904-8FA5-AE515AA2881D}"/>
              </a:ext>
            </a:extLst>
          </p:cNvPr>
          <p:cNvSpPr>
            <a:spLocks noGrp="1"/>
          </p:cNvSpPr>
          <p:nvPr>
            <p:ph type="sldNum" sz="quarter" idx="2"/>
          </p:nvPr>
        </p:nvSpPr>
        <p:spPr/>
        <p:txBody>
          <a:bodyPr/>
          <a:lstStyle/>
          <a:p>
            <a:fld id="{86CB4B4D-7CA3-9044-876B-883B54F8677D}" type="slidenum">
              <a:rPr lang="en-IN" smtClean="0"/>
              <a:t>4</a:t>
            </a:fld>
            <a:endParaRPr lang="en-IN"/>
          </a:p>
        </p:txBody>
      </p:sp>
    </p:spTree>
    <p:extLst>
      <p:ext uri="{BB962C8B-B14F-4D97-AF65-F5344CB8AC3E}">
        <p14:creationId xmlns:p14="http://schemas.microsoft.com/office/powerpoint/2010/main" val="321621607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46737"/>
          </a:xfrm>
        </p:spPr>
        <p:txBody>
          <a:bodyPr/>
          <a:lstStyle/>
          <a:p>
            <a:r>
              <a:rPr lang="en-US" sz="3200" dirty="0">
                <a:latin typeface="Times New Roman" panose="02020603050405020304" pitchFamily="18" charset="0"/>
                <a:cs typeface="Times New Roman" panose="02020603050405020304" pitchFamily="18" charset="0"/>
              </a:rPr>
              <a:t>Software/Tools Used</a:t>
            </a:r>
            <a:endParaRPr lang="en-IN"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5130" y="2839523"/>
            <a:ext cx="7968343" cy="13606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nSpc>
                <a:spcPct val="107000"/>
              </a:lnSpc>
              <a:spcAft>
                <a:spcPts val="800"/>
              </a:spcAft>
              <a:buFont typeface="Arial" panose="020B0604020202020204" pitchFamily="34" charset="0"/>
              <a:buChar char="•"/>
            </a:pPr>
            <a:r>
              <a:rPr lang="en-IN"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Database         :  xampp, phpMyAdmin,</a:t>
            </a:r>
            <a:r>
              <a:rPr lang="en-IN" sz="2200">
                <a:latin typeface="Times New Roman" panose="02020603050405020304" pitchFamily="18" charset="0"/>
                <a:ea typeface="Times New Roman" panose="02020603050405020304" pitchFamily="18" charset="0"/>
                <a:cs typeface="Times New Roman" panose="02020603050405020304" pitchFamily="18" charset="0"/>
              </a:rPr>
              <a:t> MySql</a:t>
            </a:r>
            <a:endParaRPr lang="en-IN"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pPr>
            <a:endParaRPr lang="en-IN" sz="2200">
              <a:effectLst/>
              <a:latin typeface="Times New Roman" panose="02020603050405020304" pitchFamily="18" charset="0"/>
              <a:ea typeface="Calisto MT" panose="02040603050505030304" pitchFamily="18" charset="0"/>
              <a:cs typeface="Times New Roman" panose="02020603050405020304" pitchFamily="18" charset="0"/>
            </a:endParaRPr>
          </a:p>
          <a:p>
            <a:pPr marL="285750" indent="-285750">
              <a:buFont typeface="Arial" panose="020B0604020202020204" pitchFamily="34" charset="0"/>
              <a:buChar char="•"/>
            </a:pPr>
            <a:r>
              <a:rPr lang="en-IN"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User Interface :  HTML, CSS, JS, PHP</a:t>
            </a:r>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t>5</a:t>
            </a:r>
            <a:endParaRPr dirty="0"/>
          </a:p>
        </p:txBody>
      </p:sp>
      <p:pic>
        <p:nvPicPr>
          <p:cNvPr id="1026" name="Picture 2">
            <a:extLst>
              <a:ext uri="{FF2B5EF4-FFF2-40B4-BE49-F238E27FC236}">
                <a16:creationId xmlns:a16="http://schemas.microsoft.com/office/drawing/2014/main" id="{D2605EF7-A800-4740-850A-4B4659112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321" y="4772232"/>
            <a:ext cx="2381250" cy="1285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79B0B9F-F978-4268-80BE-9A5CA726B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817" y="1333045"/>
            <a:ext cx="195262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B277D6-B540-4E4B-A494-F08DBB67F5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6100" y="4257882"/>
            <a:ext cx="171450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52942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8714-080C-4BF2-BCFB-741D25E14BF3}"/>
              </a:ext>
            </a:extLst>
          </p:cNvPr>
          <p:cNvSpPr>
            <a:spLocks noGrp="1"/>
          </p:cNvSpPr>
          <p:nvPr>
            <p:ph type="title"/>
          </p:nvPr>
        </p:nvSpPr>
        <p:spPr/>
        <p:txBody>
          <a:bodyPr lIns="45719" tIns="45720" rIns="45719" bIns="45720" anchor="ctr"/>
          <a:lstStyle/>
          <a:p>
            <a:r>
              <a:rPr lang="en-GB" dirty="0"/>
              <a:t>WHY USE PHP?</a:t>
            </a:r>
          </a:p>
        </p:txBody>
      </p:sp>
      <p:sp>
        <p:nvSpPr>
          <p:cNvPr id="3" name="TextBox 2">
            <a:extLst>
              <a:ext uri="{FF2B5EF4-FFF2-40B4-BE49-F238E27FC236}">
                <a16:creationId xmlns:a16="http://schemas.microsoft.com/office/drawing/2014/main" id="{A1C3215C-EACE-4F44-A88E-6AAD93C255D9}"/>
              </a:ext>
            </a:extLst>
          </p:cNvPr>
          <p:cNvSpPr txBox="1"/>
          <p:nvPr/>
        </p:nvSpPr>
        <p:spPr>
          <a:xfrm>
            <a:off x="881974" y="1684506"/>
            <a:ext cx="7190607"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285750" indent="-285750">
              <a:buFont typeface="Arial"/>
              <a:buChar char="•"/>
            </a:pPr>
            <a:r>
              <a:rPr lang="en-GB" sz="2200" dirty="0"/>
              <a:t>PHP is an acronym for "Hypertext </a:t>
            </a:r>
            <a:r>
              <a:rPr lang="en-GB" sz="2200" dirty="0" err="1"/>
              <a:t>Preprocessor</a:t>
            </a:r>
            <a:r>
              <a:rPr lang="en-GB" sz="2200" dirty="0"/>
              <a:t>".</a:t>
            </a:r>
          </a:p>
          <a:p>
            <a:pPr marL="285750" indent="-285750">
              <a:buFont typeface="Arial"/>
              <a:buChar char="•"/>
            </a:pPr>
            <a:endParaRPr lang="en-GB" sz="2200" dirty="0"/>
          </a:p>
          <a:p>
            <a:pPr marL="285750" indent="-285750">
              <a:buFont typeface="Arial"/>
              <a:buChar char="•"/>
            </a:pPr>
            <a:r>
              <a:rPr lang="en-GB" sz="2200" dirty="0"/>
              <a:t>It is a widely-used, open source scripting language especially for web development.</a:t>
            </a:r>
          </a:p>
          <a:p>
            <a:pPr marL="285750" indent="-285750">
              <a:buFont typeface="Arial"/>
              <a:buChar char="•"/>
            </a:pPr>
            <a:endParaRPr lang="en-GB" sz="2200" dirty="0"/>
          </a:p>
          <a:p>
            <a:pPr marL="285750" indent="-285750">
              <a:buFont typeface="Arial"/>
              <a:buChar char="•"/>
            </a:pPr>
            <a:r>
              <a:rPr lang="en-GB" sz="2200" dirty="0"/>
              <a:t>PHP can add, delete, modify data in your database.</a:t>
            </a:r>
          </a:p>
          <a:p>
            <a:pPr marL="285750" indent="-285750">
              <a:buFont typeface="Arial"/>
              <a:buChar char="•"/>
            </a:pPr>
            <a:endParaRPr lang="en-GB" sz="2200" dirty="0"/>
          </a:p>
          <a:p>
            <a:pPr marL="285750" indent="-285750">
              <a:buFont typeface="Arial"/>
              <a:buChar char="•"/>
            </a:pPr>
            <a:r>
              <a:rPr lang="en-GB" sz="2200" dirty="0"/>
              <a:t>PHP can send and receive cookies.</a:t>
            </a:r>
          </a:p>
          <a:p>
            <a:pPr marL="285750" indent="-285750">
              <a:buFont typeface="Arial"/>
              <a:buChar char="•"/>
            </a:pPr>
            <a:endParaRPr lang="en-GB" sz="2200" dirty="0"/>
          </a:p>
          <a:p>
            <a:pPr marL="285750" indent="-285750">
              <a:buFont typeface="Arial"/>
              <a:buChar char="•"/>
            </a:pPr>
            <a:r>
              <a:rPr lang="en-GB" sz="2200" dirty="0"/>
              <a:t>PHP can send and receive form data.</a:t>
            </a:r>
          </a:p>
          <a:p>
            <a:pPr marL="285750" indent="-285750">
              <a:buFont typeface="Arial"/>
              <a:buChar char="•"/>
            </a:pPr>
            <a:endParaRPr lang="en-GB" sz="2200" dirty="0"/>
          </a:p>
          <a:p>
            <a:pPr marL="285750" indent="-285750">
              <a:buFont typeface="Arial"/>
              <a:buChar char="•"/>
            </a:pPr>
            <a:endParaRPr lang="en-GB" sz="2200" dirty="0"/>
          </a:p>
        </p:txBody>
      </p:sp>
      <p:sp>
        <p:nvSpPr>
          <p:cNvPr id="4" name="Slide Number Placeholder 3">
            <a:extLst>
              <a:ext uri="{FF2B5EF4-FFF2-40B4-BE49-F238E27FC236}">
                <a16:creationId xmlns:a16="http://schemas.microsoft.com/office/drawing/2014/main" id="{607DD752-EEA9-4F4D-8727-3DB1C1C84556}"/>
              </a:ext>
            </a:extLst>
          </p:cNvPr>
          <p:cNvSpPr>
            <a:spLocks noGrp="1"/>
          </p:cNvSpPr>
          <p:nvPr>
            <p:ph type="sldNum" sz="quarter" idx="2"/>
          </p:nvPr>
        </p:nvSpPr>
        <p:spPr/>
        <p:txBody>
          <a:bodyPr/>
          <a:lstStyle/>
          <a:p>
            <a:fld id="{86CB4B4D-7CA3-9044-876B-883B54F8677D}" type="slidenum">
              <a:rPr lang="en-IN" smtClean="0"/>
              <a:t>6</a:t>
            </a:fld>
            <a:endParaRPr lang="en-IN"/>
          </a:p>
        </p:txBody>
      </p:sp>
    </p:spTree>
    <p:extLst>
      <p:ext uri="{BB962C8B-B14F-4D97-AF65-F5344CB8AC3E}">
        <p14:creationId xmlns:p14="http://schemas.microsoft.com/office/powerpoint/2010/main" val="397944579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E84E0-63A4-432F-B99E-12F537032E60}"/>
              </a:ext>
            </a:extLst>
          </p:cNvPr>
          <p:cNvSpPr>
            <a:spLocks noGrp="1"/>
          </p:cNvSpPr>
          <p:nvPr>
            <p:ph type="title"/>
          </p:nvPr>
        </p:nvSpPr>
        <p:spPr/>
        <p:txBody>
          <a:bodyPr lIns="45719" tIns="45720" rIns="45719" bIns="45720" anchor="ctr"/>
          <a:lstStyle/>
          <a:p>
            <a:r>
              <a:rPr lang="en-GB" dirty="0"/>
              <a:t>CONNECTION:</a:t>
            </a:r>
          </a:p>
        </p:txBody>
      </p:sp>
      <p:sp>
        <p:nvSpPr>
          <p:cNvPr id="3" name="TextBox 2">
            <a:extLst>
              <a:ext uri="{FF2B5EF4-FFF2-40B4-BE49-F238E27FC236}">
                <a16:creationId xmlns:a16="http://schemas.microsoft.com/office/drawing/2014/main" id="{01779610-5ABA-488D-BF79-33E8568F1FFC}"/>
              </a:ext>
            </a:extLst>
          </p:cNvPr>
          <p:cNvSpPr txBox="1"/>
          <p:nvPr/>
        </p:nvSpPr>
        <p:spPr>
          <a:xfrm>
            <a:off x="1246909" y="1562911"/>
            <a:ext cx="7185891"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GB" sz="1800" dirty="0"/>
              <a:t>&lt;?php</a:t>
            </a:r>
            <a:endParaRPr lang="en-US" sz="1800" dirty="0"/>
          </a:p>
          <a:p>
            <a:r>
              <a:rPr lang="en-GB" sz="1800" dirty="0"/>
              <a:t>function OpenCon()</a:t>
            </a:r>
          </a:p>
          <a:p>
            <a:r>
              <a:rPr lang="en-GB" sz="1800" dirty="0"/>
              <a:t>{</a:t>
            </a:r>
          </a:p>
          <a:p>
            <a:r>
              <a:rPr lang="en-GB" sz="1800" dirty="0"/>
              <a:t>$</a:t>
            </a:r>
            <a:r>
              <a:rPr lang="en-GB" sz="1800" dirty="0" err="1"/>
              <a:t>dbhost</a:t>
            </a:r>
            <a:r>
              <a:rPr lang="en-GB" sz="1800" dirty="0"/>
              <a:t> = "localhost";</a:t>
            </a:r>
          </a:p>
          <a:p>
            <a:r>
              <a:rPr lang="en-GB" sz="1800" dirty="0"/>
              <a:t>$</a:t>
            </a:r>
            <a:r>
              <a:rPr lang="en-GB" sz="1800" dirty="0" err="1"/>
              <a:t>dbuser</a:t>
            </a:r>
            <a:r>
              <a:rPr lang="en-GB" sz="1800" dirty="0"/>
              <a:t> = "root";</a:t>
            </a:r>
          </a:p>
          <a:p>
            <a:r>
              <a:rPr lang="en-GB" sz="1800" dirty="0"/>
              <a:t>$</a:t>
            </a:r>
            <a:r>
              <a:rPr lang="en-GB" sz="1800" dirty="0" err="1"/>
              <a:t>dbpass</a:t>
            </a:r>
            <a:r>
              <a:rPr lang="en-GB" sz="1800" dirty="0"/>
              <a:t> = "****";</a:t>
            </a:r>
          </a:p>
          <a:p>
            <a:r>
              <a:rPr lang="en-GB" sz="1800" dirty="0"/>
              <a:t>$</a:t>
            </a:r>
            <a:r>
              <a:rPr lang="en-GB" sz="1800" dirty="0" err="1"/>
              <a:t>db</a:t>
            </a:r>
            <a:r>
              <a:rPr lang="en-GB" sz="1800" dirty="0"/>
              <a:t> = "example";</a:t>
            </a:r>
          </a:p>
          <a:p>
            <a:r>
              <a:rPr lang="en-GB" sz="1800" dirty="0"/>
              <a:t>$conn = new </a:t>
            </a:r>
            <a:r>
              <a:rPr lang="en-GB" sz="1800" dirty="0" err="1"/>
              <a:t>mysqli</a:t>
            </a:r>
            <a:r>
              <a:rPr lang="en-GB" sz="1800" dirty="0"/>
              <a:t>($</a:t>
            </a:r>
            <a:r>
              <a:rPr lang="en-GB" sz="1800" dirty="0" err="1"/>
              <a:t>dbhost</a:t>
            </a:r>
            <a:r>
              <a:rPr lang="en-GB" sz="1800" dirty="0"/>
              <a:t>, $</a:t>
            </a:r>
            <a:r>
              <a:rPr lang="en-GB" sz="1800" dirty="0" err="1"/>
              <a:t>dbuser</a:t>
            </a:r>
            <a:r>
              <a:rPr lang="en-GB" sz="1800" dirty="0"/>
              <a:t>, $</a:t>
            </a:r>
            <a:r>
              <a:rPr lang="en-GB" sz="1800" dirty="0" err="1"/>
              <a:t>dbpass</a:t>
            </a:r>
            <a:r>
              <a:rPr lang="en-GB" sz="1800" dirty="0"/>
              <a:t>,$</a:t>
            </a:r>
            <a:r>
              <a:rPr lang="en-GB" sz="1800" err="1"/>
              <a:t>db</a:t>
            </a:r>
            <a:r>
              <a:rPr lang="en-GB" sz="1800"/>
              <a:t>)</a:t>
            </a:r>
          </a:p>
          <a:p>
            <a:r>
              <a:rPr lang="en-GB" sz="1800"/>
              <a:t> or</a:t>
            </a:r>
          </a:p>
          <a:p>
            <a:r>
              <a:rPr lang="en-GB" sz="1800"/>
              <a:t>die</a:t>
            </a:r>
            <a:r>
              <a:rPr lang="en-GB" sz="1800" dirty="0"/>
              <a:t>("Connect failed: %s\n". $conn -&gt; </a:t>
            </a:r>
            <a:r>
              <a:rPr lang="en-GB" sz="1800"/>
              <a:t>error);</a:t>
            </a:r>
          </a:p>
          <a:p>
            <a:r>
              <a:rPr lang="en-GB" sz="1800" dirty="0"/>
              <a:t>return $conn;</a:t>
            </a:r>
          </a:p>
          <a:p>
            <a:r>
              <a:rPr lang="en-GB" sz="1800"/>
              <a:t>}</a:t>
            </a:r>
          </a:p>
          <a:p>
            <a:r>
              <a:rPr lang="en-GB" sz="1800" dirty="0"/>
              <a:t>function </a:t>
            </a:r>
            <a:r>
              <a:rPr lang="en-GB" sz="1800" dirty="0" err="1"/>
              <a:t>CloseCon</a:t>
            </a:r>
            <a:r>
              <a:rPr lang="en-GB" sz="1800" dirty="0"/>
              <a:t>($conn)</a:t>
            </a:r>
          </a:p>
          <a:p>
            <a:r>
              <a:rPr lang="en-GB" sz="1800" dirty="0"/>
              <a:t>{</a:t>
            </a:r>
          </a:p>
          <a:p>
            <a:r>
              <a:rPr lang="en-GB" sz="1800" dirty="0"/>
              <a:t>$conn -&gt; close();</a:t>
            </a:r>
          </a:p>
          <a:p>
            <a:pPr marL="0" marR="0" indent="0" algn="l" defTabSz="914400">
              <a:lnSpc>
                <a:spcPct val="100000"/>
              </a:lnSpc>
              <a:spcBef>
                <a:spcPts val="0"/>
              </a:spcBef>
              <a:spcAft>
                <a:spcPts val="0"/>
              </a:spcAft>
              <a:buNone/>
              <a:tabLst/>
            </a:pPr>
            <a:r>
              <a:rPr lang="en-GB" sz="1800" dirty="0"/>
              <a:t>}</a:t>
            </a:r>
          </a:p>
        </p:txBody>
      </p:sp>
      <p:sp>
        <p:nvSpPr>
          <p:cNvPr id="4" name="Slide Number Placeholder 3">
            <a:extLst>
              <a:ext uri="{FF2B5EF4-FFF2-40B4-BE49-F238E27FC236}">
                <a16:creationId xmlns:a16="http://schemas.microsoft.com/office/drawing/2014/main" id="{5B7FA5D0-263A-4E4D-8889-75EBB4696A36}"/>
              </a:ext>
            </a:extLst>
          </p:cNvPr>
          <p:cNvSpPr>
            <a:spLocks noGrp="1"/>
          </p:cNvSpPr>
          <p:nvPr>
            <p:ph type="sldNum" sz="quarter" idx="2"/>
          </p:nvPr>
        </p:nvSpPr>
        <p:spPr/>
        <p:txBody>
          <a:bodyPr/>
          <a:lstStyle/>
          <a:p>
            <a:fld id="{86CB4B4D-7CA3-9044-876B-883B54F8677D}" type="slidenum">
              <a:rPr lang="en-IN" smtClean="0"/>
              <a:t>7</a:t>
            </a:fld>
            <a:endParaRPr lang="en-IN"/>
          </a:p>
        </p:txBody>
      </p:sp>
    </p:spTree>
    <p:extLst>
      <p:ext uri="{BB962C8B-B14F-4D97-AF65-F5344CB8AC3E}">
        <p14:creationId xmlns:p14="http://schemas.microsoft.com/office/powerpoint/2010/main" val="93887391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Screenshots</a:t>
            </a:r>
          </a:p>
        </p:txBody>
      </p:sp>
      <p:pic>
        <p:nvPicPr>
          <p:cNvPr id="4" name="Picture 3">
            <a:extLst>
              <a:ext uri="{FF2B5EF4-FFF2-40B4-BE49-F238E27FC236}">
                <a16:creationId xmlns:a16="http://schemas.microsoft.com/office/drawing/2014/main" id="{62ADD6B6-4E53-406A-BACA-989F33540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87055"/>
            <a:ext cx="8317345" cy="43965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lide Number Placeholder 2">
            <a:extLst>
              <a:ext uri="{FF2B5EF4-FFF2-40B4-BE49-F238E27FC236}">
                <a16:creationId xmlns:a16="http://schemas.microsoft.com/office/drawing/2014/main" id="{E79C3DD2-F4E9-4CAA-B75E-0465955990D7}"/>
              </a:ext>
            </a:extLst>
          </p:cNvPr>
          <p:cNvSpPr>
            <a:spLocks noGrp="1"/>
          </p:cNvSpPr>
          <p:nvPr>
            <p:ph type="sldNum" sz="quarter" idx="2"/>
          </p:nvPr>
        </p:nvSpPr>
        <p:spPr/>
        <p:txBody>
          <a:bodyPr/>
          <a:lstStyle/>
          <a:p>
            <a:fld id="{86CB4B4D-7CA3-9044-876B-883B54F8677D}" type="slidenum">
              <a:rPr lang="en-IN" smtClean="0"/>
              <a:t>8</a:t>
            </a:fld>
            <a:endParaRPr lang="en-IN"/>
          </a:p>
        </p:txBody>
      </p:sp>
    </p:spTree>
    <p:extLst>
      <p:ext uri="{BB962C8B-B14F-4D97-AF65-F5344CB8AC3E}">
        <p14:creationId xmlns:p14="http://schemas.microsoft.com/office/powerpoint/2010/main" val="37218811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Screenshots</a:t>
            </a:r>
          </a:p>
        </p:txBody>
      </p:sp>
      <p:pic>
        <p:nvPicPr>
          <p:cNvPr id="4" name="Picture 3">
            <a:extLst>
              <a:ext uri="{FF2B5EF4-FFF2-40B4-BE49-F238E27FC236}">
                <a16:creationId xmlns:a16="http://schemas.microsoft.com/office/drawing/2014/main" id="{D13430C7-EED3-4171-B99C-3A6E5259C3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144" y="1600200"/>
            <a:ext cx="7938655" cy="4400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lide Number Placeholder 2">
            <a:extLst>
              <a:ext uri="{FF2B5EF4-FFF2-40B4-BE49-F238E27FC236}">
                <a16:creationId xmlns:a16="http://schemas.microsoft.com/office/drawing/2014/main" id="{D97BF63E-F5D4-4827-902A-3222BC62BE51}"/>
              </a:ext>
            </a:extLst>
          </p:cNvPr>
          <p:cNvSpPr>
            <a:spLocks noGrp="1"/>
          </p:cNvSpPr>
          <p:nvPr>
            <p:ph type="sldNum" sz="quarter" idx="2"/>
          </p:nvPr>
        </p:nvSpPr>
        <p:spPr/>
        <p:txBody>
          <a:bodyPr/>
          <a:lstStyle/>
          <a:p>
            <a:fld id="{86CB4B4D-7CA3-9044-876B-883B54F8677D}" type="slidenum">
              <a:rPr lang="en-IN" smtClean="0"/>
              <a:t>9</a:t>
            </a:fld>
            <a:endParaRPr lang="en-IN"/>
          </a:p>
        </p:txBody>
      </p:sp>
    </p:spTree>
    <p:extLst>
      <p:ext uri="{BB962C8B-B14F-4D97-AF65-F5344CB8AC3E}">
        <p14:creationId xmlns:p14="http://schemas.microsoft.com/office/powerpoint/2010/main" val="587452839"/>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8046</TotalTime>
  <Words>706</Words>
  <Application>Microsoft Office PowerPoint</Application>
  <PresentationFormat>On-screen Show (4:3)</PresentationFormat>
  <Paragraphs>123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Calisto MT</vt:lpstr>
      <vt:lpstr>Times New Roman</vt:lpstr>
      <vt:lpstr>Wingdings</vt:lpstr>
      <vt:lpstr>11_Default Design</vt:lpstr>
      <vt:lpstr>19CSE 202 DBMS FINAL REVIEW CAR RENTAL SYSTEM</vt:lpstr>
      <vt:lpstr>Problem definition</vt:lpstr>
      <vt:lpstr>Functionalities &amp; Modules</vt:lpstr>
      <vt:lpstr>Motivation</vt:lpstr>
      <vt:lpstr>Software/Tools Used</vt:lpstr>
      <vt:lpstr>WHY USE PHP?</vt:lpstr>
      <vt:lpstr>CONNECTION:</vt:lpstr>
      <vt:lpstr>UI Screenshots</vt:lpstr>
      <vt:lpstr>UI Screenshots</vt:lpstr>
      <vt:lpstr>UI Screenshots</vt:lpstr>
      <vt:lpstr>UI Screenshots</vt:lpstr>
      <vt:lpstr>Demo</vt:lpstr>
      <vt:lpstr>Conclusion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RAVELLA ABHINAV</cp:lastModifiedBy>
  <cp:revision>194</cp:revision>
  <dcterms:modified xsi:type="dcterms:W3CDTF">2020-11-30T06:34:09Z</dcterms:modified>
</cp:coreProperties>
</file>