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94" r:id="rId4"/>
    <p:sldId id="307" r:id="rId5"/>
    <p:sldId id="297" r:id="rId6"/>
    <p:sldId id="298" r:id="rId7"/>
    <p:sldId id="299" r:id="rId8"/>
    <p:sldId id="301" r:id="rId9"/>
    <p:sldId id="300" r:id="rId10"/>
    <p:sldId id="295" r:id="rId11"/>
    <p:sldId id="303" r:id="rId12"/>
    <p:sldId id="304" r:id="rId13"/>
    <p:sldId id="305" r:id="rId14"/>
    <p:sldId id="306" r:id="rId15"/>
    <p:sldId id="302" r:id="rId16"/>
    <p:sldId id="287" r:id="rId17"/>
    <p:sldId id="293" r:id="rId1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888476-CAE6-E52A-537B-0DA934B4248C}" v="394" dt="2020-09-18T11:42:27.609"/>
    <p1510:client id="{91AC67B0-079C-7C20-2BFA-2D6E38102802}" v="28" dt="2020-09-18T13:35:05.012"/>
    <p1510:client id="{A9718B08-BB49-82B4-232E-88F5A6E1632F}" v="2359" dt="2020-09-17T17:23:56.415"/>
    <p1510:client id="{D38F2473-DB35-B6A6-D561-86FC09A8E2C2}" v="231" dt="2020-09-18T14:14:36.85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9" autoAdjust="0"/>
    <p:restoredTop sz="94660"/>
  </p:normalViewPr>
  <p:slideViewPr>
    <p:cSldViewPr snapToGrid="0">
      <p:cViewPr varScale="1">
        <p:scale>
          <a:sx n="84" d="100"/>
          <a:sy n="84" d="100"/>
        </p:scale>
        <p:origin x="138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2"/>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pSp>
        <p:nvGrpSpPr>
          <p:cNvPr id="135" name="Group"/>
          <p:cNvGrpSpPr/>
          <p:nvPr/>
        </p:nvGrpSpPr>
        <p:grpSpPr>
          <a:xfrm>
            <a:off x="457200" y="1981200"/>
            <a:ext cx="8153400" cy="4631675"/>
            <a:chOff x="0" y="0"/>
            <a:chExt cx="8153399" cy="4631674"/>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34" name="Team Members     Group No: 13…"/>
            <p:cNvSpPr txBox="1"/>
            <p:nvPr/>
          </p:nvSpPr>
          <p:spPr>
            <a:xfrm>
              <a:off x="144735" y="1088136"/>
              <a:ext cx="8008664" cy="35435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dirty="0"/>
                <a:t>Team Members</a:t>
              </a:r>
              <a:r>
                <a:rPr lang="en-GB" dirty="0"/>
                <a:t>:     </a:t>
              </a:r>
              <a:r>
                <a:rPr b="0" dirty="0"/>
                <a:t>		</a:t>
              </a:r>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p:txBody>
        </p:sp>
      </p:grpSp>
      <p:sp>
        <p:nvSpPr>
          <p:cNvPr id="131" name="Z-SPA"/>
          <p:cNvSpPr txBox="1">
            <a:spLocks noGrp="1"/>
          </p:cNvSpPr>
          <p:nvPr>
            <p:ph type="title"/>
          </p:nvPr>
        </p:nvSpPr>
        <p:spPr>
          <a:xfrm>
            <a:off x="812888" y="1310614"/>
            <a:ext cx="7696200" cy="1525524"/>
          </a:xfrm>
          <a:prstGeom prst="rect">
            <a:avLst/>
          </a:prstGeom>
        </p:spPr>
        <p:txBody>
          <a:bodyPr lIns="45719" tIns="45720" rIns="45719" bIns="45720" anchor="ctr">
            <a:normAutofit fontScale="90000"/>
          </a:bodyPr>
          <a:lstStyle/>
          <a:p>
            <a:pPr>
              <a:defRPr sz="4000" b="1">
                <a:latin typeface="Times New Roman"/>
                <a:ea typeface="Times New Roman"/>
                <a:cs typeface="Times New Roman"/>
                <a:sym typeface="Times New Roman"/>
              </a:defRPr>
            </a:pPr>
            <a:r>
              <a:rPr lang="en-US" sz="3100" dirty="0"/>
              <a:t>19CSE 202 DBMS</a:t>
            </a:r>
            <a:br>
              <a:rPr lang="en-US" sz="3100" dirty="0"/>
            </a:br>
            <a:r>
              <a:rPr lang="en-US" sz="3100" dirty="0"/>
              <a:t>REVIEW 1</a:t>
            </a:r>
            <a:r>
              <a:rPr sz="3100" dirty="0"/>
              <a:t> </a:t>
            </a:r>
            <a:br>
              <a:rPr lang="en-US" dirty="0"/>
            </a:br>
            <a:r>
              <a:rPr lang="en-US" sz="4000" dirty="0"/>
              <a:t>CAR RENTAL SYSTEM</a:t>
            </a:r>
            <a:endParaRPr sz="4400" b="0" dirty="0"/>
          </a:p>
        </p:txBody>
      </p:sp>
      <p:graphicFrame>
        <p:nvGraphicFramePr>
          <p:cNvPr id="2" name="Table 2">
            <a:extLst>
              <a:ext uri="{FF2B5EF4-FFF2-40B4-BE49-F238E27FC236}">
                <a16:creationId xmlns:a16="http://schemas.microsoft.com/office/drawing/2014/main" id="{134A36A7-8E6B-4DAC-ABDA-4F31429004D3}"/>
              </a:ext>
            </a:extLst>
          </p:cNvPr>
          <p:cNvGraphicFramePr>
            <a:graphicFrameLocks noGrp="1"/>
          </p:cNvGraphicFramePr>
          <p:nvPr>
            <p:extLst>
              <p:ext uri="{D42A27DB-BD31-4B8C-83A1-F6EECF244321}">
                <p14:modId xmlns:p14="http://schemas.microsoft.com/office/powerpoint/2010/main" val="1402055591"/>
              </p:ext>
            </p:extLst>
          </p:nvPr>
        </p:nvGraphicFramePr>
        <p:xfrm>
          <a:off x="1506279" y="3491022"/>
          <a:ext cx="6335228" cy="2457752"/>
        </p:xfrm>
        <a:graphic>
          <a:graphicData uri="http://schemas.openxmlformats.org/drawingml/2006/table">
            <a:tbl>
              <a:tblPr firstRow="1" bandRow="1">
                <a:tableStyleId>{5940675A-B579-460E-94D1-54222C63F5DA}</a:tableStyleId>
              </a:tblPr>
              <a:tblGrid>
                <a:gridCol w="753139">
                  <a:extLst>
                    <a:ext uri="{9D8B030D-6E8A-4147-A177-3AD203B41FA5}">
                      <a16:colId xmlns:a16="http://schemas.microsoft.com/office/drawing/2014/main" val="1420125241"/>
                    </a:ext>
                  </a:extLst>
                </a:gridCol>
                <a:gridCol w="1916075">
                  <a:extLst>
                    <a:ext uri="{9D8B030D-6E8A-4147-A177-3AD203B41FA5}">
                      <a16:colId xmlns:a16="http://schemas.microsoft.com/office/drawing/2014/main" val="2935239344"/>
                    </a:ext>
                  </a:extLst>
                </a:gridCol>
                <a:gridCol w="2104358">
                  <a:extLst>
                    <a:ext uri="{9D8B030D-6E8A-4147-A177-3AD203B41FA5}">
                      <a16:colId xmlns:a16="http://schemas.microsoft.com/office/drawing/2014/main" val="150605494"/>
                    </a:ext>
                  </a:extLst>
                </a:gridCol>
                <a:gridCol w="1561656">
                  <a:extLst>
                    <a:ext uri="{9D8B030D-6E8A-4147-A177-3AD203B41FA5}">
                      <a16:colId xmlns:a16="http://schemas.microsoft.com/office/drawing/2014/main" val="1374955383"/>
                    </a:ext>
                  </a:extLst>
                </a:gridCol>
              </a:tblGrid>
              <a:tr h="476250">
                <a:tc>
                  <a:txBody>
                    <a:bodyPr/>
                    <a:lstStyle/>
                    <a:p>
                      <a:pPr lvl="0" algn="l"/>
                      <a:r>
                        <a:rPr lang="en-GB" b="1" dirty="0"/>
                        <a:t>S.NO</a:t>
                      </a:r>
                    </a:p>
                  </a:txBody>
                  <a:tcPr/>
                </a:tc>
                <a:tc>
                  <a:txBody>
                    <a:bodyPr/>
                    <a:lstStyle/>
                    <a:p>
                      <a:pPr lvl="6" algn="l"/>
                      <a:r>
                        <a:rPr lang="en-GB" b="1" dirty="0"/>
                        <a:t>REG.NO</a:t>
                      </a:r>
                    </a:p>
                  </a:txBody>
                  <a:tcPr/>
                </a:tc>
                <a:tc>
                  <a:txBody>
                    <a:bodyPr/>
                    <a:lstStyle/>
                    <a:p>
                      <a:pPr lvl="0" algn="l"/>
                      <a:r>
                        <a:rPr lang="en-GB" b="1" dirty="0"/>
                        <a:t>NAME</a:t>
                      </a:r>
                    </a:p>
                  </a:txBody>
                  <a:tcPr/>
                </a:tc>
                <a:tc>
                  <a:txBody>
                    <a:bodyPr/>
                    <a:lstStyle/>
                    <a:p>
                      <a:pPr lvl="0" algn="l"/>
                      <a:r>
                        <a:rPr lang="en-GB" b="1" dirty="0"/>
                        <a:t>ROLE</a:t>
                      </a:r>
                    </a:p>
                  </a:txBody>
                  <a:tcPr/>
                </a:tc>
                <a:extLst>
                  <a:ext uri="{0D108BD9-81ED-4DB2-BD59-A6C34878D82A}">
                    <a16:rowId xmlns:a16="http://schemas.microsoft.com/office/drawing/2014/main" val="1783198803"/>
                  </a:ext>
                </a:extLst>
              </a:tr>
              <a:tr h="487781">
                <a:tc>
                  <a:txBody>
                    <a:bodyPr/>
                    <a:lstStyle/>
                    <a:p>
                      <a:pPr lvl="0" algn="l"/>
                      <a:r>
                        <a:rPr lang="en-GB" dirty="0"/>
                        <a:t>1</a:t>
                      </a:r>
                    </a:p>
                    <a:p>
                      <a:pPr lvl="1" algn="l">
                        <a:buNone/>
                      </a:pPr>
                      <a:endParaRPr lang="en-GB" dirty="0"/>
                    </a:p>
                  </a:txBody>
                  <a:tcPr/>
                </a:tc>
                <a:tc>
                  <a:txBody>
                    <a:bodyPr/>
                    <a:lstStyle/>
                    <a:p>
                      <a:pPr algn="l"/>
                      <a:r>
                        <a:rPr lang="en-GB" dirty="0"/>
                        <a:t>CB.EN.U4CSE1905</a:t>
                      </a:r>
                    </a:p>
                  </a:txBody>
                  <a:tcPr/>
                </a:tc>
                <a:tc>
                  <a:txBody>
                    <a:bodyPr/>
                    <a:lstStyle/>
                    <a:p>
                      <a:pPr algn="l"/>
                      <a:r>
                        <a:rPr lang="en-GB" dirty="0"/>
                        <a:t>A SATYA HEMANTH</a:t>
                      </a:r>
                    </a:p>
                  </a:txBody>
                  <a:tcPr/>
                </a:tc>
                <a:tc>
                  <a:txBody>
                    <a:bodyPr/>
                    <a:lstStyle/>
                    <a:p>
                      <a:pPr algn="l"/>
                      <a:r>
                        <a:rPr lang="en-GB" dirty="0"/>
                        <a:t>TESTING AND DOCUMENTING</a:t>
                      </a:r>
                    </a:p>
                  </a:txBody>
                  <a:tcPr/>
                </a:tc>
                <a:extLst>
                  <a:ext uri="{0D108BD9-81ED-4DB2-BD59-A6C34878D82A}">
                    <a16:rowId xmlns:a16="http://schemas.microsoft.com/office/drawing/2014/main" val="3048727130"/>
                  </a:ext>
                </a:extLst>
              </a:tr>
              <a:tr h="487781">
                <a:tc>
                  <a:txBody>
                    <a:bodyPr/>
                    <a:lstStyle/>
                    <a:p>
                      <a:pPr algn="l"/>
                      <a:r>
                        <a:rPr lang="en-GB" dirty="0"/>
                        <a:t>2</a:t>
                      </a:r>
                    </a:p>
                  </a:txBody>
                  <a:tcPr/>
                </a:tc>
                <a:tc>
                  <a:txBody>
                    <a:bodyPr/>
                    <a:lstStyle/>
                    <a:p>
                      <a:pPr algn="l"/>
                      <a:r>
                        <a:rPr lang="en-GB" dirty="0"/>
                        <a:t> CB.EN.U4CSE19449</a:t>
                      </a:r>
                    </a:p>
                  </a:txBody>
                  <a:tcPr/>
                </a:tc>
                <a:tc>
                  <a:txBody>
                    <a:bodyPr/>
                    <a:lstStyle/>
                    <a:p>
                      <a:pPr algn="l"/>
                      <a:r>
                        <a:rPr lang="en-GB" dirty="0"/>
                        <a:t>SAI KOUSHIK</a:t>
                      </a:r>
                    </a:p>
                  </a:txBody>
                  <a:tcPr/>
                </a:tc>
                <a:tc>
                  <a:txBody>
                    <a:bodyPr/>
                    <a:lstStyle/>
                    <a:p>
                      <a:pPr algn="l"/>
                      <a:r>
                        <a:rPr lang="en-GB" dirty="0"/>
                        <a:t>DEVELOPER</a:t>
                      </a:r>
                    </a:p>
                  </a:txBody>
                  <a:tcPr/>
                </a:tc>
                <a:extLst>
                  <a:ext uri="{0D108BD9-81ED-4DB2-BD59-A6C34878D82A}">
                    <a16:rowId xmlns:a16="http://schemas.microsoft.com/office/drawing/2014/main" val="3083125335"/>
                  </a:ext>
                </a:extLst>
              </a:tr>
              <a:tr h="487781">
                <a:tc>
                  <a:txBody>
                    <a:bodyPr/>
                    <a:lstStyle/>
                    <a:p>
                      <a:pPr algn="l"/>
                      <a:r>
                        <a:rPr lang="en-GB" dirty="0"/>
                        <a:t>3</a:t>
                      </a:r>
                    </a:p>
                  </a:txBody>
                  <a:tcPr/>
                </a:tc>
                <a:tc>
                  <a:txBody>
                    <a:bodyPr/>
                    <a:lstStyle/>
                    <a:p>
                      <a:pPr algn="l"/>
                      <a:r>
                        <a:rPr lang="en-GB" dirty="0"/>
                        <a:t>CB.EN.U4CSE19453</a:t>
                      </a:r>
                    </a:p>
                  </a:txBody>
                  <a:tcPr/>
                </a:tc>
                <a:tc>
                  <a:txBody>
                    <a:bodyPr/>
                    <a:lstStyle/>
                    <a:p>
                      <a:pPr algn="l"/>
                      <a:r>
                        <a:rPr lang="en-GB" dirty="0"/>
                        <a:t>ABHINAV RAVELLA</a:t>
                      </a:r>
                    </a:p>
                  </a:txBody>
                  <a:tcPr/>
                </a:tc>
                <a:tc>
                  <a:txBody>
                    <a:bodyPr/>
                    <a:lstStyle/>
                    <a:p>
                      <a:pPr algn="l"/>
                      <a:r>
                        <a:rPr lang="en-GB" dirty="0"/>
                        <a:t>DESIGNER</a:t>
                      </a:r>
                    </a:p>
                  </a:txBody>
                  <a:tcPr/>
                </a:tc>
                <a:extLst>
                  <a:ext uri="{0D108BD9-81ED-4DB2-BD59-A6C34878D82A}">
                    <a16:rowId xmlns:a16="http://schemas.microsoft.com/office/drawing/2014/main" val="2774959393"/>
                  </a:ext>
                </a:extLst>
              </a:tr>
              <a:tr h="487780">
                <a:tc>
                  <a:txBody>
                    <a:bodyPr/>
                    <a:lstStyle/>
                    <a:p>
                      <a:pPr lvl="0" algn="l">
                        <a:buNone/>
                      </a:pPr>
                      <a:r>
                        <a:rPr lang="en-GB" dirty="0"/>
                        <a:t>4</a:t>
                      </a:r>
                    </a:p>
                  </a:txBody>
                  <a:tcPr/>
                </a:tc>
                <a:tc>
                  <a:txBody>
                    <a:bodyPr/>
                    <a:lstStyle/>
                    <a:p>
                      <a:pPr lvl="0" algn="l">
                        <a:buNone/>
                      </a:pPr>
                      <a:r>
                        <a:rPr lang="en-GB" dirty="0"/>
                        <a:t>CB.EN.U4CSE19459</a:t>
                      </a:r>
                    </a:p>
                  </a:txBody>
                  <a:tcPr/>
                </a:tc>
                <a:tc>
                  <a:txBody>
                    <a:bodyPr/>
                    <a:lstStyle/>
                    <a:p>
                      <a:pPr lvl="0" algn="l">
                        <a:buNone/>
                      </a:pPr>
                      <a:r>
                        <a:rPr lang="en-GB" dirty="0"/>
                        <a:t>SHANTHAN REDDY</a:t>
                      </a:r>
                    </a:p>
                  </a:txBody>
                  <a:tcPr/>
                </a:tc>
                <a:tc>
                  <a:txBody>
                    <a:bodyPr/>
                    <a:lstStyle/>
                    <a:p>
                      <a:pPr lvl="0" algn="l">
                        <a:buNone/>
                      </a:pPr>
                      <a:r>
                        <a:rPr lang="en-GB" dirty="0"/>
                        <a:t>LEADER</a:t>
                      </a:r>
                    </a:p>
                  </a:txBody>
                  <a:tcPr/>
                </a:tc>
                <a:extLst>
                  <a:ext uri="{0D108BD9-81ED-4DB2-BD59-A6C34878D82A}">
                    <a16:rowId xmlns:a16="http://schemas.microsoft.com/office/drawing/2014/main" val="3226512539"/>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47" y="50111"/>
            <a:ext cx="8229600" cy="1508126"/>
          </a:xfrm>
        </p:spPr>
        <p:txBody>
          <a:bodyPr/>
          <a:lstStyle/>
          <a:p>
            <a:r>
              <a:rPr lang="en-US" dirty="0"/>
              <a:t>Schema</a:t>
            </a:r>
          </a:p>
        </p:txBody>
      </p:sp>
      <p:pic>
        <p:nvPicPr>
          <p:cNvPr id="4" name="Picture 4" descr="A screen shot of a video game&#10;&#10;Description automatically generated">
            <a:extLst>
              <a:ext uri="{FF2B5EF4-FFF2-40B4-BE49-F238E27FC236}">
                <a16:creationId xmlns:a16="http://schemas.microsoft.com/office/drawing/2014/main" id="{15384410-5493-4514-ABA2-369578C954A6}"/>
              </a:ext>
            </a:extLst>
          </p:cNvPr>
          <p:cNvPicPr>
            <a:picLocks noChangeAspect="1"/>
          </p:cNvPicPr>
          <p:nvPr/>
        </p:nvPicPr>
        <p:blipFill>
          <a:blip r:embed="rId2"/>
          <a:stretch>
            <a:fillRect/>
          </a:stretch>
        </p:blipFill>
        <p:spPr>
          <a:xfrm>
            <a:off x="1206796" y="1054807"/>
            <a:ext cx="6455734" cy="5333176"/>
          </a:xfrm>
          <a:prstGeom prst="rect">
            <a:avLst/>
          </a:prstGeom>
        </p:spPr>
      </p:pic>
    </p:spTree>
    <p:extLst>
      <p:ext uri="{BB962C8B-B14F-4D97-AF65-F5344CB8AC3E}">
        <p14:creationId xmlns:p14="http://schemas.microsoft.com/office/powerpoint/2010/main" val="407207562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199E6-8A34-4646-A75D-57D7CEAF37D7}"/>
              </a:ext>
            </a:extLst>
          </p:cNvPr>
          <p:cNvSpPr>
            <a:spLocks noGrp="1"/>
          </p:cNvSpPr>
          <p:nvPr>
            <p:ph type="title"/>
          </p:nvPr>
        </p:nvSpPr>
        <p:spPr/>
        <p:txBody>
          <a:bodyPr lIns="45719" tIns="45720" rIns="45719" bIns="45720" anchor="ctr"/>
          <a:lstStyle/>
          <a:p>
            <a:r>
              <a:rPr lang="en-GB" dirty="0"/>
              <a:t>CUSTOMER-CAR</a:t>
            </a:r>
          </a:p>
        </p:txBody>
      </p:sp>
      <p:pic>
        <p:nvPicPr>
          <p:cNvPr id="3" name="Picture 3" descr="A close up of a logo&#10;&#10;Description automatically generated">
            <a:extLst>
              <a:ext uri="{FF2B5EF4-FFF2-40B4-BE49-F238E27FC236}">
                <a16:creationId xmlns:a16="http://schemas.microsoft.com/office/drawing/2014/main" id="{93FE3707-F359-4089-8EAE-00204F49E31E}"/>
              </a:ext>
            </a:extLst>
          </p:cNvPr>
          <p:cNvPicPr>
            <a:picLocks noChangeAspect="1"/>
          </p:cNvPicPr>
          <p:nvPr/>
        </p:nvPicPr>
        <p:blipFill>
          <a:blip r:embed="rId2"/>
          <a:stretch>
            <a:fillRect/>
          </a:stretch>
        </p:blipFill>
        <p:spPr>
          <a:xfrm>
            <a:off x="460562" y="1812532"/>
            <a:ext cx="8365751" cy="3333789"/>
          </a:xfrm>
          <a:prstGeom prst="rect">
            <a:avLst/>
          </a:prstGeom>
        </p:spPr>
      </p:pic>
    </p:spTree>
    <p:extLst>
      <p:ext uri="{BB962C8B-B14F-4D97-AF65-F5344CB8AC3E}">
        <p14:creationId xmlns:p14="http://schemas.microsoft.com/office/powerpoint/2010/main" val="165121177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F4D2-8EA6-46A9-B969-F2B8EE05CDF0}"/>
              </a:ext>
            </a:extLst>
          </p:cNvPr>
          <p:cNvSpPr>
            <a:spLocks noGrp="1"/>
          </p:cNvSpPr>
          <p:nvPr>
            <p:ph type="title"/>
          </p:nvPr>
        </p:nvSpPr>
        <p:spPr/>
        <p:txBody>
          <a:bodyPr lIns="45719" tIns="45720" rIns="45719" bIns="45720" anchor="ctr"/>
          <a:lstStyle/>
          <a:p>
            <a:r>
              <a:rPr lang="en-GB" dirty="0"/>
              <a:t>CAR-BOOKING</a:t>
            </a:r>
          </a:p>
        </p:txBody>
      </p:sp>
      <p:pic>
        <p:nvPicPr>
          <p:cNvPr id="3" name="Picture 3" descr="A close up of a logo&#10;&#10;Description automatically generated">
            <a:extLst>
              <a:ext uri="{FF2B5EF4-FFF2-40B4-BE49-F238E27FC236}">
                <a16:creationId xmlns:a16="http://schemas.microsoft.com/office/drawing/2014/main" id="{D095C81B-1DCF-42A7-8815-7B7FD857ED93}"/>
              </a:ext>
            </a:extLst>
          </p:cNvPr>
          <p:cNvPicPr>
            <a:picLocks noChangeAspect="1"/>
          </p:cNvPicPr>
          <p:nvPr/>
        </p:nvPicPr>
        <p:blipFill>
          <a:blip r:embed="rId2"/>
          <a:stretch>
            <a:fillRect/>
          </a:stretch>
        </p:blipFill>
        <p:spPr>
          <a:xfrm>
            <a:off x="2473244" y="1371600"/>
            <a:ext cx="3920165" cy="4829175"/>
          </a:xfrm>
          <a:prstGeom prst="rect">
            <a:avLst/>
          </a:prstGeom>
        </p:spPr>
      </p:pic>
    </p:spTree>
    <p:extLst>
      <p:ext uri="{BB962C8B-B14F-4D97-AF65-F5344CB8AC3E}">
        <p14:creationId xmlns:p14="http://schemas.microsoft.com/office/powerpoint/2010/main" val="308365469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5195-CE19-47DC-97F3-851A1108A867}"/>
              </a:ext>
            </a:extLst>
          </p:cNvPr>
          <p:cNvSpPr>
            <a:spLocks noGrp="1"/>
          </p:cNvSpPr>
          <p:nvPr>
            <p:ph type="title"/>
          </p:nvPr>
        </p:nvSpPr>
        <p:spPr/>
        <p:txBody>
          <a:bodyPr lIns="45719" tIns="45720" rIns="45719" bIns="45720" anchor="ctr"/>
          <a:lstStyle/>
          <a:p>
            <a:r>
              <a:rPr lang="en-GB" dirty="0"/>
              <a:t>BOOKING-BILLING</a:t>
            </a:r>
          </a:p>
        </p:txBody>
      </p:sp>
      <p:pic>
        <p:nvPicPr>
          <p:cNvPr id="3" name="Picture 3" descr="A picture containing clock&#10;&#10;Description automatically generated">
            <a:extLst>
              <a:ext uri="{FF2B5EF4-FFF2-40B4-BE49-F238E27FC236}">
                <a16:creationId xmlns:a16="http://schemas.microsoft.com/office/drawing/2014/main" id="{8E2F55DF-E164-4A43-897B-5986E2D67F43}"/>
              </a:ext>
            </a:extLst>
          </p:cNvPr>
          <p:cNvPicPr>
            <a:picLocks noChangeAspect="1"/>
          </p:cNvPicPr>
          <p:nvPr/>
        </p:nvPicPr>
        <p:blipFill>
          <a:blip r:embed="rId2"/>
          <a:stretch>
            <a:fillRect/>
          </a:stretch>
        </p:blipFill>
        <p:spPr>
          <a:xfrm>
            <a:off x="687481" y="1896852"/>
            <a:ext cx="7600949" cy="3030677"/>
          </a:xfrm>
          <a:prstGeom prst="rect">
            <a:avLst/>
          </a:prstGeom>
        </p:spPr>
      </p:pic>
    </p:spTree>
    <p:extLst>
      <p:ext uri="{BB962C8B-B14F-4D97-AF65-F5344CB8AC3E}">
        <p14:creationId xmlns:p14="http://schemas.microsoft.com/office/powerpoint/2010/main" val="248317655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0003-215B-469D-BAEB-A1C059B94423}"/>
              </a:ext>
            </a:extLst>
          </p:cNvPr>
          <p:cNvSpPr>
            <a:spLocks noGrp="1"/>
          </p:cNvSpPr>
          <p:nvPr>
            <p:ph type="title"/>
          </p:nvPr>
        </p:nvSpPr>
        <p:spPr/>
        <p:txBody>
          <a:bodyPr lIns="45719" tIns="45720" rIns="45719" bIns="45720" anchor="ctr"/>
          <a:lstStyle/>
          <a:p>
            <a:r>
              <a:rPr lang="en-GB" dirty="0"/>
              <a:t>BILLING-DATE</a:t>
            </a:r>
          </a:p>
        </p:txBody>
      </p:sp>
      <p:pic>
        <p:nvPicPr>
          <p:cNvPr id="4" name="Picture 4" descr="A close up of text on a black background&#10;&#10;Description automatically generated">
            <a:extLst>
              <a:ext uri="{FF2B5EF4-FFF2-40B4-BE49-F238E27FC236}">
                <a16:creationId xmlns:a16="http://schemas.microsoft.com/office/drawing/2014/main" id="{D215D2C3-8D7A-4FC6-818E-7C10F1B3E645}"/>
              </a:ext>
            </a:extLst>
          </p:cNvPr>
          <p:cNvPicPr>
            <a:picLocks noChangeAspect="1"/>
          </p:cNvPicPr>
          <p:nvPr/>
        </p:nvPicPr>
        <p:blipFill>
          <a:blip r:embed="rId2"/>
          <a:stretch>
            <a:fillRect/>
          </a:stretch>
        </p:blipFill>
        <p:spPr>
          <a:xfrm>
            <a:off x="1855694" y="1335574"/>
            <a:ext cx="5449419" cy="4607071"/>
          </a:xfrm>
          <a:prstGeom prst="rect">
            <a:avLst/>
          </a:prstGeom>
        </p:spPr>
      </p:pic>
    </p:spTree>
    <p:extLst>
      <p:ext uri="{BB962C8B-B14F-4D97-AF65-F5344CB8AC3E}">
        <p14:creationId xmlns:p14="http://schemas.microsoft.com/office/powerpoint/2010/main" val="16868387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A573D-F2C9-42A1-A0D9-CBBF8BB22FA2}"/>
              </a:ext>
            </a:extLst>
          </p:cNvPr>
          <p:cNvSpPr>
            <a:spLocks noGrp="1"/>
          </p:cNvSpPr>
          <p:nvPr>
            <p:ph type="title"/>
          </p:nvPr>
        </p:nvSpPr>
        <p:spPr>
          <a:xfrm>
            <a:off x="1247553" y="272902"/>
            <a:ext cx="6858000" cy="808038"/>
          </a:xfrm>
        </p:spPr>
        <p:txBody>
          <a:bodyPr lIns="45719" tIns="45720" rIns="45719" bIns="45720" anchor="ctr">
            <a:normAutofit/>
          </a:bodyPr>
          <a:lstStyle/>
          <a:p>
            <a:r>
              <a:rPr lang="en-GB" dirty="0"/>
              <a:t>ENTITY RELATION DIAGRAM</a:t>
            </a:r>
          </a:p>
        </p:txBody>
      </p:sp>
      <p:pic>
        <p:nvPicPr>
          <p:cNvPr id="4" name="Picture 4" descr="A close up of a logo&#10;&#10;Description automatically generated">
            <a:extLst>
              <a:ext uri="{FF2B5EF4-FFF2-40B4-BE49-F238E27FC236}">
                <a16:creationId xmlns:a16="http://schemas.microsoft.com/office/drawing/2014/main" id="{B4FD6DE2-1BCC-4A53-A009-FF8C0D0C0C9C}"/>
              </a:ext>
            </a:extLst>
          </p:cNvPr>
          <p:cNvPicPr>
            <a:picLocks noChangeAspect="1"/>
          </p:cNvPicPr>
          <p:nvPr/>
        </p:nvPicPr>
        <p:blipFill>
          <a:blip r:embed="rId2"/>
          <a:stretch>
            <a:fillRect/>
          </a:stretch>
        </p:blipFill>
        <p:spPr>
          <a:xfrm>
            <a:off x="214425" y="1012306"/>
            <a:ext cx="8724012" cy="5373878"/>
          </a:xfrm>
          <a:prstGeom prst="rect">
            <a:avLst/>
          </a:prstGeom>
        </p:spPr>
      </p:pic>
    </p:spTree>
    <p:extLst>
      <p:ext uri="{BB962C8B-B14F-4D97-AF65-F5344CB8AC3E}">
        <p14:creationId xmlns:p14="http://schemas.microsoft.com/office/powerpoint/2010/main" val="326885487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a:lstStyle/>
          <a:p>
            <a:r>
              <a:rPr lang="en-US" sz="3200" dirty="0">
                <a:latin typeface="Times New Roman" panose="02020603050405020304" pitchFamily="18" charset="0"/>
                <a:cs typeface="Times New Roman" panose="02020603050405020304" pitchFamily="18" charset="0"/>
              </a:rPr>
              <a:t>Software/Tools Requirements</a:t>
            </a:r>
            <a:endParaRPr lang="en-I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40080" y="2220686"/>
            <a:ext cx="796834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1800"/>
              <a:t> JAVA/JAVASCRIPT  -  USER INTERFACE</a:t>
            </a:r>
            <a:endParaRPr lang="en-US" sz="18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p>
          <a:p>
            <a:pPr marL="285750" indent="-285750">
              <a:buFont typeface="Arial" panose="020B0604020202020204" pitchFamily="34" charset="0"/>
              <a:buChar char="•"/>
            </a:pPr>
            <a:r>
              <a:rPr lang="en-US" sz="1800"/>
              <a:t>SQL - FOR DATABASE</a:t>
            </a:r>
            <a:endParaRPr lang="en-US" sz="1800" dirty="0"/>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13</a:t>
            </a:r>
            <a:endParaRPr dirty="0"/>
          </a:p>
        </p:txBody>
      </p:sp>
    </p:spTree>
    <p:extLst>
      <p:ext uri="{BB962C8B-B14F-4D97-AF65-F5344CB8AC3E}">
        <p14:creationId xmlns:p14="http://schemas.microsoft.com/office/powerpoint/2010/main" val="241652942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1727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t>Problem definition</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726615" y="2263589"/>
            <a:ext cx="7680961" cy="25853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rPr lang="en-IN" sz="1800" u="sng" dirty="0"/>
              <a:t>CAR RENTAL SYSTEM:</a:t>
            </a:r>
            <a:endParaRPr lang="en-US" dirty="0"/>
          </a:p>
          <a:p>
            <a:pPr algn="just"/>
            <a:endParaRPr lang="en-IN" sz="1800" u="sng" dirty="0"/>
          </a:p>
          <a:p>
            <a:pPr marL="285750" indent="-285750" algn="just">
              <a:buFont typeface="Wingdings"/>
              <a:buChar char="§"/>
            </a:pPr>
            <a:r>
              <a:rPr lang="en-IN" sz="1800" dirty="0"/>
              <a:t>To design a website design </a:t>
            </a:r>
            <a:r>
              <a:rPr lang="en-US" sz="1800" dirty="0"/>
              <a:t>to increase customer retention and to simplify vehicle and staff management.</a:t>
            </a:r>
          </a:p>
          <a:p>
            <a:pPr marL="285750" indent="-285750" algn="just">
              <a:buFont typeface="Wingdings"/>
              <a:buChar char="§"/>
            </a:pPr>
            <a:endParaRPr lang="en-US" sz="1800" dirty="0"/>
          </a:p>
          <a:p>
            <a:pPr marL="285750" indent="-285750" algn="just">
              <a:buFont typeface="Wingdings"/>
              <a:buChar char="§"/>
            </a:pPr>
            <a:r>
              <a:rPr lang="en-US" sz="1800" dirty="0"/>
              <a:t>The main objective of the website car Rental System requires a temporary vehicle, for example those who do not own their own car, or owners of damaged or destroyed vehicles who are awaiting repair or insurance compensation or travelers who are out of town.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t>Functionalities &amp; Modules</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885337" y="2051930"/>
            <a:ext cx="7680961" cy="429861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marL="285750" indent="-285750">
              <a:buFont typeface="Wingdings"/>
              <a:buChar char="§"/>
            </a:pPr>
            <a:r>
              <a:rPr lang="en-GB" sz="1800" dirty="0"/>
              <a:t>Keeps track of different models vehicles in different locations.</a:t>
            </a:r>
          </a:p>
          <a:p>
            <a:pPr marL="285750" indent="-285750">
              <a:buFont typeface="Wingdings"/>
              <a:buChar char="§"/>
            </a:pPr>
            <a:r>
              <a:rPr lang="en-GB" sz="1800" dirty="0"/>
              <a:t>A customer can check for all the availability of cars of his choice and book them.</a:t>
            </a:r>
          </a:p>
          <a:p>
            <a:pPr marL="285750" indent="-285750">
              <a:buFont typeface="Wingdings"/>
              <a:buChar char="§"/>
            </a:pPr>
            <a:r>
              <a:rPr lang="en-GB" sz="1800" dirty="0"/>
              <a:t>Billing is done on returning of the car.</a:t>
            </a:r>
          </a:p>
          <a:p>
            <a:pPr marL="285750" indent="-285750">
              <a:buFont typeface="Wingdings"/>
              <a:buChar char="§"/>
            </a:pPr>
            <a:r>
              <a:rPr lang="en-GB" sz="1800" dirty="0"/>
              <a:t>Certain caution deposit is taken before renting a car.</a:t>
            </a:r>
          </a:p>
          <a:p>
            <a:pPr marL="285750" indent="-285750">
              <a:buFont typeface="Wingdings"/>
              <a:buChar char="§"/>
            </a:pPr>
            <a:r>
              <a:rPr lang="en-GB" sz="1800" dirty="0"/>
              <a:t>An admin can keep a track of  all customers ,cars and car bookings.</a:t>
            </a:r>
          </a:p>
          <a:p>
            <a:pPr marL="285750" indent="-285750">
              <a:buFont typeface="Wingdings"/>
              <a:buChar char="§"/>
            </a:pPr>
            <a:endParaRPr lang="en-GB" sz="1800" dirty="0"/>
          </a:p>
          <a:p>
            <a:pPr marL="285750" indent="-285750">
              <a:buFont typeface="Wingdings"/>
              <a:buChar char="§"/>
            </a:pPr>
            <a:endParaRPr lang="en-GB" sz="1800" dirty="0"/>
          </a:p>
          <a:p>
            <a:pPr marL="285750" indent="-285750">
              <a:buFont typeface="Wingdings"/>
              <a:buChar char="§"/>
            </a:pPr>
            <a:r>
              <a:rPr lang="en-GB" sz="1600" dirty="0"/>
              <a:t>We are proposing a </a:t>
            </a:r>
            <a:r>
              <a:rPr lang="en-GB" sz="1800" b="1" dirty="0"/>
              <a:t>WEBSITE DESIGN</a:t>
            </a:r>
          </a:p>
          <a:p>
            <a:pPr marL="285750" indent="-285750">
              <a:buClr>
                <a:srgbClr val="6699FF"/>
              </a:buClr>
              <a:buSzPct val="100000"/>
              <a:buFont typeface="Wingdings"/>
              <a:buChar char="§"/>
              <a:defRPr sz="2000"/>
            </a:pPr>
            <a:endParaRPr lang="en-GB" sz="1800" dirty="0"/>
          </a:p>
          <a:p>
            <a:pPr>
              <a:spcBef>
                <a:spcPts val="400"/>
              </a:spcBef>
              <a:buClr>
                <a:srgbClr val="6699FF"/>
              </a:buClr>
              <a:buSzPct val="100000"/>
              <a:defRPr sz="2000"/>
            </a:pPr>
            <a:r>
              <a:rPr lang="en-US" b="1" u="sng" dirty="0"/>
              <a:t>End users:</a:t>
            </a:r>
          </a:p>
          <a:p>
            <a:pPr>
              <a:spcBef>
                <a:spcPts val="400"/>
              </a:spcBef>
              <a:buClr>
                <a:srgbClr val="6699FF"/>
              </a:buClr>
              <a:buSzPct val="100000"/>
              <a:defRPr sz="2000"/>
            </a:pPr>
            <a:r>
              <a:rPr lang="en-GB" dirty="0"/>
              <a:t>Admin</a:t>
            </a:r>
          </a:p>
          <a:p>
            <a:pPr>
              <a:spcBef>
                <a:spcPts val="400"/>
              </a:spcBef>
              <a:buClr>
                <a:srgbClr val="6699FF"/>
              </a:buClr>
              <a:buSzPct val="100000"/>
              <a:defRPr sz="2000"/>
            </a:pPr>
            <a:r>
              <a:rPr lang="en-GB" dirty="0"/>
              <a:t>Guest users</a:t>
            </a:r>
          </a:p>
          <a:p>
            <a:pPr>
              <a:spcBef>
                <a:spcPts val="400"/>
              </a:spcBef>
              <a:buClr>
                <a:srgbClr val="6699FF"/>
              </a:buClr>
              <a:buSzPct val="100000"/>
              <a:defRPr sz="2000"/>
            </a:pPr>
            <a:r>
              <a:rPr lang="en-GB" dirty="0"/>
              <a:t>Registered users</a:t>
            </a:r>
          </a:p>
        </p:txBody>
      </p:sp>
    </p:spTree>
    <p:extLst>
      <p:ext uri="{BB962C8B-B14F-4D97-AF65-F5344CB8AC3E}">
        <p14:creationId xmlns:p14="http://schemas.microsoft.com/office/powerpoint/2010/main" val="104847153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4236-B827-4BE4-8799-95368EF22B76}"/>
              </a:ext>
            </a:extLst>
          </p:cNvPr>
          <p:cNvSpPr>
            <a:spLocks noGrp="1"/>
          </p:cNvSpPr>
          <p:nvPr>
            <p:ph type="title"/>
          </p:nvPr>
        </p:nvSpPr>
        <p:spPr/>
        <p:txBody>
          <a:bodyPr lIns="45719" tIns="45720" rIns="45719" bIns="45720" anchor="ctr"/>
          <a:lstStyle/>
          <a:p>
            <a:r>
              <a:rPr lang="en-GB" dirty="0"/>
              <a:t>What makes It special and unique?</a:t>
            </a:r>
          </a:p>
        </p:txBody>
      </p:sp>
      <p:sp>
        <p:nvSpPr>
          <p:cNvPr id="3" name="TextBox 2">
            <a:extLst>
              <a:ext uri="{FF2B5EF4-FFF2-40B4-BE49-F238E27FC236}">
                <a16:creationId xmlns:a16="http://schemas.microsoft.com/office/drawing/2014/main" id="{DF2E6C99-88F3-4EF7-B07E-7BE295FCA00B}"/>
              </a:ext>
            </a:extLst>
          </p:cNvPr>
          <p:cNvSpPr txBox="1"/>
          <p:nvPr/>
        </p:nvSpPr>
        <p:spPr>
          <a:xfrm>
            <a:off x="746312" y="2006974"/>
            <a:ext cx="7853081" cy="3108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lang="en-GB" sz="1400" b="0" i="0" u="none" strike="noStrike" cap="none" spc="0" normalizeH="0" baseline="0" dirty="0">
              <a:ln>
                <a:noFill/>
              </a:ln>
              <a:solidFill>
                <a:srgbClr val="000000"/>
              </a:solidFill>
              <a:effectLst/>
              <a:uFillTx/>
              <a:latin typeface="Times New Roman"/>
              <a:ea typeface="Times New Roman"/>
              <a:cs typeface="Times New Roman"/>
            </a:endParaRPr>
          </a:p>
          <a:p>
            <a:pPr marL="285750" indent="-285750">
              <a:buFont typeface="Arial"/>
              <a:buChar char="•"/>
            </a:pPr>
            <a:r>
              <a:rPr lang="en-GB" dirty="0"/>
              <a:t>EASY BOOKINGS</a:t>
            </a:r>
          </a:p>
          <a:p>
            <a:pPr marL="285750" indent="-285750">
              <a:buFont typeface="Arial"/>
              <a:buChar char="•"/>
            </a:pPr>
            <a:endParaRPr lang="en-GB" dirty="0"/>
          </a:p>
          <a:p>
            <a:pPr marL="285750" indent="-285750">
              <a:buFont typeface="Arial"/>
              <a:buChar char="•"/>
            </a:pPr>
            <a:r>
              <a:rPr lang="en-GB" dirty="0"/>
              <a:t>MOBILE READY</a:t>
            </a:r>
          </a:p>
          <a:p>
            <a:pPr marL="285750" indent="-285750">
              <a:buFont typeface="Arial"/>
              <a:buChar char="•"/>
            </a:pPr>
            <a:endParaRPr lang="en-GB" dirty="0"/>
          </a:p>
          <a:p>
            <a:pPr marL="285750" indent="-285750">
              <a:buFont typeface="Arial"/>
              <a:buChar char="•"/>
            </a:pPr>
            <a:r>
              <a:rPr lang="en-GB" dirty="0"/>
              <a:t>EASY ACCESS</a:t>
            </a:r>
          </a:p>
          <a:p>
            <a:pPr marL="285750" indent="-285750">
              <a:buFont typeface="Arial"/>
              <a:buChar char="•"/>
            </a:pPr>
            <a:endParaRPr lang="en-GB" dirty="0"/>
          </a:p>
          <a:p>
            <a:pPr marL="285750" indent="-285750">
              <a:buFont typeface="Arial"/>
              <a:buChar char="•"/>
            </a:pPr>
            <a:r>
              <a:rPr lang="en-GB" dirty="0"/>
              <a:t>AVAILBLE AT VARIOUS LOCATIONS</a:t>
            </a:r>
          </a:p>
          <a:p>
            <a:pPr marL="285750" indent="-285750">
              <a:buFont typeface="Arial"/>
              <a:buChar char="•"/>
            </a:pPr>
            <a:endParaRPr lang="en-GB" dirty="0"/>
          </a:p>
          <a:p>
            <a:pPr marL="285750" indent="-285750">
              <a:buFont typeface="Arial"/>
              <a:buChar char="•"/>
            </a:pPr>
            <a:r>
              <a:rPr lang="en-GB" dirty="0"/>
              <a:t>RECOMMENDATIONS AND FEEDBACK</a:t>
            </a:r>
          </a:p>
          <a:p>
            <a:pPr marL="285750" indent="-285750">
              <a:buFont typeface="Arial"/>
              <a:buChar char="•"/>
            </a:pPr>
            <a:endParaRPr lang="en-GB" dirty="0"/>
          </a:p>
          <a:p>
            <a:pPr marL="285750" indent="-285750">
              <a:buFont typeface="Arial"/>
              <a:buChar char="•"/>
            </a:pPr>
            <a:r>
              <a:rPr lang="en-GB" dirty="0"/>
              <a:t>SECURE PAYMENTS</a:t>
            </a:r>
          </a:p>
          <a:p>
            <a:pPr marL="285750" indent="-285750">
              <a:buFont typeface="Arial"/>
              <a:buChar char="•"/>
            </a:pPr>
            <a:endParaRPr lang="en-GB" dirty="0"/>
          </a:p>
          <a:p>
            <a:pPr marL="285750" indent="-285750">
              <a:buFont typeface="Arial"/>
              <a:buChar char="•"/>
            </a:pPr>
            <a:r>
              <a:rPr lang="en-GB" dirty="0"/>
              <a:t>CUSTOMER SERVICE</a:t>
            </a:r>
          </a:p>
        </p:txBody>
      </p:sp>
    </p:spTree>
    <p:extLst>
      <p:ext uri="{BB962C8B-B14F-4D97-AF65-F5344CB8AC3E}">
        <p14:creationId xmlns:p14="http://schemas.microsoft.com/office/powerpoint/2010/main" val="78552232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146CF-576B-42CA-BB8B-4DB2014944A5}"/>
              </a:ext>
            </a:extLst>
          </p:cNvPr>
          <p:cNvSpPr>
            <a:spLocks noGrp="1"/>
          </p:cNvSpPr>
          <p:nvPr>
            <p:ph type="title"/>
          </p:nvPr>
        </p:nvSpPr>
        <p:spPr/>
        <p:txBody>
          <a:bodyPr lIns="45719" tIns="45720" rIns="45719" bIns="45720" anchor="ctr"/>
          <a:lstStyle/>
          <a:p>
            <a:r>
              <a:rPr lang="en-GB" dirty="0"/>
              <a:t>TABLES:</a:t>
            </a:r>
          </a:p>
        </p:txBody>
      </p:sp>
      <p:sp>
        <p:nvSpPr>
          <p:cNvPr id="3" name="TextBox 2">
            <a:extLst>
              <a:ext uri="{FF2B5EF4-FFF2-40B4-BE49-F238E27FC236}">
                <a16:creationId xmlns:a16="http://schemas.microsoft.com/office/drawing/2014/main" id="{22F5D175-2B37-45C0-B593-5F8C090E8B3B}"/>
              </a:ext>
            </a:extLst>
          </p:cNvPr>
          <p:cNvSpPr txBox="1"/>
          <p:nvPr/>
        </p:nvSpPr>
        <p:spPr>
          <a:xfrm>
            <a:off x="1153633" y="2518144"/>
            <a:ext cx="6570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lang="en-GB" b="1" dirty="0"/>
              <a:t>CUSTOMER</a:t>
            </a:r>
            <a:r>
              <a:rPr lang="en-GB" dirty="0"/>
              <a:t>(</a:t>
            </a:r>
            <a:r>
              <a:rPr lang="en-GB" b="1" dirty="0">
                <a:solidFill>
                  <a:srgbClr val="FF0000"/>
                </a:solidFill>
              </a:rPr>
              <a:t>customer_id</a:t>
            </a:r>
            <a:r>
              <a:rPr lang="en-GB" b="1" dirty="0"/>
              <a:t>,location</a:t>
            </a:r>
            <a:r>
              <a:rPr lang="en-GB" dirty="0"/>
              <a:t>,customer_name,phone_number,Aadhar,Email,Gender,Date_of_birth)</a:t>
            </a:r>
            <a:endParaRPr kumimoji="0" lang="en-GB"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B39DAEC9-0DE0-4965-ABB5-A1A33103969F}"/>
              </a:ext>
            </a:extLst>
          </p:cNvPr>
          <p:cNvSpPr txBox="1"/>
          <p:nvPr/>
        </p:nvSpPr>
        <p:spPr>
          <a:xfrm>
            <a:off x="1154741" y="3343275"/>
            <a:ext cx="6969640" cy="1231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GB" sz="1800" b="1" dirty="0"/>
              <a:t>DESCRIPTION:</a:t>
            </a:r>
            <a:r>
              <a:rPr lang="en-GB" dirty="0"/>
              <a:t> </a:t>
            </a:r>
            <a:endParaRPr lang="en-US" dirty="0"/>
          </a:p>
          <a:p>
            <a:endParaRPr lang="en-GB" dirty="0"/>
          </a:p>
          <a:p>
            <a:endParaRPr lang="en-GB" dirty="0"/>
          </a:p>
          <a:p>
            <a:r>
              <a:rPr lang="en-GB" dirty="0"/>
              <a:t>The customers will need first to upload the necessary documents to verify their identity. The credentials uploaded by the customers will be stored in the  table CUSTOMER. </a:t>
            </a:r>
          </a:p>
        </p:txBody>
      </p:sp>
      <p:sp>
        <p:nvSpPr>
          <p:cNvPr id="5" name="TextBox 4">
            <a:extLst>
              <a:ext uri="{FF2B5EF4-FFF2-40B4-BE49-F238E27FC236}">
                <a16:creationId xmlns:a16="http://schemas.microsoft.com/office/drawing/2014/main" id="{384E2851-AF06-41C5-A089-B53F76FDB7F6}"/>
              </a:ext>
            </a:extLst>
          </p:cNvPr>
          <p:cNvSpPr txBox="1"/>
          <p:nvPr/>
        </p:nvSpPr>
        <p:spPr>
          <a:xfrm>
            <a:off x="1155848" y="1492545"/>
            <a:ext cx="27432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800" b="1" u="sng" dirty="0"/>
              <a:t>1.CUSTOMER</a:t>
            </a:r>
            <a:endParaRPr kumimoji="0" lang="en-GB" sz="1800" b="1" i="0" u="sng"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416591256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9ABC-122E-485A-A265-10101614E054}"/>
              </a:ext>
            </a:extLst>
          </p:cNvPr>
          <p:cNvSpPr>
            <a:spLocks noGrp="1"/>
          </p:cNvSpPr>
          <p:nvPr>
            <p:ph type="title"/>
          </p:nvPr>
        </p:nvSpPr>
        <p:spPr/>
        <p:txBody>
          <a:bodyPr/>
          <a:lstStyle/>
          <a:p>
            <a:endParaRPr lang="en-GB"/>
          </a:p>
        </p:txBody>
      </p:sp>
      <p:sp>
        <p:nvSpPr>
          <p:cNvPr id="3" name="TextBox 2">
            <a:extLst>
              <a:ext uri="{FF2B5EF4-FFF2-40B4-BE49-F238E27FC236}">
                <a16:creationId xmlns:a16="http://schemas.microsoft.com/office/drawing/2014/main" id="{6F60A59F-7741-4D37-8686-687F17085047}"/>
              </a:ext>
            </a:extLst>
          </p:cNvPr>
          <p:cNvSpPr txBox="1"/>
          <p:nvPr/>
        </p:nvSpPr>
        <p:spPr>
          <a:xfrm>
            <a:off x="1304260" y="1711842"/>
            <a:ext cx="27432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GB" sz="1800" b="1" u="sng" dirty="0"/>
              <a:t>2.CAR</a:t>
            </a:r>
            <a:endParaRPr lang="en-GB" sz="1800" b="1" i="0" u="sng" strike="noStrike" cap="none" spc="0" normalizeH="0" baseline="0" dirty="0">
              <a:ln>
                <a:noFill/>
              </a:ln>
              <a:solidFill>
                <a:srgbClr val="000000"/>
              </a:solidFill>
              <a:effectLst/>
              <a:uFillTx/>
              <a:latin typeface="Times New Roman"/>
              <a:ea typeface="Times New Roman"/>
              <a:cs typeface="Times New Roman"/>
            </a:endParaRPr>
          </a:p>
        </p:txBody>
      </p:sp>
      <p:sp>
        <p:nvSpPr>
          <p:cNvPr id="4" name="TextBox 3">
            <a:extLst>
              <a:ext uri="{FF2B5EF4-FFF2-40B4-BE49-F238E27FC236}">
                <a16:creationId xmlns:a16="http://schemas.microsoft.com/office/drawing/2014/main" id="{C6315A41-B2A9-4B5A-BE57-C4CB885062DB}"/>
              </a:ext>
            </a:extLst>
          </p:cNvPr>
          <p:cNvSpPr txBox="1"/>
          <p:nvPr/>
        </p:nvSpPr>
        <p:spPr>
          <a:xfrm>
            <a:off x="675167" y="3164958"/>
            <a:ext cx="758101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GB" dirty="0"/>
              <a:t>CAR(</a:t>
            </a:r>
            <a:r>
              <a:rPr lang="en-GB" b="1" dirty="0">
                <a:solidFill>
                  <a:srgbClr val="FF0000"/>
                </a:solidFill>
              </a:rPr>
              <a:t>car_id</a:t>
            </a:r>
            <a:r>
              <a:rPr lang="en-GB" dirty="0"/>
              <a:t>,</a:t>
            </a:r>
            <a:r>
              <a:rPr lang="en-GB" b="1" dirty="0">
                <a:solidFill>
                  <a:srgbClr val="002060"/>
                </a:solidFill>
              </a:rPr>
              <a:t>customer_id</a:t>
            </a:r>
            <a:r>
              <a:rPr lang="en-GB" b="1" dirty="0"/>
              <a:t>,</a:t>
            </a:r>
            <a:r>
              <a:rPr lang="en-GB" dirty="0"/>
              <a:t>location</a:t>
            </a:r>
            <a:r>
              <a:rPr lang="en-GB" b="1" dirty="0"/>
              <a:t>,</a:t>
            </a:r>
            <a:r>
              <a:rPr lang="en-GB" dirty="0"/>
              <a:t>model,milage,seating_capacity,availability_status,reg_no) </a:t>
            </a:r>
            <a:endParaRPr lang="en-US" dirty="0"/>
          </a:p>
        </p:txBody>
      </p:sp>
      <p:sp>
        <p:nvSpPr>
          <p:cNvPr id="5" name="TextBox 4">
            <a:extLst>
              <a:ext uri="{FF2B5EF4-FFF2-40B4-BE49-F238E27FC236}">
                <a16:creationId xmlns:a16="http://schemas.microsoft.com/office/drawing/2014/main" id="{20D35863-4C4A-41EE-AB4D-CBAD0EF94111}"/>
              </a:ext>
            </a:extLst>
          </p:cNvPr>
          <p:cNvSpPr txBox="1"/>
          <p:nvPr/>
        </p:nvSpPr>
        <p:spPr>
          <a:xfrm>
            <a:off x="675167" y="3900377"/>
            <a:ext cx="7075967" cy="12926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800" b="1" dirty="0"/>
              <a:t>DESCRIPTION:</a:t>
            </a:r>
          </a:p>
          <a:p>
            <a:endParaRPr lang="en-GB" sz="1800" b="1" dirty="0"/>
          </a:p>
          <a:p>
            <a:r>
              <a:rPr lang="en-GB" dirty="0"/>
              <a:t>Car information and details are recorded in the table CAR. It includes the model of the car, the capacity and registration no. The table CAR is linked to the CUSTOMER table through its foreign key (</a:t>
            </a:r>
            <a:r>
              <a:rPr lang="en-GB" b="1" dirty="0" err="1"/>
              <a:t>customer_id</a:t>
            </a:r>
            <a:r>
              <a:rPr lang="en-GB" dirty="0"/>
              <a:t>). </a:t>
            </a:r>
          </a:p>
        </p:txBody>
      </p:sp>
    </p:spTree>
    <p:extLst>
      <p:ext uri="{BB962C8B-B14F-4D97-AF65-F5344CB8AC3E}">
        <p14:creationId xmlns:p14="http://schemas.microsoft.com/office/powerpoint/2010/main" val="39358947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1C7A-AABF-4F89-8C00-B4304286DA6B}"/>
              </a:ext>
            </a:extLst>
          </p:cNvPr>
          <p:cNvSpPr>
            <a:spLocks noGrp="1"/>
          </p:cNvSpPr>
          <p:nvPr>
            <p:ph type="title"/>
          </p:nvPr>
        </p:nvSpPr>
        <p:spPr/>
        <p:txBody>
          <a:bodyPr/>
          <a:lstStyle/>
          <a:p>
            <a:endParaRPr lang="en-GB"/>
          </a:p>
        </p:txBody>
      </p:sp>
      <p:sp>
        <p:nvSpPr>
          <p:cNvPr id="3" name="TextBox 2">
            <a:extLst>
              <a:ext uri="{FF2B5EF4-FFF2-40B4-BE49-F238E27FC236}">
                <a16:creationId xmlns:a16="http://schemas.microsoft.com/office/drawing/2014/main" id="{1AC8B81B-78D0-4BE1-A081-E9159B813C47}"/>
              </a:ext>
            </a:extLst>
          </p:cNvPr>
          <p:cNvSpPr txBox="1"/>
          <p:nvPr/>
        </p:nvSpPr>
        <p:spPr>
          <a:xfrm>
            <a:off x="710609" y="1605516"/>
            <a:ext cx="27432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800" b="1" dirty="0"/>
              <a:t>3.BOOKING:</a:t>
            </a:r>
            <a:endParaRPr kumimoji="0" lang="en-GB" sz="1800" b="1"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547832CF-7FD5-40D0-83CE-EAEE8162AB42}"/>
              </a:ext>
            </a:extLst>
          </p:cNvPr>
          <p:cNvSpPr txBox="1"/>
          <p:nvPr/>
        </p:nvSpPr>
        <p:spPr>
          <a:xfrm>
            <a:off x="711717" y="2882531"/>
            <a:ext cx="759873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GB" dirty="0"/>
              <a:t>BOOKING(</a:t>
            </a:r>
            <a:r>
              <a:rPr lang="en-GB" b="1" dirty="0" err="1">
                <a:solidFill>
                  <a:srgbClr val="FF0000"/>
                </a:solidFill>
              </a:rPr>
              <a:t>booking_id</a:t>
            </a:r>
            <a:r>
              <a:rPr lang="en-GB" dirty="0" err="1"/>
              <a:t>,</a:t>
            </a:r>
            <a:r>
              <a:rPr lang="en-GB" b="1" dirty="0" err="1">
                <a:solidFill>
                  <a:srgbClr val="0070C0"/>
                </a:solidFill>
              </a:rPr>
              <a:t>car_id</a:t>
            </a:r>
            <a:r>
              <a:rPr lang="en-GB" dirty="0">
                <a:solidFill>
                  <a:srgbClr val="0070C0"/>
                </a:solidFill>
              </a:rPr>
              <a:t>,</a:t>
            </a:r>
            <a:r>
              <a:rPr lang="en-GB" b="1" dirty="0">
                <a:solidFill>
                  <a:srgbClr val="0070C0"/>
                </a:solidFill>
              </a:rPr>
              <a:t> </a:t>
            </a:r>
            <a:r>
              <a:rPr lang="en-GB" b="1" dirty="0" err="1">
                <a:solidFill>
                  <a:srgbClr val="0070C0"/>
                </a:solidFill>
              </a:rPr>
              <a:t>customer_id</a:t>
            </a:r>
            <a:r>
              <a:rPr lang="en-GB" b="1" dirty="0" err="1"/>
              <a:t>,</a:t>
            </a:r>
            <a:r>
              <a:rPr lang="en-GB" dirty="0" err="1"/>
              <a:t>location</a:t>
            </a:r>
            <a:r>
              <a:rPr lang="en-GB" b="1" dirty="0" err="1"/>
              <a:t>,</a:t>
            </a:r>
            <a:r>
              <a:rPr lang="en-GB" dirty="0" err="1"/>
              <a:t>amount,caution_deposit</a:t>
            </a:r>
            <a:r>
              <a:rPr lang="en-GB" dirty="0"/>
              <a:t>)</a:t>
            </a:r>
            <a:endParaRPr lang="en-US" dirty="0"/>
          </a:p>
        </p:txBody>
      </p:sp>
      <p:sp>
        <p:nvSpPr>
          <p:cNvPr id="8" name="TextBox 7">
            <a:extLst>
              <a:ext uri="{FF2B5EF4-FFF2-40B4-BE49-F238E27FC236}">
                <a16:creationId xmlns:a16="http://schemas.microsoft.com/office/drawing/2014/main" id="{36B550DF-8052-4549-9B92-F4A92EFF28E5}"/>
              </a:ext>
            </a:extLst>
          </p:cNvPr>
          <p:cNvSpPr txBox="1"/>
          <p:nvPr/>
        </p:nvSpPr>
        <p:spPr>
          <a:xfrm>
            <a:off x="825796" y="4033283"/>
            <a:ext cx="7324059" cy="1354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800" b="1" dirty="0"/>
              <a:t>DESCRIPTION:</a:t>
            </a:r>
          </a:p>
          <a:p>
            <a:endParaRPr lang="en-GB" sz="1800" b="1" dirty="0"/>
          </a:p>
          <a:p>
            <a:r>
              <a:rPr lang="en-GB" dirty="0"/>
              <a:t>The booking details are stored in this table with primary key as </a:t>
            </a:r>
            <a:r>
              <a:rPr lang="en-GB" dirty="0" err="1"/>
              <a:t>booking_id</a:t>
            </a:r>
            <a:r>
              <a:rPr lang="en-GB" dirty="0"/>
              <a:t> and foreign keys of </a:t>
            </a:r>
            <a:r>
              <a:rPr lang="en-GB" dirty="0" err="1"/>
              <a:t>car_id</a:t>
            </a:r>
            <a:r>
              <a:rPr lang="en-GB" dirty="0"/>
              <a:t> , </a:t>
            </a:r>
            <a:r>
              <a:rPr lang="en-GB" dirty="0" err="1"/>
              <a:t>customer_id</a:t>
            </a:r>
            <a:r>
              <a:rPr lang="en-GB" dirty="0"/>
              <a:t> from the tables CAR and CUSTOMER respectively.</a:t>
            </a:r>
          </a:p>
          <a:p>
            <a:endParaRPr lang="en-GB" sz="1800" b="1" dirty="0"/>
          </a:p>
        </p:txBody>
      </p:sp>
    </p:spTree>
    <p:extLst>
      <p:ext uri="{BB962C8B-B14F-4D97-AF65-F5344CB8AC3E}">
        <p14:creationId xmlns:p14="http://schemas.microsoft.com/office/powerpoint/2010/main" val="348090069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D4E4-2F2F-4939-81A5-46CA3FC9478E}"/>
              </a:ext>
            </a:extLst>
          </p:cNvPr>
          <p:cNvSpPr>
            <a:spLocks noGrp="1"/>
          </p:cNvSpPr>
          <p:nvPr>
            <p:ph type="title"/>
          </p:nvPr>
        </p:nvSpPr>
        <p:spPr/>
        <p:txBody>
          <a:bodyPr/>
          <a:lstStyle/>
          <a:p>
            <a:endParaRPr lang="en-GB"/>
          </a:p>
        </p:txBody>
      </p:sp>
      <p:sp>
        <p:nvSpPr>
          <p:cNvPr id="3" name="TextBox 2">
            <a:extLst>
              <a:ext uri="{FF2B5EF4-FFF2-40B4-BE49-F238E27FC236}">
                <a16:creationId xmlns:a16="http://schemas.microsoft.com/office/drawing/2014/main" id="{9FACE664-F60C-4ED9-900C-71636EB80B01}"/>
              </a:ext>
            </a:extLst>
          </p:cNvPr>
          <p:cNvSpPr txBox="1"/>
          <p:nvPr/>
        </p:nvSpPr>
        <p:spPr>
          <a:xfrm>
            <a:off x="710609" y="1711842"/>
            <a:ext cx="27432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800" b="1" dirty="0"/>
              <a:t>4.BILLING</a:t>
            </a:r>
            <a:r>
              <a:rPr lang="en-GB" dirty="0"/>
              <a:t>:</a:t>
            </a:r>
            <a:endParaRPr kumimoji="0" lang="en-GB"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C843661E-5CF8-487C-9A38-7A4631D6BC5A}"/>
              </a:ext>
            </a:extLst>
          </p:cNvPr>
          <p:cNvSpPr txBox="1"/>
          <p:nvPr/>
        </p:nvSpPr>
        <p:spPr>
          <a:xfrm>
            <a:off x="995252" y="3343275"/>
            <a:ext cx="509122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GB" b="1" dirty="0"/>
              <a:t>BILLING</a:t>
            </a:r>
            <a:r>
              <a:rPr lang="en-GB" dirty="0"/>
              <a:t>(</a:t>
            </a:r>
            <a:r>
              <a:rPr lang="en-GB" b="1" dirty="0" err="1">
                <a:solidFill>
                  <a:srgbClr val="FF0000"/>
                </a:solidFill>
              </a:rPr>
              <a:t>billing_id</a:t>
            </a:r>
            <a:r>
              <a:rPr lang="en-GB" b="1" dirty="0"/>
              <a:t> ,</a:t>
            </a:r>
            <a:r>
              <a:rPr lang="en-GB" b="1" dirty="0" err="1">
                <a:solidFill>
                  <a:srgbClr val="0070C0"/>
                </a:solidFill>
              </a:rPr>
              <a:t>booking_id</a:t>
            </a:r>
            <a:r>
              <a:rPr lang="en-GB" b="1" dirty="0" err="1"/>
              <a:t>,</a:t>
            </a:r>
            <a:r>
              <a:rPr lang="en-GB" dirty="0" err="1"/>
              <a:t>billing_date,discount,late_fee</a:t>
            </a:r>
            <a:r>
              <a:rPr lang="en-GB" dirty="0"/>
              <a:t>)</a:t>
            </a:r>
            <a:endParaRPr lang="en-US" dirty="0"/>
          </a:p>
        </p:txBody>
      </p:sp>
      <p:sp>
        <p:nvSpPr>
          <p:cNvPr id="5" name="TextBox 4">
            <a:extLst>
              <a:ext uri="{FF2B5EF4-FFF2-40B4-BE49-F238E27FC236}">
                <a16:creationId xmlns:a16="http://schemas.microsoft.com/office/drawing/2014/main" id="{32A2DDDF-0F86-4322-B836-54E9D9A6C4BA}"/>
              </a:ext>
            </a:extLst>
          </p:cNvPr>
          <p:cNvSpPr txBox="1"/>
          <p:nvPr/>
        </p:nvSpPr>
        <p:spPr>
          <a:xfrm>
            <a:off x="996360" y="4257010"/>
            <a:ext cx="6553200"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a:lnSpc>
                <a:spcPct val="100000"/>
              </a:lnSpc>
              <a:spcBef>
                <a:spcPts val="0"/>
              </a:spcBef>
              <a:spcAft>
                <a:spcPts val="0"/>
              </a:spcAft>
              <a:buClrTx/>
              <a:buSzTx/>
              <a:buNone/>
              <a:tabLst/>
            </a:pPr>
            <a:r>
              <a:rPr lang="en-GB" sz="1800" b="1" dirty="0"/>
              <a:t>DESCRIPTION:</a:t>
            </a:r>
          </a:p>
          <a:p>
            <a:endParaRPr lang="en-GB" sz="1800" b="1" dirty="0"/>
          </a:p>
          <a:p>
            <a:r>
              <a:rPr lang="en-GB" dirty="0"/>
              <a:t>The billing details are stored in this table with </a:t>
            </a:r>
            <a:r>
              <a:rPr lang="en-GB" dirty="0" err="1"/>
              <a:t>billing_id</a:t>
            </a:r>
            <a:r>
              <a:rPr lang="en-GB" dirty="0"/>
              <a:t> as primary key and </a:t>
            </a:r>
            <a:r>
              <a:rPr lang="en-GB" dirty="0" err="1"/>
              <a:t>booking_id</a:t>
            </a:r>
            <a:r>
              <a:rPr lang="en-GB" dirty="0"/>
              <a:t> as foreign key from BOOKING table</a:t>
            </a:r>
            <a:endParaRPr lang="en-GB" sz="1800" b="1" dirty="0"/>
          </a:p>
        </p:txBody>
      </p:sp>
    </p:spTree>
    <p:extLst>
      <p:ext uri="{BB962C8B-B14F-4D97-AF65-F5344CB8AC3E}">
        <p14:creationId xmlns:p14="http://schemas.microsoft.com/office/powerpoint/2010/main" val="18614536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3D37-F08F-4A96-B582-DF91B7688589}"/>
              </a:ext>
            </a:extLst>
          </p:cNvPr>
          <p:cNvSpPr>
            <a:spLocks noGrp="1"/>
          </p:cNvSpPr>
          <p:nvPr>
            <p:ph type="title"/>
          </p:nvPr>
        </p:nvSpPr>
        <p:spPr/>
        <p:txBody>
          <a:bodyPr/>
          <a:lstStyle/>
          <a:p>
            <a:endParaRPr lang="en-GB"/>
          </a:p>
        </p:txBody>
      </p:sp>
      <p:sp>
        <p:nvSpPr>
          <p:cNvPr id="3" name="TextBox 2">
            <a:extLst>
              <a:ext uri="{FF2B5EF4-FFF2-40B4-BE49-F238E27FC236}">
                <a16:creationId xmlns:a16="http://schemas.microsoft.com/office/drawing/2014/main" id="{D6FF7DBD-442C-4834-908B-25F670AF44C4}"/>
              </a:ext>
            </a:extLst>
          </p:cNvPr>
          <p:cNvSpPr txBox="1"/>
          <p:nvPr/>
        </p:nvSpPr>
        <p:spPr>
          <a:xfrm>
            <a:off x="790353" y="1676400"/>
            <a:ext cx="27432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800" b="1" dirty="0"/>
              <a:t>5.DATE:</a:t>
            </a:r>
            <a:endParaRPr kumimoji="0" lang="en-GB" sz="1800" b="1"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E1782E1D-B72C-4D0D-90D2-5C58985B3441}"/>
              </a:ext>
            </a:extLst>
          </p:cNvPr>
          <p:cNvSpPr txBox="1"/>
          <p:nvPr/>
        </p:nvSpPr>
        <p:spPr>
          <a:xfrm>
            <a:off x="791461" y="3059740"/>
            <a:ext cx="593296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GB" b="1" dirty="0"/>
              <a:t>DATE</a:t>
            </a:r>
            <a:r>
              <a:rPr lang="en-GB" dirty="0"/>
              <a:t>(</a:t>
            </a:r>
            <a:r>
              <a:rPr lang="en-GB" b="1" dirty="0" err="1">
                <a:solidFill>
                  <a:srgbClr val="0070C0"/>
                </a:solidFill>
              </a:rPr>
              <a:t>booking_id,billing_id,</a:t>
            </a:r>
            <a:r>
              <a:rPr lang="en-GB" dirty="0" err="1"/>
              <a:t>from_date,return_date,to_date</a:t>
            </a:r>
            <a:r>
              <a:rPr lang="en-GB" dirty="0"/>
              <a:t>) </a:t>
            </a:r>
            <a:endParaRPr lang="en-US"/>
          </a:p>
        </p:txBody>
      </p:sp>
      <p:sp>
        <p:nvSpPr>
          <p:cNvPr id="5" name="TextBox 4">
            <a:extLst>
              <a:ext uri="{FF2B5EF4-FFF2-40B4-BE49-F238E27FC236}">
                <a16:creationId xmlns:a16="http://schemas.microsoft.com/office/drawing/2014/main" id="{6B8313BF-B342-427F-8714-2E7BD3CCA24E}"/>
              </a:ext>
            </a:extLst>
          </p:cNvPr>
          <p:cNvSpPr txBox="1"/>
          <p:nvPr/>
        </p:nvSpPr>
        <p:spPr>
          <a:xfrm>
            <a:off x="754912" y="4201633"/>
            <a:ext cx="6686106"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800" b="1" dirty="0"/>
              <a:t>DESCRIPTION:</a:t>
            </a:r>
          </a:p>
          <a:p>
            <a:endParaRPr lang="en-GB" sz="1800" b="1" dirty="0"/>
          </a:p>
          <a:p>
            <a:r>
              <a:rPr lang="en-GB" dirty="0"/>
              <a:t>Dates are stored in this table with </a:t>
            </a:r>
            <a:r>
              <a:rPr lang="en-GB" dirty="0" err="1"/>
              <a:t>booking_id</a:t>
            </a:r>
            <a:r>
              <a:rPr lang="en-GB" dirty="0"/>
              <a:t> and </a:t>
            </a:r>
            <a:r>
              <a:rPr lang="en-GB" dirty="0" err="1"/>
              <a:t>billing_id</a:t>
            </a:r>
            <a:r>
              <a:rPr lang="en-GB" dirty="0"/>
              <a:t> as foreign keys from BOOKING and BILLING tables respectively.</a:t>
            </a:r>
            <a:endParaRPr lang="en-GB" sz="1800" b="1" dirty="0"/>
          </a:p>
        </p:txBody>
      </p:sp>
    </p:spTree>
    <p:extLst>
      <p:ext uri="{BB962C8B-B14F-4D97-AF65-F5344CB8AC3E}">
        <p14:creationId xmlns:p14="http://schemas.microsoft.com/office/powerpoint/2010/main" val="3186860118"/>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7815</TotalTime>
  <Words>117</Words>
  <Application>Microsoft Office PowerPoint</Application>
  <PresentationFormat>On-screen Show (4:3)</PresentationFormat>
  <Paragraphs>42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11_Default Design</vt:lpstr>
      <vt:lpstr>19CSE 202 DBMS REVIEW 1  CAR RENTAL SYSTEM</vt:lpstr>
      <vt:lpstr>Problem definition</vt:lpstr>
      <vt:lpstr>Functionalities &amp; Modules</vt:lpstr>
      <vt:lpstr>What makes It special and unique?</vt:lpstr>
      <vt:lpstr>TABLES:</vt:lpstr>
      <vt:lpstr>PowerPoint Presentation</vt:lpstr>
      <vt:lpstr>PowerPoint Presentation</vt:lpstr>
      <vt:lpstr>PowerPoint Presentation</vt:lpstr>
      <vt:lpstr>PowerPoint Presentation</vt:lpstr>
      <vt:lpstr>Schema</vt:lpstr>
      <vt:lpstr>CUSTOMER-CAR</vt:lpstr>
      <vt:lpstr>CAR-BOOKING</vt:lpstr>
      <vt:lpstr>BOOKING-BILLING</vt:lpstr>
      <vt:lpstr>BILLING-DATE</vt:lpstr>
      <vt:lpstr>ENTITY RELATION DIAGRAM</vt:lpstr>
      <vt:lpstr>Software/Tools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USER</cp:lastModifiedBy>
  <cp:revision>682</cp:revision>
  <dcterms:modified xsi:type="dcterms:W3CDTF">2020-09-18T14:14:44Z</dcterms:modified>
</cp:coreProperties>
</file>