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17" r:id="rId2"/>
    <p:sldMasterId id="2147483698" r:id="rId3"/>
  </p:sldMasterIdLst>
  <p:sldIdLst>
    <p:sldId id="263" r:id="rId4"/>
    <p:sldId id="280" r:id="rId5"/>
    <p:sldId id="274" r:id="rId6"/>
    <p:sldId id="276" r:id="rId7"/>
    <p:sldId id="278" r:id="rId8"/>
    <p:sldId id="257" r:id="rId9"/>
    <p:sldId id="258" r:id="rId10"/>
    <p:sldId id="259" r:id="rId11"/>
    <p:sldId id="261" r:id="rId12"/>
    <p:sldId id="271" r:id="rId13"/>
    <p:sldId id="265" r:id="rId14"/>
    <p:sldId id="267" r:id="rId15"/>
    <p:sldId id="266" r:id="rId16"/>
    <p:sldId id="272" r:id="rId17"/>
    <p:sldId id="273" r:id="rId18"/>
    <p:sldId id="279" r:id="rId19"/>
    <p:sldId id="260" r:id="rId20"/>
    <p:sldId id="269" r:id="rId21"/>
    <p:sldId id="262" r:id="rId2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962176-E490-15FE-5AB4-03C84776FC21}" v="293" dt="2020-11-19T04:16:56.848"/>
    <p1510:client id="{3A59C15C-7EA1-012E-777B-9D43F00A74C6}" v="3" dt="2020-11-20T03:07:17.640"/>
    <p1510:client id="{4A52E8FD-8AFB-EAA4-EFFB-8EA403EEED7F}" v="206" dt="2020-11-19T07:08:32.130"/>
    <p1510:client id="{4A560EE1-0ED6-9DE3-424E-2887B18548BD}" v="17" dt="2020-11-19T05:22:57.064"/>
    <p1510:client id="{4A5C720C-2861-48BB-D02F-267F46F0E0F4}" v="2" dt="2020-11-20T08:21:33.226"/>
    <p1510:client id="{5A76B7F2-6B20-DA7B-1592-5A8D0B08AB04}" v="304" dt="2020-11-19T04:44:19.126"/>
    <p1510:client id="{5F600258-511B-F800-F60F-45D6983C3DF1}" v="108" dt="2020-11-19T07:16:19.712"/>
    <p1510:client id="{75A88457-916A-2320-214B-E31477C312C3}" v="1281" dt="2020-11-19T06:12:12.416"/>
    <p1510:client id="{83E924EE-4D16-48AF-8A4C-AFCAF454910E}" v="732" dt="2020-11-17T08:48:59.499"/>
    <p1510:client id="{9E8B1A1E-7AA4-717B-A5A1-AD15A8608C0A}" v="36" dt="2020-11-19T06:10:13.201"/>
    <p1510:client id="{A0237A2F-7F9D-E074-C5C5-248C8A695BF5}" v="871" dt="2020-11-19T06:49:23.740"/>
    <p1510:client id="{AB3E5AC8-F850-05AB-320E-C7CA35774A4A}" v="1399" dt="2020-11-19T07:03:46.090"/>
    <p1510:client id="{BBE69DE9-F563-D225-E5D5-E19B7E6A4F83}" v="46" dt="2020-11-19T08:40:49.498"/>
    <p1510:client id="{C7DA86B0-EA09-937B-9AC8-D7087FF12F2F}" v="63" dt="2020-11-19T13:10:12.947"/>
    <p1510:client id="{DBA023D8-CBEE-6E11-28CF-C28B4AEAF0BD}" v="1" dt="2020-11-19T04:47:12.765"/>
    <p1510:client id="{EE719693-FA5C-A14D-A45F-A7D129C79D4D}" v="1" dt="2020-11-19T16:47:01.786"/>
    <p1510:client id="{FA5C4CFC-94C8-A9B7-C0EC-5A4F0D02A3E5}" v="3" dt="2020-11-18T04:33:32.7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microsoft.com/office/2015/10/relationships/revisionInfo" Target="revisionInfo.xml"/></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AEEB13-A4A8-4A3D-82BC-DD71F8843E40}" type="doc">
      <dgm:prSet loTypeId="urn:microsoft.com/office/officeart/2008/layout/LinedList" loCatId="list" qsTypeId="urn:microsoft.com/office/officeart/2005/8/quickstyle/simple2" qsCatId="simple" csTypeId="urn:microsoft.com/office/officeart/2005/8/colors/colorful1" csCatId="colorful"/>
      <dgm:spPr/>
      <dgm:t>
        <a:bodyPr/>
        <a:lstStyle/>
        <a:p>
          <a:endParaRPr lang="en-US"/>
        </a:p>
      </dgm:t>
    </dgm:pt>
    <dgm:pt modelId="{A1E21FA4-E844-4B85-B2C3-8D90BBD40D7A}">
      <dgm:prSet/>
      <dgm:spPr/>
      <dgm:t>
        <a:bodyPr/>
        <a:lstStyle/>
        <a:p>
          <a:pPr rtl="0"/>
          <a:r>
            <a:rPr lang="en-GB">
              <a:latin typeface="Calibri"/>
              <a:cs typeface="Times New Roman"/>
            </a:rPr>
            <a:t>1. CB.EN.U4CSE19453-  ABHINAV</a:t>
          </a:r>
          <a:endParaRPr lang="en-US">
            <a:latin typeface="Calibri"/>
            <a:cs typeface="Times New Roman"/>
          </a:endParaRPr>
        </a:p>
      </dgm:t>
    </dgm:pt>
    <dgm:pt modelId="{E61EB2D8-D456-4730-A435-2A7406D7BA72}" type="parTrans" cxnId="{1749DCF6-9C2E-4AFF-82ED-40A6BA087CD3}">
      <dgm:prSet/>
      <dgm:spPr/>
      <dgm:t>
        <a:bodyPr/>
        <a:lstStyle/>
        <a:p>
          <a:endParaRPr lang="en-US"/>
        </a:p>
      </dgm:t>
    </dgm:pt>
    <dgm:pt modelId="{75E81730-256E-4006-87A4-BA2221B72587}" type="sibTrans" cxnId="{1749DCF6-9C2E-4AFF-82ED-40A6BA087CD3}">
      <dgm:prSet/>
      <dgm:spPr/>
      <dgm:t>
        <a:bodyPr/>
        <a:lstStyle/>
        <a:p>
          <a:endParaRPr lang="en-US"/>
        </a:p>
      </dgm:t>
    </dgm:pt>
    <dgm:pt modelId="{F4229CDD-8179-4605-9B0A-CC248C85FA70}">
      <dgm:prSet/>
      <dgm:spPr/>
      <dgm:t>
        <a:bodyPr/>
        <a:lstStyle/>
        <a:p>
          <a:pPr rtl="0"/>
          <a:r>
            <a:rPr lang="en-GB">
              <a:latin typeface="Calibri"/>
              <a:cs typeface="Times New Roman"/>
            </a:rPr>
            <a:t>2. CB.EN.U4CSE19459 - SHANTHAN</a:t>
          </a:r>
          <a:endParaRPr lang="en-US">
            <a:latin typeface="Calibri"/>
            <a:cs typeface="Times New Roman"/>
          </a:endParaRPr>
        </a:p>
      </dgm:t>
    </dgm:pt>
    <dgm:pt modelId="{A0788823-8B3B-44F4-A903-DC30B89FB031}" type="parTrans" cxnId="{E89EADA1-727F-499D-B5B4-80BB52C889D4}">
      <dgm:prSet/>
      <dgm:spPr/>
      <dgm:t>
        <a:bodyPr/>
        <a:lstStyle/>
        <a:p>
          <a:endParaRPr lang="en-US"/>
        </a:p>
      </dgm:t>
    </dgm:pt>
    <dgm:pt modelId="{166760ED-3E9F-43A6-A4B2-5ACA0E2B905B}" type="sibTrans" cxnId="{E89EADA1-727F-499D-B5B4-80BB52C889D4}">
      <dgm:prSet/>
      <dgm:spPr/>
      <dgm:t>
        <a:bodyPr/>
        <a:lstStyle/>
        <a:p>
          <a:endParaRPr lang="en-US"/>
        </a:p>
      </dgm:t>
    </dgm:pt>
    <dgm:pt modelId="{07675BD0-156B-4CCC-9C33-F9693D8E7B9E}">
      <dgm:prSet/>
      <dgm:spPr/>
      <dgm:t>
        <a:bodyPr/>
        <a:lstStyle/>
        <a:p>
          <a:r>
            <a:rPr lang="en-GB">
              <a:latin typeface="Calibri"/>
              <a:cs typeface="Times New Roman"/>
            </a:rPr>
            <a:t>3. CB.EN.U4CSE19405 - HEMANTH</a:t>
          </a:r>
          <a:endParaRPr lang="en-US">
            <a:latin typeface="Calibri"/>
            <a:cs typeface="Times New Roman"/>
          </a:endParaRPr>
        </a:p>
      </dgm:t>
    </dgm:pt>
    <dgm:pt modelId="{CD18BCD5-0C7D-4F06-955A-55592D7B6662}" type="parTrans" cxnId="{5AAB1BB4-2137-4383-BC3D-4166A85DFC89}">
      <dgm:prSet/>
      <dgm:spPr/>
      <dgm:t>
        <a:bodyPr/>
        <a:lstStyle/>
        <a:p>
          <a:endParaRPr lang="en-US"/>
        </a:p>
      </dgm:t>
    </dgm:pt>
    <dgm:pt modelId="{2416406E-D4E2-4040-B05F-C5D07B015E03}" type="sibTrans" cxnId="{5AAB1BB4-2137-4383-BC3D-4166A85DFC89}">
      <dgm:prSet/>
      <dgm:spPr/>
      <dgm:t>
        <a:bodyPr/>
        <a:lstStyle/>
        <a:p>
          <a:endParaRPr lang="en-US"/>
        </a:p>
      </dgm:t>
    </dgm:pt>
    <dgm:pt modelId="{CE8A8CCF-00E1-4E71-BDA6-7CEE1BEC0FC7}">
      <dgm:prSet/>
      <dgm:spPr/>
      <dgm:t>
        <a:bodyPr/>
        <a:lstStyle/>
        <a:p>
          <a:r>
            <a:rPr lang="en-GB">
              <a:latin typeface="Calibri"/>
              <a:cs typeface="Times New Roman"/>
            </a:rPr>
            <a:t>4. CB.EN.U4CSE19449 - KOUSHIK</a:t>
          </a:r>
          <a:endParaRPr lang="en-US">
            <a:latin typeface="Calibri"/>
            <a:cs typeface="Times New Roman"/>
          </a:endParaRPr>
        </a:p>
      </dgm:t>
    </dgm:pt>
    <dgm:pt modelId="{88673C29-BC0B-4A03-96CA-01B2CF38ECDE}" type="parTrans" cxnId="{C8CB38E8-C955-4059-8AA5-CEA969708FB6}">
      <dgm:prSet/>
      <dgm:spPr/>
      <dgm:t>
        <a:bodyPr/>
        <a:lstStyle/>
        <a:p>
          <a:endParaRPr lang="en-US"/>
        </a:p>
      </dgm:t>
    </dgm:pt>
    <dgm:pt modelId="{E3E2FAE1-A95E-4ED6-B8B6-CD08B3E1B891}" type="sibTrans" cxnId="{C8CB38E8-C955-4059-8AA5-CEA969708FB6}">
      <dgm:prSet/>
      <dgm:spPr/>
      <dgm:t>
        <a:bodyPr/>
        <a:lstStyle/>
        <a:p>
          <a:endParaRPr lang="en-US"/>
        </a:p>
      </dgm:t>
    </dgm:pt>
    <dgm:pt modelId="{DF902B1A-A275-4AF6-927F-A73C3909B41F}" type="pres">
      <dgm:prSet presAssocID="{5AAEEB13-A4A8-4A3D-82BC-DD71F8843E40}" presName="vert0" presStyleCnt="0">
        <dgm:presLayoutVars>
          <dgm:dir/>
          <dgm:animOne val="branch"/>
          <dgm:animLvl val="lvl"/>
        </dgm:presLayoutVars>
      </dgm:prSet>
      <dgm:spPr/>
    </dgm:pt>
    <dgm:pt modelId="{00498FC6-E23B-4698-98A2-DBF379A814AA}" type="pres">
      <dgm:prSet presAssocID="{A1E21FA4-E844-4B85-B2C3-8D90BBD40D7A}" presName="thickLine" presStyleLbl="alignNode1" presStyleIdx="0" presStyleCnt="4"/>
      <dgm:spPr/>
    </dgm:pt>
    <dgm:pt modelId="{BD41B211-5EE9-492A-8204-A8F033A6DDBC}" type="pres">
      <dgm:prSet presAssocID="{A1E21FA4-E844-4B85-B2C3-8D90BBD40D7A}" presName="horz1" presStyleCnt="0"/>
      <dgm:spPr/>
    </dgm:pt>
    <dgm:pt modelId="{531B9ED8-8293-4B8B-8253-9975A4B38FF0}" type="pres">
      <dgm:prSet presAssocID="{A1E21FA4-E844-4B85-B2C3-8D90BBD40D7A}" presName="tx1" presStyleLbl="revTx" presStyleIdx="0" presStyleCnt="4"/>
      <dgm:spPr/>
    </dgm:pt>
    <dgm:pt modelId="{831C76BD-2E8F-4F6A-9481-0679E37E580C}" type="pres">
      <dgm:prSet presAssocID="{A1E21FA4-E844-4B85-B2C3-8D90BBD40D7A}" presName="vert1" presStyleCnt="0"/>
      <dgm:spPr/>
    </dgm:pt>
    <dgm:pt modelId="{95B204F9-830E-4058-847D-F976B34CC9DE}" type="pres">
      <dgm:prSet presAssocID="{F4229CDD-8179-4605-9B0A-CC248C85FA70}" presName="thickLine" presStyleLbl="alignNode1" presStyleIdx="1" presStyleCnt="4"/>
      <dgm:spPr/>
    </dgm:pt>
    <dgm:pt modelId="{3E8F4912-7D59-436D-9142-348194640DC9}" type="pres">
      <dgm:prSet presAssocID="{F4229CDD-8179-4605-9B0A-CC248C85FA70}" presName="horz1" presStyleCnt="0"/>
      <dgm:spPr/>
    </dgm:pt>
    <dgm:pt modelId="{46505BE5-CC18-4E7F-B132-99A9869E4624}" type="pres">
      <dgm:prSet presAssocID="{F4229CDD-8179-4605-9B0A-CC248C85FA70}" presName="tx1" presStyleLbl="revTx" presStyleIdx="1" presStyleCnt="4"/>
      <dgm:spPr/>
    </dgm:pt>
    <dgm:pt modelId="{1A62B95C-43CD-413B-A010-3D599459428E}" type="pres">
      <dgm:prSet presAssocID="{F4229CDD-8179-4605-9B0A-CC248C85FA70}" presName="vert1" presStyleCnt="0"/>
      <dgm:spPr/>
    </dgm:pt>
    <dgm:pt modelId="{C6C8FC43-74A7-43E2-991C-C98A2FFCF1C7}" type="pres">
      <dgm:prSet presAssocID="{07675BD0-156B-4CCC-9C33-F9693D8E7B9E}" presName="thickLine" presStyleLbl="alignNode1" presStyleIdx="2" presStyleCnt="4"/>
      <dgm:spPr/>
    </dgm:pt>
    <dgm:pt modelId="{7F3733C5-9E38-4AE7-858A-55654959353D}" type="pres">
      <dgm:prSet presAssocID="{07675BD0-156B-4CCC-9C33-F9693D8E7B9E}" presName="horz1" presStyleCnt="0"/>
      <dgm:spPr/>
    </dgm:pt>
    <dgm:pt modelId="{EBD08180-14AD-4621-BF60-D447B66C1F30}" type="pres">
      <dgm:prSet presAssocID="{07675BD0-156B-4CCC-9C33-F9693D8E7B9E}" presName="tx1" presStyleLbl="revTx" presStyleIdx="2" presStyleCnt="4"/>
      <dgm:spPr/>
    </dgm:pt>
    <dgm:pt modelId="{028DA48C-DB5D-4298-98C4-76669C0DFFC1}" type="pres">
      <dgm:prSet presAssocID="{07675BD0-156B-4CCC-9C33-F9693D8E7B9E}" presName="vert1" presStyleCnt="0"/>
      <dgm:spPr/>
    </dgm:pt>
    <dgm:pt modelId="{632808B1-C082-4A02-A28A-846C21A7D8C3}" type="pres">
      <dgm:prSet presAssocID="{CE8A8CCF-00E1-4E71-BDA6-7CEE1BEC0FC7}" presName="thickLine" presStyleLbl="alignNode1" presStyleIdx="3" presStyleCnt="4"/>
      <dgm:spPr/>
    </dgm:pt>
    <dgm:pt modelId="{C1657295-E41C-44C7-A7B6-2CD7E93A91AB}" type="pres">
      <dgm:prSet presAssocID="{CE8A8CCF-00E1-4E71-BDA6-7CEE1BEC0FC7}" presName="horz1" presStyleCnt="0"/>
      <dgm:spPr/>
    </dgm:pt>
    <dgm:pt modelId="{F2103E91-7058-41E2-AC2B-7B873400B5D3}" type="pres">
      <dgm:prSet presAssocID="{CE8A8CCF-00E1-4E71-BDA6-7CEE1BEC0FC7}" presName="tx1" presStyleLbl="revTx" presStyleIdx="3" presStyleCnt="4"/>
      <dgm:spPr/>
    </dgm:pt>
    <dgm:pt modelId="{18982E5C-A72E-4559-BF49-D45DDCAF68E7}" type="pres">
      <dgm:prSet presAssocID="{CE8A8CCF-00E1-4E71-BDA6-7CEE1BEC0FC7}" presName="vert1" presStyleCnt="0"/>
      <dgm:spPr/>
    </dgm:pt>
  </dgm:ptLst>
  <dgm:cxnLst>
    <dgm:cxn modelId="{7539EF62-151A-4EB5-B2AC-FC9EB0C15923}" type="presOf" srcId="{F4229CDD-8179-4605-9B0A-CC248C85FA70}" destId="{46505BE5-CC18-4E7F-B132-99A9869E4624}" srcOrd="0" destOrd="0" presId="urn:microsoft.com/office/officeart/2008/layout/LinedList"/>
    <dgm:cxn modelId="{F8F7894E-98D1-46A0-AB12-4FACF984A692}" type="presOf" srcId="{A1E21FA4-E844-4B85-B2C3-8D90BBD40D7A}" destId="{531B9ED8-8293-4B8B-8253-9975A4B38FF0}" srcOrd="0" destOrd="0" presId="urn:microsoft.com/office/officeart/2008/layout/LinedList"/>
    <dgm:cxn modelId="{D7763897-AA24-44A5-A612-50D23D7D890F}" type="presOf" srcId="{5AAEEB13-A4A8-4A3D-82BC-DD71F8843E40}" destId="{DF902B1A-A275-4AF6-927F-A73C3909B41F}" srcOrd="0" destOrd="0" presId="urn:microsoft.com/office/officeart/2008/layout/LinedList"/>
    <dgm:cxn modelId="{E89EADA1-727F-499D-B5B4-80BB52C889D4}" srcId="{5AAEEB13-A4A8-4A3D-82BC-DD71F8843E40}" destId="{F4229CDD-8179-4605-9B0A-CC248C85FA70}" srcOrd="1" destOrd="0" parTransId="{A0788823-8B3B-44F4-A903-DC30B89FB031}" sibTransId="{166760ED-3E9F-43A6-A4B2-5ACA0E2B905B}"/>
    <dgm:cxn modelId="{5AAB1BB4-2137-4383-BC3D-4166A85DFC89}" srcId="{5AAEEB13-A4A8-4A3D-82BC-DD71F8843E40}" destId="{07675BD0-156B-4CCC-9C33-F9693D8E7B9E}" srcOrd="2" destOrd="0" parTransId="{CD18BCD5-0C7D-4F06-955A-55592D7B6662}" sibTransId="{2416406E-D4E2-4040-B05F-C5D07B015E03}"/>
    <dgm:cxn modelId="{C8CB38E8-C955-4059-8AA5-CEA969708FB6}" srcId="{5AAEEB13-A4A8-4A3D-82BC-DD71F8843E40}" destId="{CE8A8CCF-00E1-4E71-BDA6-7CEE1BEC0FC7}" srcOrd="3" destOrd="0" parTransId="{88673C29-BC0B-4A03-96CA-01B2CF38ECDE}" sibTransId="{E3E2FAE1-A95E-4ED6-B8B6-CD08B3E1B891}"/>
    <dgm:cxn modelId="{830491EB-C051-4A29-A6E9-F80D4C26FC9F}" type="presOf" srcId="{07675BD0-156B-4CCC-9C33-F9693D8E7B9E}" destId="{EBD08180-14AD-4621-BF60-D447B66C1F30}" srcOrd="0" destOrd="0" presId="urn:microsoft.com/office/officeart/2008/layout/LinedList"/>
    <dgm:cxn modelId="{200710F0-C083-4F34-BEAD-F5E7ED1FD5E5}" type="presOf" srcId="{CE8A8CCF-00E1-4E71-BDA6-7CEE1BEC0FC7}" destId="{F2103E91-7058-41E2-AC2B-7B873400B5D3}" srcOrd="0" destOrd="0" presId="urn:microsoft.com/office/officeart/2008/layout/LinedList"/>
    <dgm:cxn modelId="{1749DCF6-9C2E-4AFF-82ED-40A6BA087CD3}" srcId="{5AAEEB13-A4A8-4A3D-82BC-DD71F8843E40}" destId="{A1E21FA4-E844-4B85-B2C3-8D90BBD40D7A}" srcOrd="0" destOrd="0" parTransId="{E61EB2D8-D456-4730-A435-2A7406D7BA72}" sibTransId="{75E81730-256E-4006-87A4-BA2221B72587}"/>
    <dgm:cxn modelId="{B9114665-C0DC-48AF-8FD3-5151EB59FD2B}" type="presParOf" srcId="{DF902B1A-A275-4AF6-927F-A73C3909B41F}" destId="{00498FC6-E23B-4698-98A2-DBF379A814AA}" srcOrd="0" destOrd="0" presId="urn:microsoft.com/office/officeart/2008/layout/LinedList"/>
    <dgm:cxn modelId="{17A9644D-2719-49C3-97C6-35B06B8C7008}" type="presParOf" srcId="{DF902B1A-A275-4AF6-927F-A73C3909B41F}" destId="{BD41B211-5EE9-492A-8204-A8F033A6DDBC}" srcOrd="1" destOrd="0" presId="urn:microsoft.com/office/officeart/2008/layout/LinedList"/>
    <dgm:cxn modelId="{3980EDE6-7190-4C93-A725-F6351DA47715}" type="presParOf" srcId="{BD41B211-5EE9-492A-8204-A8F033A6DDBC}" destId="{531B9ED8-8293-4B8B-8253-9975A4B38FF0}" srcOrd="0" destOrd="0" presId="urn:microsoft.com/office/officeart/2008/layout/LinedList"/>
    <dgm:cxn modelId="{37C1B420-FD51-4C7D-956C-F4A8A985D384}" type="presParOf" srcId="{BD41B211-5EE9-492A-8204-A8F033A6DDBC}" destId="{831C76BD-2E8F-4F6A-9481-0679E37E580C}" srcOrd="1" destOrd="0" presId="urn:microsoft.com/office/officeart/2008/layout/LinedList"/>
    <dgm:cxn modelId="{2BBA9B1E-5CEE-4E30-B6D6-0BD171F33B42}" type="presParOf" srcId="{DF902B1A-A275-4AF6-927F-A73C3909B41F}" destId="{95B204F9-830E-4058-847D-F976B34CC9DE}" srcOrd="2" destOrd="0" presId="urn:microsoft.com/office/officeart/2008/layout/LinedList"/>
    <dgm:cxn modelId="{C107F5CD-E21A-4D3C-A3BE-79F94FF0137A}" type="presParOf" srcId="{DF902B1A-A275-4AF6-927F-A73C3909B41F}" destId="{3E8F4912-7D59-436D-9142-348194640DC9}" srcOrd="3" destOrd="0" presId="urn:microsoft.com/office/officeart/2008/layout/LinedList"/>
    <dgm:cxn modelId="{5B3A6FF4-9482-45B7-A147-88EC5440C96B}" type="presParOf" srcId="{3E8F4912-7D59-436D-9142-348194640DC9}" destId="{46505BE5-CC18-4E7F-B132-99A9869E4624}" srcOrd="0" destOrd="0" presId="urn:microsoft.com/office/officeart/2008/layout/LinedList"/>
    <dgm:cxn modelId="{12EC82ED-6690-4419-9EE5-0325DEA54398}" type="presParOf" srcId="{3E8F4912-7D59-436D-9142-348194640DC9}" destId="{1A62B95C-43CD-413B-A010-3D599459428E}" srcOrd="1" destOrd="0" presId="urn:microsoft.com/office/officeart/2008/layout/LinedList"/>
    <dgm:cxn modelId="{0BE36465-8F69-4375-B44D-67ADB66D0AA3}" type="presParOf" srcId="{DF902B1A-A275-4AF6-927F-A73C3909B41F}" destId="{C6C8FC43-74A7-43E2-991C-C98A2FFCF1C7}" srcOrd="4" destOrd="0" presId="urn:microsoft.com/office/officeart/2008/layout/LinedList"/>
    <dgm:cxn modelId="{C4D95905-1AC2-40DC-A738-EFD8DF13DD21}" type="presParOf" srcId="{DF902B1A-A275-4AF6-927F-A73C3909B41F}" destId="{7F3733C5-9E38-4AE7-858A-55654959353D}" srcOrd="5" destOrd="0" presId="urn:microsoft.com/office/officeart/2008/layout/LinedList"/>
    <dgm:cxn modelId="{7EA23C5F-6D98-40A6-BCB7-CAEAD38C6750}" type="presParOf" srcId="{7F3733C5-9E38-4AE7-858A-55654959353D}" destId="{EBD08180-14AD-4621-BF60-D447B66C1F30}" srcOrd="0" destOrd="0" presId="urn:microsoft.com/office/officeart/2008/layout/LinedList"/>
    <dgm:cxn modelId="{7957D77D-601A-4687-8DDF-75A21C44239C}" type="presParOf" srcId="{7F3733C5-9E38-4AE7-858A-55654959353D}" destId="{028DA48C-DB5D-4298-98C4-76669C0DFFC1}" srcOrd="1" destOrd="0" presId="urn:microsoft.com/office/officeart/2008/layout/LinedList"/>
    <dgm:cxn modelId="{437B1B9F-143B-484C-993C-470E7B648CCC}" type="presParOf" srcId="{DF902B1A-A275-4AF6-927F-A73C3909B41F}" destId="{632808B1-C082-4A02-A28A-846C21A7D8C3}" srcOrd="6" destOrd="0" presId="urn:microsoft.com/office/officeart/2008/layout/LinedList"/>
    <dgm:cxn modelId="{E07DA031-F6D3-4EB9-8258-68A5BB29991E}" type="presParOf" srcId="{DF902B1A-A275-4AF6-927F-A73C3909B41F}" destId="{C1657295-E41C-44C7-A7B6-2CD7E93A91AB}" srcOrd="7" destOrd="0" presId="urn:microsoft.com/office/officeart/2008/layout/LinedList"/>
    <dgm:cxn modelId="{2E49E03B-F31E-45E3-81CA-70CB9F657E77}" type="presParOf" srcId="{C1657295-E41C-44C7-A7B6-2CD7E93A91AB}" destId="{F2103E91-7058-41E2-AC2B-7B873400B5D3}" srcOrd="0" destOrd="0" presId="urn:microsoft.com/office/officeart/2008/layout/LinedList"/>
    <dgm:cxn modelId="{E41E92D0-BB11-4AB4-9C20-2F3087A412A3}" type="presParOf" srcId="{C1657295-E41C-44C7-A7B6-2CD7E93A91AB}" destId="{18982E5C-A72E-4559-BF49-D45DDCAF68E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A5A0B2-7BFF-417D-8E0C-DA56D80C5FD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86FED54-EE1A-4E8E-850B-755D093E2D51}">
      <dgm:prSet/>
      <dgm:spPr/>
      <dgm:t>
        <a:bodyPr/>
        <a:lstStyle/>
        <a:p>
          <a:pPr>
            <a:lnSpc>
              <a:spcPct val="100000"/>
            </a:lnSpc>
          </a:pPr>
          <a:r>
            <a:rPr lang="en-GB"/>
            <a:t>Store heap of data that might not have a structure</a:t>
          </a:r>
          <a:endParaRPr lang="en-US"/>
        </a:p>
      </dgm:t>
    </dgm:pt>
    <dgm:pt modelId="{C9BCFFCC-A69F-4594-A4C4-5CFB4BDEE28F}" type="parTrans" cxnId="{48C705A8-90A7-414F-9ACC-CC1B25C0195A}">
      <dgm:prSet/>
      <dgm:spPr/>
      <dgm:t>
        <a:bodyPr/>
        <a:lstStyle/>
        <a:p>
          <a:endParaRPr lang="en-US"/>
        </a:p>
      </dgm:t>
    </dgm:pt>
    <dgm:pt modelId="{478C483C-EE65-4697-95B9-88F4E91814EC}" type="sibTrans" cxnId="{48C705A8-90A7-414F-9ACC-CC1B25C0195A}">
      <dgm:prSet phldrT="01" phldr="0"/>
      <dgm:spPr/>
      <dgm:t>
        <a:bodyPr/>
        <a:lstStyle/>
        <a:p>
          <a:endParaRPr lang="en-US"/>
        </a:p>
      </dgm:t>
    </dgm:pt>
    <dgm:pt modelId="{43D39E7F-689F-4C9F-87F9-A776B1E985B5}">
      <dgm:prSet/>
      <dgm:spPr/>
      <dgm:t>
        <a:bodyPr/>
        <a:lstStyle/>
        <a:p>
          <a:pPr>
            <a:lnSpc>
              <a:spcPct val="100000"/>
            </a:lnSpc>
          </a:pPr>
          <a:r>
            <a:rPr lang="en-GB"/>
            <a:t>Speed up the development process</a:t>
          </a:r>
          <a:endParaRPr lang="en-US"/>
        </a:p>
      </dgm:t>
    </dgm:pt>
    <dgm:pt modelId="{B3B44933-D31E-472B-B1BE-8BC1E6764627}" type="parTrans" cxnId="{94F564E9-529A-4917-9844-773D55BB300F}">
      <dgm:prSet/>
      <dgm:spPr/>
      <dgm:t>
        <a:bodyPr/>
        <a:lstStyle/>
        <a:p>
          <a:endParaRPr lang="en-US"/>
        </a:p>
      </dgm:t>
    </dgm:pt>
    <dgm:pt modelId="{60B9692F-1527-43A7-A44F-125B40718B67}" type="sibTrans" cxnId="{94F564E9-529A-4917-9844-773D55BB300F}">
      <dgm:prSet phldrT="02" phldr="0"/>
      <dgm:spPr/>
      <dgm:t>
        <a:bodyPr/>
        <a:lstStyle/>
        <a:p>
          <a:endParaRPr lang="en-US"/>
        </a:p>
      </dgm:t>
    </dgm:pt>
    <dgm:pt modelId="{6F6AEB8D-4C34-440F-8C8A-A67CEF15D56F}">
      <dgm:prSet/>
      <dgm:spPr/>
      <dgm:t>
        <a:bodyPr/>
        <a:lstStyle/>
        <a:p>
          <a:pPr>
            <a:lnSpc>
              <a:spcPct val="100000"/>
            </a:lnSpc>
          </a:pPr>
          <a:r>
            <a:rPr lang="en-GB"/>
            <a:t>Reap the benefits of cloud computing and storage</a:t>
          </a:r>
          <a:endParaRPr lang="en-US"/>
        </a:p>
      </dgm:t>
    </dgm:pt>
    <dgm:pt modelId="{23200E29-6B40-4817-911A-02D12082FAD0}" type="parTrans" cxnId="{C1B0E97C-E314-45F1-8C94-6576DA632DBD}">
      <dgm:prSet/>
      <dgm:spPr/>
      <dgm:t>
        <a:bodyPr/>
        <a:lstStyle/>
        <a:p>
          <a:endParaRPr lang="en-US"/>
        </a:p>
      </dgm:t>
    </dgm:pt>
    <dgm:pt modelId="{FCF06A8C-8FCC-44EA-AFA7-0D21F9CEB26A}" type="sibTrans" cxnId="{C1B0E97C-E314-45F1-8C94-6576DA632DBD}">
      <dgm:prSet phldrT="03" phldr="0"/>
      <dgm:spPr/>
      <dgm:t>
        <a:bodyPr/>
        <a:lstStyle/>
        <a:p>
          <a:endParaRPr lang="en-US"/>
        </a:p>
      </dgm:t>
    </dgm:pt>
    <dgm:pt modelId="{6E283373-8FA6-4610-B610-5E7CD3622DE0}">
      <dgm:prSet/>
      <dgm:spPr/>
      <dgm:t>
        <a:bodyPr/>
        <a:lstStyle/>
        <a:p>
          <a:pPr>
            <a:lnSpc>
              <a:spcPct val="100000"/>
            </a:lnSpc>
          </a:pPr>
          <a:r>
            <a:rPr lang="en-GB"/>
            <a:t>Elevate horizontal scalability</a:t>
          </a:r>
          <a:endParaRPr lang="en-US"/>
        </a:p>
      </dgm:t>
    </dgm:pt>
    <dgm:pt modelId="{6BE7ACA6-4FFB-4A1A-BD03-E5A8E1878757}" type="parTrans" cxnId="{3A95BCDC-CC02-4490-A840-D991E7E0BDC9}">
      <dgm:prSet/>
      <dgm:spPr/>
      <dgm:t>
        <a:bodyPr/>
        <a:lstStyle/>
        <a:p>
          <a:endParaRPr lang="en-US"/>
        </a:p>
      </dgm:t>
    </dgm:pt>
    <dgm:pt modelId="{6533F122-7665-4110-B500-F9433A697FDA}" type="sibTrans" cxnId="{3A95BCDC-CC02-4490-A840-D991E7E0BDC9}">
      <dgm:prSet phldrT="04" phldr="0"/>
      <dgm:spPr/>
      <dgm:t>
        <a:bodyPr/>
        <a:lstStyle/>
        <a:p>
          <a:endParaRPr lang="en-US"/>
        </a:p>
      </dgm:t>
    </dgm:pt>
    <dgm:pt modelId="{3BB51BF2-A200-4D8B-9327-E89690E5A395}" type="pres">
      <dgm:prSet presAssocID="{6AA5A0B2-7BFF-417D-8E0C-DA56D80C5FD6}" presName="root" presStyleCnt="0">
        <dgm:presLayoutVars>
          <dgm:dir/>
          <dgm:resizeHandles val="exact"/>
        </dgm:presLayoutVars>
      </dgm:prSet>
      <dgm:spPr/>
    </dgm:pt>
    <dgm:pt modelId="{F4CD2975-8A8B-4163-B790-E91CD73A3C5E}" type="pres">
      <dgm:prSet presAssocID="{286FED54-EE1A-4E8E-850B-755D093E2D51}" presName="compNode" presStyleCnt="0"/>
      <dgm:spPr/>
    </dgm:pt>
    <dgm:pt modelId="{E2DCFE7D-FFBA-4CB0-8D90-F0071AC41AED}" type="pres">
      <dgm:prSet presAssocID="{286FED54-EE1A-4E8E-850B-755D093E2D51}" presName="bgRect" presStyleLbl="bgShp" presStyleIdx="0" presStyleCnt="4"/>
      <dgm:spPr/>
    </dgm:pt>
    <dgm:pt modelId="{64031D57-E7DA-45AD-97B8-5038F3B81C69}" type="pres">
      <dgm:prSet presAssocID="{286FED54-EE1A-4E8E-850B-755D093E2D5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083D5B55-F285-4A8B-98B7-9400432DD2B3}" type="pres">
      <dgm:prSet presAssocID="{286FED54-EE1A-4E8E-850B-755D093E2D51}" presName="spaceRect" presStyleCnt="0"/>
      <dgm:spPr/>
    </dgm:pt>
    <dgm:pt modelId="{187DA01A-5F40-42E4-8150-0F62931203CF}" type="pres">
      <dgm:prSet presAssocID="{286FED54-EE1A-4E8E-850B-755D093E2D51}" presName="parTx" presStyleLbl="revTx" presStyleIdx="0" presStyleCnt="4">
        <dgm:presLayoutVars>
          <dgm:chMax val="0"/>
          <dgm:chPref val="0"/>
        </dgm:presLayoutVars>
      </dgm:prSet>
      <dgm:spPr/>
    </dgm:pt>
    <dgm:pt modelId="{059ACD26-FC08-4AAD-B60D-85EAF3D2B76A}" type="pres">
      <dgm:prSet presAssocID="{478C483C-EE65-4697-95B9-88F4E91814EC}" presName="sibTrans" presStyleCnt="0"/>
      <dgm:spPr/>
    </dgm:pt>
    <dgm:pt modelId="{B51ACF21-E05E-451E-845D-46A1DD7BDA72}" type="pres">
      <dgm:prSet presAssocID="{43D39E7F-689F-4C9F-87F9-A776B1E985B5}" presName="compNode" presStyleCnt="0"/>
      <dgm:spPr/>
    </dgm:pt>
    <dgm:pt modelId="{ECCE2298-8F94-4097-92CD-5E86D43F3083}" type="pres">
      <dgm:prSet presAssocID="{43D39E7F-689F-4C9F-87F9-A776B1E985B5}" presName="bgRect" presStyleLbl="bgShp" presStyleIdx="1" presStyleCnt="4"/>
      <dgm:spPr/>
    </dgm:pt>
    <dgm:pt modelId="{B3D99280-17EF-482E-8E33-BA5BA18899EA}" type="pres">
      <dgm:prSet presAssocID="{43D39E7F-689F-4C9F-87F9-A776B1E985B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3B154BF5-0EE3-4C7C-B98A-91F987552ACD}" type="pres">
      <dgm:prSet presAssocID="{43D39E7F-689F-4C9F-87F9-A776B1E985B5}" presName="spaceRect" presStyleCnt="0"/>
      <dgm:spPr/>
    </dgm:pt>
    <dgm:pt modelId="{9B74CDB0-17DF-48A4-9B29-3BA249849F81}" type="pres">
      <dgm:prSet presAssocID="{43D39E7F-689F-4C9F-87F9-A776B1E985B5}" presName="parTx" presStyleLbl="revTx" presStyleIdx="1" presStyleCnt="4">
        <dgm:presLayoutVars>
          <dgm:chMax val="0"/>
          <dgm:chPref val="0"/>
        </dgm:presLayoutVars>
      </dgm:prSet>
      <dgm:spPr/>
    </dgm:pt>
    <dgm:pt modelId="{642A3D21-C4E2-4990-BB00-38618135FBC6}" type="pres">
      <dgm:prSet presAssocID="{60B9692F-1527-43A7-A44F-125B40718B67}" presName="sibTrans" presStyleCnt="0"/>
      <dgm:spPr/>
    </dgm:pt>
    <dgm:pt modelId="{95976C3A-BD29-4547-B745-79FA087C0E5B}" type="pres">
      <dgm:prSet presAssocID="{6F6AEB8D-4C34-440F-8C8A-A67CEF15D56F}" presName="compNode" presStyleCnt="0"/>
      <dgm:spPr/>
    </dgm:pt>
    <dgm:pt modelId="{C87643C7-150C-4A93-8B42-6ADB27981017}" type="pres">
      <dgm:prSet presAssocID="{6F6AEB8D-4C34-440F-8C8A-A67CEF15D56F}" presName="bgRect" presStyleLbl="bgShp" presStyleIdx="2" presStyleCnt="4"/>
      <dgm:spPr/>
    </dgm:pt>
    <dgm:pt modelId="{EC8EAD40-F535-47E0-B35B-B1ABEEF2C528}" type="pres">
      <dgm:prSet presAssocID="{6F6AEB8D-4C34-440F-8C8A-A67CEF15D56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wnload from cloud"/>
        </a:ext>
      </dgm:extLst>
    </dgm:pt>
    <dgm:pt modelId="{8E2281F1-B57A-4E36-9155-06C95BAB1D23}" type="pres">
      <dgm:prSet presAssocID="{6F6AEB8D-4C34-440F-8C8A-A67CEF15D56F}" presName="spaceRect" presStyleCnt="0"/>
      <dgm:spPr/>
    </dgm:pt>
    <dgm:pt modelId="{98905CA8-B00E-4C30-9E49-861D2A5547FA}" type="pres">
      <dgm:prSet presAssocID="{6F6AEB8D-4C34-440F-8C8A-A67CEF15D56F}" presName="parTx" presStyleLbl="revTx" presStyleIdx="2" presStyleCnt="4">
        <dgm:presLayoutVars>
          <dgm:chMax val="0"/>
          <dgm:chPref val="0"/>
        </dgm:presLayoutVars>
      </dgm:prSet>
      <dgm:spPr/>
    </dgm:pt>
    <dgm:pt modelId="{2A9888C3-D504-4913-B540-ACAD562A9036}" type="pres">
      <dgm:prSet presAssocID="{FCF06A8C-8FCC-44EA-AFA7-0D21F9CEB26A}" presName="sibTrans" presStyleCnt="0"/>
      <dgm:spPr/>
    </dgm:pt>
    <dgm:pt modelId="{5F94C503-7373-43C1-96F6-AECF67350007}" type="pres">
      <dgm:prSet presAssocID="{6E283373-8FA6-4610-B610-5E7CD3622DE0}" presName="compNode" presStyleCnt="0"/>
      <dgm:spPr/>
    </dgm:pt>
    <dgm:pt modelId="{163CCE1A-17D1-4D6E-858D-F663F2AFD5A8}" type="pres">
      <dgm:prSet presAssocID="{6E283373-8FA6-4610-B610-5E7CD3622DE0}" presName="bgRect" presStyleLbl="bgShp" presStyleIdx="3" presStyleCnt="4"/>
      <dgm:spPr/>
    </dgm:pt>
    <dgm:pt modelId="{F3432EF3-EB39-4219-8DE8-8C788172C574}" type="pres">
      <dgm:prSet presAssocID="{6E283373-8FA6-4610-B610-5E7CD3622DE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E914C321-F81F-464D-A24B-8B99018A3578}" type="pres">
      <dgm:prSet presAssocID="{6E283373-8FA6-4610-B610-5E7CD3622DE0}" presName="spaceRect" presStyleCnt="0"/>
      <dgm:spPr/>
    </dgm:pt>
    <dgm:pt modelId="{EAF5AF71-9EA0-49CB-9A5A-048FA3B0DAF6}" type="pres">
      <dgm:prSet presAssocID="{6E283373-8FA6-4610-B610-5E7CD3622DE0}" presName="parTx" presStyleLbl="revTx" presStyleIdx="3" presStyleCnt="4">
        <dgm:presLayoutVars>
          <dgm:chMax val="0"/>
          <dgm:chPref val="0"/>
        </dgm:presLayoutVars>
      </dgm:prSet>
      <dgm:spPr/>
    </dgm:pt>
  </dgm:ptLst>
  <dgm:cxnLst>
    <dgm:cxn modelId="{62459B61-F2A4-409A-9F02-72475FB0FD38}" type="presOf" srcId="{43D39E7F-689F-4C9F-87F9-A776B1E985B5}" destId="{9B74CDB0-17DF-48A4-9B29-3BA249849F81}" srcOrd="0" destOrd="0" presId="urn:microsoft.com/office/officeart/2018/2/layout/IconVerticalSolidList"/>
    <dgm:cxn modelId="{19DCB867-09DC-44C6-8321-0E70484D4625}" type="presOf" srcId="{6E283373-8FA6-4610-B610-5E7CD3622DE0}" destId="{EAF5AF71-9EA0-49CB-9A5A-048FA3B0DAF6}" srcOrd="0" destOrd="0" presId="urn:microsoft.com/office/officeart/2018/2/layout/IconVerticalSolidList"/>
    <dgm:cxn modelId="{D1EB5E56-9779-4DC6-84B1-24FFFAF41B67}" type="presOf" srcId="{6AA5A0B2-7BFF-417D-8E0C-DA56D80C5FD6}" destId="{3BB51BF2-A200-4D8B-9327-E89690E5A395}" srcOrd="0" destOrd="0" presId="urn:microsoft.com/office/officeart/2018/2/layout/IconVerticalSolidList"/>
    <dgm:cxn modelId="{C1B0E97C-E314-45F1-8C94-6576DA632DBD}" srcId="{6AA5A0B2-7BFF-417D-8E0C-DA56D80C5FD6}" destId="{6F6AEB8D-4C34-440F-8C8A-A67CEF15D56F}" srcOrd="2" destOrd="0" parTransId="{23200E29-6B40-4817-911A-02D12082FAD0}" sibTransId="{FCF06A8C-8FCC-44EA-AFA7-0D21F9CEB26A}"/>
    <dgm:cxn modelId="{48C705A8-90A7-414F-9ACC-CC1B25C0195A}" srcId="{6AA5A0B2-7BFF-417D-8E0C-DA56D80C5FD6}" destId="{286FED54-EE1A-4E8E-850B-755D093E2D51}" srcOrd="0" destOrd="0" parTransId="{C9BCFFCC-A69F-4594-A4C4-5CFB4BDEE28F}" sibTransId="{478C483C-EE65-4697-95B9-88F4E91814EC}"/>
    <dgm:cxn modelId="{824372D2-1576-4A5E-9792-18740258BD54}" type="presOf" srcId="{6F6AEB8D-4C34-440F-8C8A-A67CEF15D56F}" destId="{98905CA8-B00E-4C30-9E49-861D2A5547FA}" srcOrd="0" destOrd="0" presId="urn:microsoft.com/office/officeart/2018/2/layout/IconVerticalSolidList"/>
    <dgm:cxn modelId="{3A95BCDC-CC02-4490-A840-D991E7E0BDC9}" srcId="{6AA5A0B2-7BFF-417D-8E0C-DA56D80C5FD6}" destId="{6E283373-8FA6-4610-B610-5E7CD3622DE0}" srcOrd="3" destOrd="0" parTransId="{6BE7ACA6-4FFB-4A1A-BD03-E5A8E1878757}" sibTransId="{6533F122-7665-4110-B500-F9433A697FDA}"/>
    <dgm:cxn modelId="{E0B1CCE4-45F9-4DFE-A389-CC96380FA40F}" type="presOf" srcId="{286FED54-EE1A-4E8E-850B-755D093E2D51}" destId="{187DA01A-5F40-42E4-8150-0F62931203CF}" srcOrd="0" destOrd="0" presId="urn:microsoft.com/office/officeart/2018/2/layout/IconVerticalSolidList"/>
    <dgm:cxn modelId="{94F564E9-529A-4917-9844-773D55BB300F}" srcId="{6AA5A0B2-7BFF-417D-8E0C-DA56D80C5FD6}" destId="{43D39E7F-689F-4C9F-87F9-A776B1E985B5}" srcOrd="1" destOrd="0" parTransId="{B3B44933-D31E-472B-B1BE-8BC1E6764627}" sibTransId="{60B9692F-1527-43A7-A44F-125B40718B67}"/>
    <dgm:cxn modelId="{2F19C6E7-43AC-4FB9-AD08-EB00F1BBB4E9}" type="presParOf" srcId="{3BB51BF2-A200-4D8B-9327-E89690E5A395}" destId="{F4CD2975-8A8B-4163-B790-E91CD73A3C5E}" srcOrd="0" destOrd="0" presId="urn:microsoft.com/office/officeart/2018/2/layout/IconVerticalSolidList"/>
    <dgm:cxn modelId="{3905E0EF-08FA-4CDE-8456-0609669373E5}" type="presParOf" srcId="{F4CD2975-8A8B-4163-B790-E91CD73A3C5E}" destId="{E2DCFE7D-FFBA-4CB0-8D90-F0071AC41AED}" srcOrd="0" destOrd="0" presId="urn:microsoft.com/office/officeart/2018/2/layout/IconVerticalSolidList"/>
    <dgm:cxn modelId="{AAAEABE4-78E2-4ED4-9A22-724F5EBF717D}" type="presParOf" srcId="{F4CD2975-8A8B-4163-B790-E91CD73A3C5E}" destId="{64031D57-E7DA-45AD-97B8-5038F3B81C69}" srcOrd="1" destOrd="0" presId="urn:microsoft.com/office/officeart/2018/2/layout/IconVerticalSolidList"/>
    <dgm:cxn modelId="{18971B59-F028-40D6-AE3F-37A3C5BA4B3A}" type="presParOf" srcId="{F4CD2975-8A8B-4163-B790-E91CD73A3C5E}" destId="{083D5B55-F285-4A8B-98B7-9400432DD2B3}" srcOrd="2" destOrd="0" presId="urn:microsoft.com/office/officeart/2018/2/layout/IconVerticalSolidList"/>
    <dgm:cxn modelId="{49F41A0B-3DBE-4B71-9DC2-BE01B61900AD}" type="presParOf" srcId="{F4CD2975-8A8B-4163-B790-E91CD73A3C5E}" destId="{187DA01A-5F40-42E4-8150-0F62931203CF}" srcOrd="3" destOrd="0" presId="urn:microsoft.com/office/officeart/2018/2/layout/IconVerticalSolidList"/>
    <dgm:cxn modelId="{5C94490A-BD1F-4B53-8925-B1C7E3372C21}" type="presParOf" srcId="{3BB51BF2-A200-4D8B-9327-E89690E5A395}" destId="{059ACD26-FC08-4AAD-B60D-85EAF3D2B76A}" srcOrd="1" destOrd="0" presId="urn:microsoft.com/office/officeart/2018/2/layout/IconVerticalSolidList"/>
    <dgm:cxn modelId="{43610CA8-BEBC-42F7-A082-354CE527568C}" type="presParOf" srcId="{3BB51BF2-A200-4D8B-9327-E89690E5A395}" destId="{B51ACF21-E05E-451E-845D-46A1DD7BDA72}" srcOrd="2" destOrd="0" presId="urn:microsoft.com/office/officeart/2018/2/layout/IconVerticalSolidList"/>
    <dgm:cxn modelId="{0FCBD4EB-E508-47EA-8F2A-B91725911BA0}" type="presParOf" srcId="{B51ACF21-E05E-451E-845D-46A1DD7BDA72}" destId="{ECCE2298-8F94-4097-92CD-5E86D43F3083}" srcOrd="0" destOrd="0" presId="urn:microsoft.com/office/officeart/2018/2/layout/IconVerticalSolidList"/>
    <dgm:cxn modelId="{6847F21A-C42F-47CF-8C78-6F201E0B3A84}" type="presParOf" srcId="{B51ACF21-E05E-451E-845D-46A1DD7BDA72}" destId="{B3D99280-17EF-482E-8E33-BA5BA18899EA}" srcOrd="1" destOrd="0" presId="urn:microsoft.com/office/officeart/2018/2/layout/IconVerticalSolidList"/>
    <dgm:cxn modelId="{5B515206-0592-41DC-8632-EF000D32A47A}" type="presParOf" srcId="{B51ACF21-E05E-451E-845D-46A1DD7BDA72}" destId="{3B154BF5-0EE3-4C7C-B98A-91F987552ACD}" srcOrd="2" destOrd="0" presId="urn:microsoft.com/office/officeart/2018/2/layout/IconVerticalSolidList"/>
    <dgm:cxn modelId="{52DC94F2-2CA6-4EB0-AD69-D267A6B73571}" type="presParOf" srcId="{B51ACF21-E05E-451E-845D-46A1DD7BDA72}" destId="{9B74CDB0-17DF-48A4-9B29-3BA249849F81}" srcOrd="3" destOrd="0" presId="urn:microsoft.com/office/officeart/2018/2/layout/IconVerticalSolidList"/>
    <dgm:cxn modelId="{1505353E-8A7B-4FDA-9C47-178A42D4B1DF}" type="presParOf" srcId="{3BB51BF2-A200-4D8B-9327-E89690E5A395}" destId="{642A3D21-C4E2-4990-BB00-38618135FBC6}" srcOrd="3" destOrd="0" presId="urn:microsoft.com/office/officeart/2018/2/layout/IconVerticalSolidList"/>
    <dgm:cxn modelId="{8792E010-1506-462F-AF4B-22225BEB03A3}" type="presParOf" srcId="{3BB51BF2-A200-4D8B-9327-E89690E5A395}" destId="{95976C3A-BD29-4547-B745-79FA087C0E5B}" srcOrd="4" destOrd="0" presId="urn:microsoft.com/office/officeart/2018/2/layout/IconVerticalSolidList"/>
    <dgm:cxn modelId="{9E1E85F1-504D-4EAF-8017-4871C8E624F2}" type="presParOf" srcId="{95976C3A-BD29-4547-B745-79FA087C0E5B}" destId="{C87643C7-150C-4A93-8B42-6ADB27981017}" srcOrd="0" destOrd="0" presId="urn:microsoft.com/office/officeart/2018/2/layout/IconVerticalSolidList"/>
    <dgm:cxn modelId="{0F028631-BDFC-4555-B149-5318EDB5203C}" type="presParOf" srcId="{95976C3A-BD29-4547-B745-79FA087C0E5B}" destId="{EC8EAD40-F535-47E0-B35B-B1ABEEF2C528}" srcOrd="1" destOrd="0" presId="urn:microsoft.com/office/officeart/2018/2/layout/IconVerticalSolidList"/>
    <dgm:cxn modelId="{C42C867B-7AA8-416D-BEAA-1E71A98D7F81}" type="presParOf" srcId="{95976C3A-BD29-4547-B745-79FA087C0E5B}" destId="{8E2281F1-B57A-4E36-9155-06C95BAB1D23}" srcOrd="2" destOrd="0" presId="urn:microsoft.com/office/officeart/2018/2/layout/IconVerticalSolidList"/>
    <dgm:cxn modelId="{E2C11702-E362-4A29-9363-FEE84B3D311C}" type="presParOf" srcId="{95976C3A-BD29-4547-B745-79FA087C0E5B}" destId="{98905CA8-B00E-4C30-9E49-861D2A5547FA}" srcOrd="3" destOrd="0" presId="urn:microsoft.com/office/officeart/2018/2/layout/IconVerticalSolidList"/>
    <dgm:cxn modelId="{34FD1852-57C6-4F8F-B1BD-3E0124D6E288}" type="presParOf" srcId="{3BB51BF2-A200-4D8B-9327-E89690E5A395}" destId="{2A9888C3-D504-4913-B540-ACAD562A9036}" srcOrd="5" destOrd="0" presId="urn:microsoft.com/office/officeart/2018/2/layout/IconVerticalSolidList"/>
    <dgm:cxn modelId="{44FEF9A0-409C-4BCD-9074-B19F4AFD4EE3}" type="presParOf" srcId="{3BB51BF2-A200-4D8B-9327-E89690E5A395}" destId="{5F94C503-7373-43C1-96F6-AECF67350007}" srcOrd="6" destOrd="0" presId="urn:microsoft.com/office/officeart/2018/2/layout/IconVerticalSolidList"/>
    <dgm:cxn modelId="{B5B1F9F5-39D5-4023-AD1A-7B7C00674974}" type="presParOf" srcId="{5F94C503-7373-43C1-96F6-AECF67350007}" destId="{163CCE1A-17D1-4D6E-858D-F663F2AFD5A8}" srcOrd="0" destOrd="0" presId="urn:microsoft.com/office/officeart/2018/2/layout/IconVerticalSolidList"/>
    <dgm:cxn modelId="{E4641896-D0AD-4EA3-840E-5126D8C76137}" type="presParOf" srcId="{5F94C503-7373-43C1-96F6-AECF67350007}" destId="{F3432EF3-EB39-4219-8DE8-8C788172C574}" srcOrd="1" destOrd="0" presId="urn:microsoft.com/office/officeart/2018/2/layout/IconVerticalSolidList"/>
    <dgm:cxn modelId="{F4F8C0A6-957A-4909-AB2F-ECA4E88776A9}" type="presParOf" srcId="{5F94C503-7373-43C1-96F6-AECF67350007}" destId="{E914C321-F81F-464D-A24B-8B99018A3578}" srcOrd="2" destOrd="0" presId="urn:microsoft.com/office/officeart/2018/2/layout/IconVerticalSolidList"/>
    <dgm:cxn modelId="{86D59C73-CCF5-430F-8373-91E1C1C84A51}" type="presParOf" srcId="{5F94C503-7373-43C1-96F6-AECF67350007}" destId="{EAF5AF71-9EA0-49CB-9A5A-048FA3B0DAF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498FC6-E23B-4698-98A2-DBF379A814AA}">
      <dsp:nvSpPr>
        <dsp:cNvPr id="0" name=""/>
        <dsp:cNvSpPr/>
      </dsp:nvSpPr>
      <dsp:spPr>
        <a:xfrm>
          <a:off x="0" y="0"/>
          <a:ext cx="544047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31B9ED8-8293-4B8B-8253-9975A4B38FF0}">
      <dsp:nvSpPr>
        <dsp:cNvPr id="0" name=""/>
        <dsp:cNvSpPr/>
      </dsp:nvSpPr>
      <dsp:spPr>
        <a:xfrm>
          <a:off x="0" y="0"/>
          <a:ext cx="5440478" cy="848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GB" sz="2800" kern="1200">
              <a:latin typeface="Calibri"/>
              <a:cs typeface="Times New Roman"/>
            </a:rPr>
            <a:t>1. CB.EN.U4CSE19453-  ABHINAV</a:t>
          </a:r>
          <a:endParaRPr lang="en-US" sz="2800" kern="1200">
            <a:latin typeface="Calibri"/>
            <a:cs typeface="Times New Roman"/>
          </a:endParaRPr>
        </a:p>
      </dsp:txBody>
      <dsp:txXfrm>
        <a:off x="0" y="0"/>
        <a:ext cx="5440478" cy="848821"/>
      </dsp:txXfrm>
    </dsp:sp>
    <dsp:sp modelId="{95B204F9-830E-4058-847D-F976B34CC9DE}">
      <dsp:nvSpPr>
        <dsp:cNvPr id="0" name=""/>
        <dsp:cNvSpPr/>
      </dsp:nvSpPr>
      <dsp:spPr>
        <a:xfrm>
          <a:off x="0" y="848821"/>
          <a:ext cx="544047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6505BE5-CC18-4E7F-B132-99A9869E4624}">
      <dsp:nvSpPr>
        <dsp:cNvPr id="0" name=""/>
        <dsp:cNvSpPr/>
      </dsp:nvSpPr>
      <dsp:spPr>
        <a:xfrm>
          <a:off x="0" y="848821"/>
          <a:ext cx="5440478" cy="848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GB" sz="2800" kern="1200">
              <a:latin typeface="Calibri"/>
              <a:cs typeface="Times New Roman"/>
            </a:rPr>
            <a:t>2. CB.EN.U4CSE19459 - SHANTHAN</a:t>
          </a:r>
          <a:endParaRPr lang="en-US" sz="2800" kern="1200">
            <a:latin typeface="Calibri"/>
            <a:cs typeface="Times New Roman"/>
          </a:endParaRPr>
        </a:p>
      </dsp:txBody>
      <dsp:txXfrm>
        <a:off x="0" y="848821"/>
        <a:ext cx="5440478" cy="848821"/>
      </dsp:txXfrm>
    </dsp:sp>
    <dsp:sp modelId="{C6C8FC43-74A7-43E2-991C-C98A2FFCF1C7}">
      <dsp:nvSpPr>
        <dsp:cNvPr id="0" name=""/>
        <dsp:cNvSpPr/>
      </dsp:nvSpPr>
      <dsp:spPr>
        <a:xfrm>
          <a:off x="0" y="1697643"/>
          <a:ext cx="5440478"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BD08180-14AD-4621-BF60-D447B66C1F30}">
      <dsp:nvSpPr>
        <dsp:cNvPr id="0" name=""/>
        <dsp:cNvSpPr/>
      </dsp:nvSpPr>
      <dsp:spPr>
        <a:xfrm>
          <a:off x="0" y="1697643"/>
          <a:ext cx="5440478" cy="848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a:latin typeface="Calibri"/>
              <a:cs typeface="Times New Roman"/>
            </a:rPr>
            <a:t>3. CB.EN.U4CSE19405 - HEMANTH</a:t>
          </a:r>
          <a:endParaRPr lang="en-US" sz="2800" kern="1200">
            <a:latin typeface="Calibri"/>
            <a:cs typeface="Times New Roman"/>
          </a:endParaRPr>
        </a:p>
      </dsp:txBody>
      <dsp:txXfrm>
        <a:off x="0" y="1697643"/>
        <a:ext cx="5440478" cy="848821"/>
      </dsp:txXfrm>
    </dsp:sp>
    <dsp:sp modelId="{632808B1-C082-4A02-A28A-846C21A7D8C3}">
      <dsp:nvSpPr>
        <dsp:cNvPr id="0" name=""/>
        <dsp:cNvSpPr/>
      </dsp:nvSpPr>
      <dsp:spPr>
        <a:xfrm>
          <a:off x="0" y="2546465"/>
          <a:ext cx="5440478"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2103E91-7058-41E2-AC2B-7B873400B5D3}">
      <dsp:nvSpPr>
        <dsp:cNvPr id="0" name=""/>
        <dsp:cNvSpPr/>
      </dsp:nvSpPr>
      <dsp:spPr>
        <a:xfrm>
          <a:off x="0" y="2546465"/>
          <a:ext cx="5440478" cy="848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a:latin typeface="Calibri"/>
              <a:cs typeface="Times New Roman"/>
            </a:rPr>
            <a:t>4. CB.EN.U4CSE19449 - KOUSHIK</a:t>
          </a:r>
          <a:endParaRPr lang="en-US" sz="2800" kern="1200">
            <a:latin typeface="Calibri"/>
            <a:cs typeface="Times New Roman"/>
          </a:endParaRPr>
        </a:p>
      </dsp:txBody>
      <dsp:txXfrm>
        <a:off x="0" y="2546465"/>
        <a:ext cx="5440478" cy="8488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DCFE7D-FFBA-4CB0-8D90-F0071AC41AED}">
      <dsp:nvSpPr>
        <dsp:cNvPr id="0" name=""/>
        <dsp:cNvSpPr/>
      </dsp:nvSpPr>
      <dsp:spPr>
        <a:xfrm>
          <a:off x="0" y="1961"/>
          <a:ext cx="5744684" cy="9941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031D57-E7DA-45AD-97B8-5038F3B81C69}">
      <dsp:nvSpPr>
        <dsp:cNvPr id="0" name=""/>
        <dsp:cNvSpPr/>
      </dsp:nvSpPr>
      <dsp:spPr>
        <a:xfrm>
          <a:off x="300739" y="225651"/>
          <a:ext cx="546798" cy="5467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7DA01A-5F40-42E4-8150-0F62931203CF}">
      <dsp:nvSpPr>
        <dsp:cNvPr id="0" name=""/>
        <dsp:cNvSpPr/>
      </dsp:nvSpPr>
      <dsp:spPr>
        <a:xfrm>
          <a:off x="1148277" y="1961"/>
          <a:ext cx="4596407" cy="994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217" tIns="105217" rIns="105217" bIns="105217" numCol="1" spcCol="1270" anchor="ctr" anchorCtr="0">
          <a:noAutofit/>
        </a:bodyPr>
        <a:lstStyle/>
        <a:p>
          <a:pPr marL="0" lvl="0" indent="0" algn="l" defTabSz="977900">
            <a:lnSpc>
              <a:spcPct val="100000"/>
            </a:lnSpc>
            <a:spcBef>
              <a:spcPct val="0"/>
            </a:spcBef>
            <a:spcAft>
              <a:spcPct val="35000"/>
            </a:spcAft>
            <a:buNone/>
          </a:pPr>
          <a:r>
            <a:rPr lang="en-GB" sz="2200" kern="1200"/>
            <a:t>Store heap of data that might not have a structure</a:t>
          </a:r>
          <a:endParaRPr lang="en-US" sz="2200" kern="1200"/>
        </a:p>
      </dsp:txBody>
      <dsp:txXfrm>
        <a:off x="1148277" y="1961"/>
        <a:ext cx="4596407" cy="994179"/>
      </dsp:txXfrm>
    </dsp:sp>
    <dsp:sp modelId="{ECCE2298-8F94-4097-92CD-5E86D43F3083}">
      <dsp:nvSpPr>
        <dsp:cNvPr id="0" name=""/>
        <dsp:cNvSpPr/>
      </dsp:nvSpPr>
      <dsp:spPr>
        <a:xfrm>
          <a:off x="0" y="1244686"/>
          <a:ext cx="5744684" cy="9941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D99280-17EF-482E-8E33-BA5BA18899EA}">
      <dsp:nvSpPr>
        <dsp:cNvPr id="0" name=""/>
        <dsp:cNvSpPr/>
      </dsp:nvSpPr>
      <dsp:spPr>
        <a:xfrm>
          <a:off x="300739" y="1468376"/>
          <a:ext cx="546798" cy="5467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74CDB0-17DF-48A4-9B29-3BA249849F81}">
      <dsp:nvSpPr>
        <dsp:cNvPr id="0" name=""/>
        <dsp:cNvSpPr/>
      </dsp:nvSpPr>
      <dsp:spPr>
        <a:xfrm>
          <a:off x="1148277" y="1244686"/>
          <a:ext cx="4596407" cy="994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217" tIns="105217" rIns="105217" bIns="105217" numCol="1" spcCol="1270" anchor="ctr" anchorCtr="0">
          <a:noAutofit/>
        </a:bodyPr>
        <a:lstStyle/>
        <a:p>
          <a:pPr marL="0" lvl="0" indent="0" algn="l" defTabSz="977900">
            <a:lnSpc>
              <a:spcPct val="100000"/>
            </a:lnSpc>
            <a:spcBef>
              <a:spcPct val="0"/>
            </a:spcBef>
            <a:spcAft>
              <a:spcPct val="35000"/>
            </a:spcAft>
            <a:buNone/>
          </a:pPr>
          <a:r>
            <a:rPr lang="en-GB" sz="2200" kern="1200"/>
            <a:t>Speed up the development process</a:t>
          </a:r>
          <a:endParaRPr lang="en-US" sz="2200" kern="1200"/>
        </a:p>
      </dsp:txBody>
      <dsp:txXfrm>
        <a:off x="1148277" y="1244686"/>
        <a:ext cx="4596407" cy="994179"/>
      </dsp:txXfrm>
    </dsp:sp>
    <dsp:sp modelId="{C87643C7-150C-4A93-8B42-6ADB27981017}">
      <dsp:nvSpPr>
        <dsp:cNvPr id="0" name=""/>
        <dsp:cNvSpPr/>
      </dsp:nvSpPr>
      <dsp:spPr>
        <a:xfrm>
          <a:off x="0" y="2487410"/>
          <a:ext cx="5744684" cy="9941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8EAD40-F535-47E0-B35B-B1ABEEF2C528}">
      <dsp:nvSpPr>
        <dsp:cNvPr id="0" name=""/>
        <dsp:cNvSpPr/>
      </dsp:nvSpPr>
      <dsp:spPr>
        <a:xfrm>
          <a:off x="300739" y="2711100"/>
          <a:ext cx="546798" cy="5467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905CA8-B00E-4C30-9E49-861D2A5547FA}">
      <dsp:nvSpPr>
        <dsp:cNvPr id="0" name=""/>
        <dsp:cNvSpPr/>
      </dsp:nvSpPr>
      <dsp:spPr>
        <a:xfrm>
          <a:off x="1148277" y="2487410"/>
          <a:ext cx="4596407" cy="994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217" tIns="105217" rIns="105217" bIns="105217" numCol="1" spcCol="1270" anchor="ctr" anchorCtr="0">
          <a:noAutofit/>
        </a:bodyPr>
        <a:lstStyle/>
        <a:p>
          <a:pPr marL="0" lvl="0" indent="0" algn="l" defTabSz="977900">
            <a:lnSpc>
              <a:spcPct val="100000"/>
            </a:lnSpc>
            <a:spcBef>
              <a:spcPct val="0"/>
            </a:spcBef>
            <a:spcAft>
              <a:spcPct val="35000"/>
            </a:spcAft>
            <a:buNone/>
          </a:pPr>
          <a:r>
            <a:rPr lang="en-GB" sz="2200" kern="1200"/>
            <a:t>Reap the benefits of cloud computing and storage</a:t>
          </a:r>
          <a:endParaRPr lang="en-US" sz="2200" kern="1200"/>
        </a:p>
      </dsp:txBody>
      <dsp:txXfrm>
        <a:off x="1148277" y="2487410"/>
        <a:ext cx="4596407" cy="994179"/>
      </dsp:txXfrm>
    </dsp:sp>
    <dsp:sp modelId="{163CCE1A-17D1-4D6E-858D-F663F2AFD5A8}">
      <dsp:nvSpPr>
        <dsp:cNvPr id="0" name=""/>
        <dsp:cNvSpPr/>
      </dsp:nvSpPr>
      <dsp:spPr>
        <a:xfrm>
          <a:off x="0" y="3730134"/>
          <a:ext cx="5744684" cy="9941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432EF3-EB39-4219-8DE8-8C788172C574}">
      <dsp:nvSpPr>
        <dsp:cNvPr id="0" name=""/>
        <dsp:cNvSpPr/>
      </dsp:nvSpPr>
      <dsp:spPr>
        <a:xfrm>
          <a:off x="300739" y="3953825"/>
          <a:ext cx="546798" cy="5467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F5AF71-9EA0-49CB-9A5A-048FA3B0DAF6}">
      <dsp:nvSpPr>
        <dsp:cNvPr id="0" name=""/>
        <dsp:cNvSpPr/>
      </dsp:nvSpPr>
      <dsp:spPr>
        <a:xfrm>
          <a:off x="1148277" y="3730134"/>
          <a:ext cx="4596407" cy="994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217" tIns="105217" rIns="105217" bIns="105217" numCol="1" spcCol="1270" anchor="ctr" anchorCtr="0">
          <a:noAutofit/>
        </a:bodyPr>
        <a:lstStyle/>
        <a:p>
          <a:pPr marL="0" lvl="0" indent="0" algn="l" defTabSz="977900">
            <a:lnSpc>
              <a:spcPct val="100000"/>
            </a:lnSpc>
            <a:spcBef>
              <a:spcPct val="0"/>
            </a:spcBef>
            <a:spcAft>
              <a:spcPct val="35000"/>
            </a:spcAft>
            <a:buNone/>
          </a:pPr>
          <a:r>
            <a:rPr lang="en-GB" sz="2200" kern="1200"/>
            <a:t>Elevate horizontal scalability</a:t>
          </a:r>
          <a:endParaRPr lang="en-US" sz="2200" kern="1200"/>
        </a:p>
      </dsp:txBody>
      <dsp:txXfrm>
        <a:off x="1148277" y="3730134"/>
        <a:ext cx="4596407" cy="99417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20/11/2020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01412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20801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51251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48327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208899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790771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024228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83128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426385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28609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738958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11/20/2020</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805136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11/20/2020</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974763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11/20/2020</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9791551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11/20/2020</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6054703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11/20/2020</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7873002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11/20/2020</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5982964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11/20/2020</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249517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11/20/2020</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8219278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11/20/2020</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234923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11/20/2020</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119001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11/20/2020</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1348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20/11/2020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20/11/2020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20/11/2020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20/11/2020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20/11/2020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20/11/2020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20/11/2020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121032551"/>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11/20/2020</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208320461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87" r:id="rId4"/>
    <p:sldLayoutId id="2147483688" r:id="rId5"/>
    <p:sldLayoutId id="2147483693" r:id="rId6"/>
    <p:sldLayoutId id="2147483689" r:id="rId7"/>
    <p:sldLayoutId id="2147483690" r:id="rId8"/>
    <p:sldLayoutId id="2147483691" r:id="rId9"/>
    <p:sldLayoutId id="2147483692" r:id="rId10"/>
    <p:sldLayoutId id="2147483694"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jpeg"/></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 name="Rectangle 103">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60350" y="2640074"/>
            <a:ext cx="4226144" cy="1720557"/>
          </a:xfrm>
          <a:custGeom>
            <a:avLst/>
            <a:gdLst>
              <a:gd name="connsiteX0" fmla="*/ 0 w 4226144"/>
              <a:gd name="connsiteY0" fmla="*/ 0 h 1720557"/>
              <a:gd name="connsiteX1" fmla="*/ 4226144 w 4226144"/>
              <a:gd name="connsiteY1" fmla="*/ 0 h 1720557"/>
              <a:gd name="connsiteX2" fmla="*/ 4226144 w 4226144"/>
              <a:gd name="connsiteY2" fmla="*/ 1720557 h 1720557"/>
              <a:gd name="connsiteX3" fmla="*/ 0 w 4226144"/>
              <a:gd name="connsiteY3" fmla="*/ 1720557 h 1720557"/>
              <a:gd name="connsiteX4" fmla="*/ 0 w 4226144"/>
              <a:gd name="connsiteY4" fmla="*/ 0 h 1720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6144" h="1720557" fill="none" extrusionOk="0">
                <a:moveTo>
                  <a:pt x="0" y="0"/>
                </a:moveTo>
                <a:cubicBezTo>
                  <a:pt x="1522525" y="-149972"/>
                  <a:pt x="2793042" y="85198"/>
                  <a:pt x="4226144" y="0"/>
                </a:cubicBezTo>
                <a:cubicBezTo>
                  <a:pt x="4244010" y="610445"/>
                  <a:pt x="4217960" y="1370108"/>
                  <a:pt x="4226144" y="1720557"/>
                </a:cubicBezTo>
                <a:cubicBezTo>
                  <a:pt x="3791415" y="1811933"/>
                  <a:pt x="1311347" y="1714500"/>
                  <a:pt x="0" y="1720557"/>
                </a:cubicBezTo>
                <a:cubicBezTo>
                  <a:pt x="-18203" y="1352406"/>
                  <a:pt x="-56297" y="386095"/>
                  <a:pt x="0" y="0"/>
                </a:cubicBezTo>
                <a:close/>
              </a:path>
              <a:path w="4226144" h="1720557" stroke="0" extrusionOk="0">
                <a:moveTo>
                  <a:pt x="0" y="0"/>
                </a:moveTo>
                <a:cubicBezTo>
                  <a:pt x="634724" y="-113254"/>
                  <a:pt x="3671276" y="102601"/>
                  <a:pt x="4226144" y="0"/>
                </a:cubicBezTo>
                <a:cubicBezTo>
                  <a:pt x="4327712" y="332844"/>
                  <a:pt x="4361926" y="1004271"/>
                  <a:pt x="4226144" y="1720557"/>
                </a:cubicBezTo>
                <a:cubicBezTo>
                  <a:pt x="2692890" y="1776367"/>
                  <a:pt x="688090" y="1889515"/>
                  <a:pt x="0" y="1720557"/>
                </a:cubicBezTo>
                <a:cubicBezTo>
                  <a:pt x="-22386" y="993040"/>
                  <a:pt x="134248" y="314537"/>
                  <a:pt x="0" y="0"/>
                </a:cubicBezTo>
                <a:close/>
              </a:path>
            </a:pathLst>
          </a:custGeom>
          <a:ln>
            <a:extLst>
              <a:ext uri="{C807C97D-BFC1-408E-A445-0C87EB9F89A2}">
                <ask:lineSketchStyleProps xmlns:ask="http://schemas.microsoft.com/office/drawing/2018/sketchyshapes" sd="3499211612">
                  <ask:type>
                    <ask:lineSketchCurved/>
                  </ask:type>
                </ask:lineSketchStyleProps>
              </a:ext>
            </a:extLst>
          </a:ln>
        </p:spPr>
        <p:style>
          <a:lnRef idx="2">
            <a:schemeClr val="accent6"/>
          </a:lnRef>
          <a:fillRef idx="1">
            <a:schemeClr val="lt1"/>
          </a:fillRef>
          <a:effectRef idx="0">
            <a:schemeClr val="accent6"/>
          </a:effectRef>
          <a:fontRef idx="minor">
            <a:schemeClr val="dk1"/>
          </a:fontRef>
        </p:style>
        <p:txBody>
          <a:bodyPr vert="horz" lIns="91440" tIns="45720" rIns="91440" bIns="45720" rtlCol="0" anchor="b">
            <a:normAutofit/>
          </a:bodyPr>
          <a:lstStyle/>
          <a:p>
            <a:pPr algn="l"/>
            <a:r>
              <a:rPr lang="en-US" sz="5400" b="1"/>
              <a:t>NoSQL DATABASE</a:t>
            </a:r>
            <a:endParaRPr lang="en-US" sz="5400"/>
          </a:p>
        </p:txBody>
      </p:sp>
      <p:sp>
        <p:nvSpPr>
          <p:cNvPr id="3" name="Subtitle 2"/>
          <p:cNvSpPr>
            <a:spLocks noGrp="1"/>
          </p:cNvSpPr>
          <p:nvPr>
            <p:ph type="subTitle" idx="1"/>
          </p:nvPr>
        </p:nvSpPr>
        <p:spPr>
          <a:xfrm>
            <a:off x="960350" y="4700659"/>
            <a:ext cx="3834392" cy="1604222"/>
          </a:xfrm>
        </p:spPr>
        <p:txBody>
          <a:bodyPr vert="horz" lIns="91440" tIns="45720" rIns="91440" bIns="45720" rtlCol="0" anchor="t">
            <a:normAutofit/>
          </a:bodyPr>
          <a:lstStyle/>
          <a:p>
            <a:pPr algn="l"/>
            <a:r>
              <a:rPr lang="en-US" sz="2200"/>
              <a:t>CASE STUDY</a:t>
            </a:r>
          </a:p>
          <a:p>
            <a:pPr algn="l"/>
            <a:r>
              <a:rPr lang="en-US" sz="2200"/>
              <a:t>Group-10</a:t>
            </a:r>
          </a:p>
        </p:txBody>
      </p:sp>
      <p:cxnSp>
        <p:nvCxnSpPr>
          <p:cNvPr id="109" name="Straight Connector 107">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09">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1">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99" name="Graphic 84" descr="Database">
            <a:extLst>
              <a:ext uri="{FF2B5EF4-FFF2-40B4-BE49-F238E27FC236}">
                <a16:creationId xmlns:a16="http://schemas.microsoft.com/office/drawing/2014/main" id="{AB839B72-A062-4623-8ACD-F4396CAFF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651981"/>
            <a:ext cx="5562600" cy="5562600"/>
          </a:xfrm>
          <a:prstGeom prst="rect">
            <a:avLst/>
          </a:prstGeom>
        </p:spPr>
      </p:pic>
      <p:sp>
        <p:nvSpPr>
          <p:cNvPr id="4" name="TextBox 3">
            <a:extLst>
              <a:ext uri="{FF2B5EF4-FFF2-40B4-BE49-F238E27FC236}">
                <a16:creationId xmlns:a16="http://schemas.microsoft.com/office/drawing/2014/main" id="{C6BF28FE-613D-4127-B5F0-7363E292DD3F}"/>
              </a:ext>
            </a:extLst>
          </p:cNvPr>
          <p:cNvSpPr txBox="1"/>
          <p:nvPr/>
        </p:nvSpPr>
        <p:spPr>
          <a:xfrm>
            <a:off x="465551" y="841332"/>
            <a:ext cx="7002048"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GB" sz="4400" b="1" i="1"/>
              <a:t>DATA BASE MANAGEMENT SYSTEMS</a:t>
            </a:r>
            <a:endParaRPr lang="en-US" sz="4400" b="1" i="1"/>
          </a:p>
        </p:txBody>
      </p:sp>
    </p:spTree>
    <p:extLst>
      <p:ext uri="{BB962C8B-B14F-4D97-AF65-F5344CB8AC3E}">
        <p14:creationId xmlns:p14="http://schemas.microsoft.com/office/powerpoint/2010/main" val="1143544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495F8-A1CC-4CD9-B740-C39A6F790B88}"/>
              </a:ext>
            </a:extLst>
          </p:cNvPr>
          <p:cNvSpPr>
            <a:spLocks noGrp="1"/>
          </p:cNvSpPr>
          <p:nvPr>
            <p:ph type="title"/>
          </p:nvPr>
        </p:nvSpPr>
        <p:spPr>
          <a:xfrm>
            <a:off x="838200" y="365125"/>
            <a:ext cx="11246284" cy="1346439"/>
          </a:xfrm>
          <a:solidFill>
            <a:schemeClr val="bg2"/>
          </a:solidFill>
        </p:spPr>
        <p:style>
          <a:lnRef idx="2">
            <a:schemeClr val="accent6"/>
          </a:lnRef>
          <a:fillRef idx="1">
            <a:schemeClr val="lt1"/>
          </a:fillRef>
          <a:effectRef idx="0">
            <a:schemeClr val="accent6"/>
          </a:effectRef>
          <a:fontRef idx="minor">
            <a:schemeClr val="dk1"/>
          </a:fontRef>
        </p:style>
        <p:txBody>
          <a:bodyPr/>
          <a:lstStyle/>
          <a:p>
            <a:pPr algn="ctr"/>
            <a:r>
              <a:rPr lang="en-GB">
                <a:ea typeface="+mj-lt"/>
                <a:cs typeface="+mj-lt"/>
              </a:rPr>
              <a:t>ACID (RDBMS) Vs BASE (NoSQL) </a:t>
            </a:r>
            <a:endParaRPr lang="en-US">
              <a:cs typeface="Calibri" panose="020F0502020204030204"/>
            </a:endParaRPr>
          </a:p>
        </p:txBody>
      </p:sp>
      <p:sp>
        <p:nvSpPr>
          <p:cNvPr id="3" name="Content Placeholder 2">
            <a:extLst>
              <a:ext uri="{FF2B5EF4-FFF2-40B4-BE49-F238E27FC236}">
                <a16:creationId xmlns:a16="http://schemas.microsoft.com/office/drawing/2014/main" id="{F752A005-B05B-492A-BAE2-E531935ED3CB}"/>
              </a:ext>
            </a:extLst>
          </p:cNvPr>
          <p:cNvSpPr>
            <a:spLocks noGrp="1"/>
          </p:cNvSpPr>
          <p:nvPr>
            <p:ph idx="1"/>
          </p:nvPr>
        </p:nvSpPr>
        <p:spPr>
          <a:xfrm>
            <a:off x="838200" y="1825625"/>
            <a:ext cx="4409162" cy="4616863"/>
          </a:xfrm>
          <a:solidFill>
            <a:schemeClr val="accent2">
              <a:lumMod val="20000"/>
              <a:lumOff val="80000"/>
            </a:schemeClr>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10000"/>
          </a:bodyPr>
          <a:lstStyle/>
          <a:p>
            <a:endParaRPr lang="en-GB" sz="2200" b="1" dirty="0">
              <a:latin typeface="Calibri"/>
              <a:ea typeface="+mn-lt"/>
              <a:cs typeface="+mn-lt"/>
            </a:endParaRPr>
          </a:p>
          <a:p>
            <a:r>
              <a:rPr lang="en-GB" sz="2200" b="1" dirty="0">
                <a:latin typeface="Calibri"/>
                <a:ea typeface="+mn-lt"/>
                <a:cs typeface="+mn-lt"/>
              </a:rPr>
              <a:t>A</a:t>
            </a:r>
            <a:r>
              <a:rPr lang="en-GB" sz="1800" dirty="0">
                <a:latin typeface="Calibri"/>
                <a:ea typeface="+mn-lt"/>
                <a:cs typeface="+mn-lt"/>
              </a:rPr>
              <a:t>tomicity:  All data and commands in a transaction succeed or all fail and roll back</a:t>
            </a:r>
          </a:p>
          <a:p>
            <a:pPr marL="0" indent="0">
              <a:buNone/>
            </a:pPr>
            <a:endParaRPr lang="en-GB" sz="1800" dirty="0">
              <a:latin typeface="Calibri"/>
              <a:ea typeface="+mn-lt"/>
              <a:cs typeface="+mn-lt"/>
            </a:endParaRPr>
          </a:p>
          <a:p>
            <a:r>
              <a:rPr lang="en-GB" sz="2200" b="1" dirty="0">
                <a:latin typeface="Calibri"/>
                <a:ea typeface="+mn-lt"/>
                <a:cs typeface="+mn-lt"/>
              </a:rPr>
              <a:t>C</a:t>
            </a:r>
            <a:r>
              <a:rPr lang="en-GB" sz="1800" dirty="0">
                <a:latin typeface="Calibri"/>
                <a:ea typeface="+mn-lt"/>
                <a:cs typeface="+mn-lt"/>
              </a:rPr>
              <a:t>onsistency:  All committed data must be consistent with all data rules including constraints, triggers, cascades, atomicity, isolation and durability</a:t>
            </a:r>
            <a:endParaRPr lang="en-GB" sz="1800">
              <a:latin typeface="Calibri"/>
              <a:ea typeface="+mn-lt"/>
              <a:cs typeface="+mn-lt"/>
            </a:endParaRPr>
          </a:p>
          <a:p>
            <a:pPr marL="0" indent="0">
              <a:buNone/>
            </a:pPr>
            <a:endParaRPr lang="en-GB" sz="1800" dirty="0">
              <a:latin typeface="Calibri"/>
              <a:ea typeface="+mn-lt"/>
              <a:cs typeface="+mn-lt"/>
            </a:endParaRPr>
          </a:p>
          <a:p>
            <a:r>
              <a:rPr lang="en-GB" sz="2200" b="1" dirty="0">
                <a:latin typeface="Calibri"/>
                <a:ea typeface="+mn-lt"/>
                <a:cs typeface="+mn-lt"/>
              </a:rPr>
              <a:t>I</a:t>
            </a:r>
            <a:r>
              <a:rPr lang="en-GB" sz="1800" dirty="0">
                <a:latin typeface="Calibri"/>
                <a:ea typeface="+mn-lt"/>
                <a:cs typeface="+mn-lt"/>
              </a:rPr>
              <a:t>solation:  Other operations cannot access data that has been modified during a transaction that has not been completed</a:t>
            </a:r>
            <a:endParaRPr lang="en-GB" sz="1800">
              <a:latin typeface="Calibri"/>
              <a:ea typeface="+mn-lt"/>
              <a:cs typeface="+mn-lt"/>
            </a:endParaRPr>
          </a:p>
          <a:p>
            <a:pPr marL="0" indent="0">
              <a:buNone/>
            </a:pPr>
            <a:endParaRPr lang="en-GB" sz="1800" dirty="0">
              <a:latin typeface="Calibri"/>
              <a:ea typeface="+mn-lt"/>
              <a:cs typeface="+mn-lt"/>
            </a:endParaRPr>
          </a:p>
          <a:p>
            <a:r>
              <a:rPr lang="en-GB" sz="2200" b="1" dirty="0">
                <a:latin typeface="Calibri"/>
                <a:ea typeface="+mn-lt"/>
                <a:cs typeface="+mn-lt"/>
              </a:rPr>
              <a:t>D</a:t>
            </a:r>
            <a:r>
              <a:rPr lang="en-GB" sz="1800" dirty="0">
                <a:latin typeface="Calibri"/>
                <a:ea typeface="+mn-lt"/>
                <a:cs typeface="+mn-lt"/>
              </a:rPr>
              <a:t>urability:  Once a transaction is committed, data will survive system failures and can be recovered </a:t>
            </a:r>
            <a:endParaRPr lang="en-GB" sz="1800">
              <a:latin typeface="Calibri"/>
              <a:cs typeface="Calibri" panose="020F0502020204030204"/>
            </a:endParaRPr>
          </a:p>
        </p:txBody>
      </p:sp>
      <p:sp>
        <p:nvSpPr>
          <p:cNvPr id="4" name="TextBox 3">
            <a:extLst>
              <a:ext uri="{FF2B5EF4-FFF2-40B4-BE49-F238E27FC236}">
                <a16:creationId xmlns:a16="http://schemas.microsoft.com/office/drawing/2014/main" id="{E93C22C4-F6CB-4AF3-BBBB-691D28F54F53}"/>
              </a:ext>
            </a:extLst>
          </p:cNvPr>
          <p:cNvSpPr txBox="1"/>
          <p:nvPr/>
        </p:nvSpPr>
        <p:spPr>
          <a:xfrm>
            <a:off x="5564034" y="1895606"/>
            <a:ext cx="6519144" cy="2124684"/>
          </a:xfrm>
          <a:prstGeom prst="rect">
            <a:avLst/>
          </a:prstGeom>
          <a:solidFill>
            <a:schemeClr val="accent1">
              <a:lumMod val="20000"/>
              <a:lumOff val="80000"/>
            </a:scheme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GB" sz="2200" b="1" dirty="0"/>
              <a:t>B</a:t>
            </a:r>
            <a:r>
              <a:rPr lang="en-GB" sz="2000" dirty="0"/>
              <a:t>asically </a:t>
            </a:r>
            <a:r>
              <a:rPr lang="en-GB" sz="2200" b="1" dirty="0">
                <a:solidFill>
                  <a:srgbClr val="002060"/>
                </a:solidFill>
              </a:rPr>
              <a:t>A</a:t>
            </a:r>
            <a:r>
              <a:rPr lang="en-GB" sz="2000" dirty="0"/>
              <a:t>vailable:  Guaranteed Availability</a:t>
            </a:r>
            <a:endParaRPr lang="en-GB" sz="2000" dirty="0">
              <a:ea typeface="+mn-lt"/>
              <a:cs typeface="+mn-lt"/>
            </a:endParaRPr>
          </a:p>
          <a:p>
            <a:pPr marL="285750" indent="-285750">
              <a:lnSpc>
                <a:spcPct val="90000"/>
              </a:lnSpc>
              <a:spcBef>
                <a:spcPts val="1000"/>
              </a:spcBef>
              <a:buFont typeface="Arial"/>
              <a:buChar char="•"/>
            </a:pPr>
            <a:r>
              <a:rPr lang="en-GB" sz="2200" b="1" dirty="0"/>
              <a:t>S</a:t>
            </a:r>
            <a:r>
              <a:rPr lang="en-GB" sz="2000" dirty="0"/>
              <a:t>oft-state:  State of the system may change, even without a query (because of a node updates)</a:t>
            </a:r>
            <a:endParaRPr lang="en-GB" sz="2000" dirty="0">
              <a:ea typeface="+mn-lt"/>
              <a:cs typeface="+mn-lt"/>
            </a:endParaRPr>
          </a:p>
          <a:p>
            <a:pPr marL="285750" indent="-285750">
              <a:lnSpc>
                <a:spcPct val="90000"/>
              </a:lnSpc>
              <a:spcBef>
                <a:spcPts val="1000"/>
              </a:spcBef>
              <a:buFont typeface="Arial"/>
              <a:buChar char="•"/>
            </a:pPr>
            <a:r>
              <a:rPr lang="en-GB" sz="2200" b="1" dirty="0"/>
              <a:t>E</a:t>
            </a:r>
            <a:r>
              <a:rPr lang="en-GB" sz="2000" dirty="0"/>
              <a:t>ventually consistent:  System will become consistent over time</a:t>
            </a:r>
            <a:endParaRPr lang="en-GB" sz="2000" dirty="0">
              <a:ea typeface="+mn-lt"/>
              <a:cs typeface="+mn-lt"/>
            </a:endParaRPr>
          </a:p>
          <a:p>
            <a:pPr algn="l"/>
            <a:endParaRPr lang="en-GB" sz="2000">
              <a:cs typeface="Calibri"/>
            </a:endParaRPr>
          </a:p>
        </p:txBody>
      </p:sp>
      <p:graphicFrame>
        <p:nvGraphicFramePr>
          <p:cNvPr id="5" name="Table 5">
            <a:extLst>
              <a:ext uri="{FF2B5EF4-FFF2-40B4-BE49-F238E27FC236}">
                <a16:creationId xmlns:a16="http://schemas.microsoft.com/office/drawing/2014/main" id="{97BA8AF7-A004-474E-AC88-886836BD087C}"/>
              </a:ext>
            </a:extLst>
          </p:cNvPr>
          <p:cNvGraphicFramePr>
            <a:graphicFrameLocks noGrp="1"/>
          </p:cNvGraphicFramePr>
          <p:nvPr>
            <p:extLst>
              <p:ext uri="{D42A27DB-BD31-4B8C-83A1-F6EECF244321}">
                <p14:modId xmlns:p14="http://schemas.microsoft.com/office/powerpoint/2010/main" val="4285523868"/>
              </p:ext>
            </p:extLst>
          </p:nvPr>
        </p:nvGraphicFramePr>
        <p:xfrm>
          <a:off x="5584520" y="4196219"/>
          <a:ext cx="6497304" cy="2225040"/>
        </p:xfrm>
        <a:graphic>
          <a:graphicData uri="http://schemas.openxmlformats.org/drawingml/2006/table">
            <a:tbl>
              <a:tblPr firstRow="1" bandRow="1">
                <a:tableStyleId>{21E4AEA4-8DFA-4A89-87EB-49C32662AFE0}</a:tableStyleId>
              </a:tblPr>
              <a:tblGrid>
                <a:gridCol w="3288082">
                  <a:extLst>
                    <a:ext uri="{9D8B030D-6E8A-4147-A177-3AD203B41FA5}">
                      <a16:colId xmlns:a16="http://schemas.microsoft.com/office/drawing/2014/main" val="554445504"/>
                    </a:ext>
                  </a:extLst>
                </a:gridCol>
                <a:gridCol w="3209222">
                  <a:extLst>
                    <a:ext uri="{9D8B030D-6E8A-4147-A177-3AD203B41FA5}">
                      <a16:colId xmlns:a16="http://schemas.microsoft.com/office/drawing/2014/main" val="160226424"/>
                    </a:ext>
                  </a:extLst>
                </a:gridCol>
              </a:tblGrid>
              <a:tr h="370840">
                <a:tc>
                  <a:txBody>
                    <a:bodyPr/>
                    <a:lstStyle/>
                    <a:p>
                      <a:pPr algn="ctr"/>
                      <a:r>
                        <a:rPr lang="en-GB"/>
                        <a:t>ACID</a:t>
                      </a:r>
                    </a:p>
                  </a:txBody>
                  <a:tcPr/>
                </a:tc>
                <a:tc>
                  <a:txBody>
                    <a:bodyPr/>
                    <a:lstStyle/>
                    <a:p>
                      <a:pPr algn="ctr"/>
                      <a:r>
                        <a:rPr lang="en-GB"/>
                        <a:t>BASE</a:t>
                      </a:r>
                    </a:p>
                  </a:txBody>
                  <a:tcPr/>
                </a:tc>
                <a:extLst>
                  <a:ext uri="{0D108BD9-81ED-4DB2-BD59-A6C34878D82A}">
                    <a16:rowId xmlns:a16="http://schemas.microsoft.com/office/drawing/2014/main" val="1809901696"/>
                  </a:ext>
                </a:extLst>
              </a:tr>
              <a:tr h="370840">
                <a:tc>
                  <a:txBody>
                    <a:bodyPr/>
                    <a:lstStyle/>
                    <a:p>
                      <a:pPr algn="ctr"/>
                      <a:r>
                        <a:rPr lang="en-GB"/>
                        <a:t>Strong consistency</a:t>
                      </a:r>
                    </a:p>
                  </a:txBody>
                  <a:tcPr/>
                </a:tc>
                <a:tc>
                  <a:txBody>
                    <a:bodyPr/>
                    <a:lstStyle/>
                    <a:p>
                      <a:pPr algn="ctr"/>
                      <a:r>
                        <a:rPr lang="en-GB"/>
                        <a:t>Weak consistency</a:t>
                      </a:r>
                    </a:p>
                  </a:txBody>
                  <a:tcPr/>
                </a:tc>
                <a:extLst>
                  <a:ext uri="{0D108BD9-81ED-4DB2-BD59-A6C34878D82A}">
                    <a16:rowId xmlns:a16="http://schemas.microsoft.com/office/drawing/2014/main" val="3055986000"/>
                  </a:ext>
                </a:extLst>
              </a:tr>
              <a:tr h="370840">
                <a:tc>
                  <a:txBody>
                    <a:bodyPr/>
                    <a:lstStyle/>
                    <a:p>
                      <a:pPr lvl="0" algn="ctr">
                        <a:lnSpc>
                          <a:spcPct val="100000"/>
                        </a:lnSpc>
                        <a:spcBef>
                          <a:spcPts val="0"/>
                        </a:spcBef>
                        <a:spcAft>
                          <a:spcPts val="0"/>
                        </a:spcAft>
                        <a:buNone/>
                      </a:pPr>
                      <a:r>
                        <a:rPr lang="en-GB" sz="1800" u="none" strike="noStrike" noProof="0"/>
                        <a:t>Isolation</a:t>
                      </a:r>
                      <a:endParaRPr lang="en-US"/>
                    </a:p>
                  </a:txBody>
                  <a:tcPr/>
                </a:tc>
                <a:tc>
                  <a:txBody>
                    <a:bodyPr/>
                    <a:lstStyle/>
                    <a:p>
                      <a:pPr algn="ctr"/>
                      <a:r>
                        <a:rPr lang="en-GB"/>
                        <a:t>Last write wins</a:t>
                      </a:r>
                    </a:p>
                  </a:txBody>
                  <a:tcPr/>
                </a:tc>
                <a:extLst>
                  <a:ext uri="{0D108BD9-81ED-4DB2-BD59-A6C34878D82A}">
                    <a16:rowId xmlns:a16="http://schemas.microsoft.com/office/drawing/2014/main" val="2348829312"/>
                  </a:ext>
                </a:extLst>
              </a:tr>
              <a:tr h="370840">
                <a:tc>
                  <a:txBody>
                    <a:bodyPr/>
                    <a:lstStyle/>
                    <a:p>
                      <a:pPr lvl="0" algn="ctr">
                        <a:buNone/>
                      </a:pPr>
                      <a:r>
                        <a:rPr lang="en-US" sz="1800" u="none" strike="noStrike" noProof="0"/>
                        <a:t>Transaction</a:t>
                      </a:r>
                      <a:endParaRPr lang="en-US"/>
                    </a:p>
                  </a:txBody>
                  <a:tcPr/>
                </a:tc>
                <a:tc>
                  <a:txBody>
                    <a:bodyPr/>
                    <a:lstStyle/>
                    <a:p>
                      <a:pPr algn="ctr"/>
                      <a:r>
                        <a:rPr lang="en-GB"/>
                        <a:t>Programmer Managed</a:t>
                      </a:r>
                    </a:p>
                  </a:txBody>
                  <a:tcPr/>
                </a:tc>
                <a:extLst>
                  <a:ext uri="{0D108BD9-81ED-4DB2-BD59-A6C34878D82A}">
                    <a16:rowId xmlns:a16="http://schemas.microsoft.com/office/drawing/2014/main" val="3069445012"/>
                  </a:ext>
                </a:extLst>
              </a:tr>
              <a:tr h="370840">
                <a:tc>
                  <a:txBody>
                    <a:bodyPr/>
                    <a:lstStyle/>
                    <a:p>
                      <a:pPr lvl="0" algn="ctr">
                        <a:buNone/>
                      </a:pPr>
                      <a:r>
                        <a:rPr lang="en-US" sz="1800" u="none" strike="noStrike" noProof="0"/>
                        <a:t>Available / Consistent</a:t>
                      </a:r>
                      <a:endParaRPr lang="en-US"/>
                    </a:p>
                  </a:txBody>
                  <a:tcPr/>
                </a:tc>
                <a:tc>
                  <a:txBody>
                    <a:bodyPr/>
                    <a:lstStyle/>
                    <a:p>
                      <a:pPr lvl="0" algn="ctr">
                        <a:buNone/>
                      </a:pPr>
                      <a:r>
                        <a:rPr lang="en-US" sz="1800" u="none" strike="noStrike" noProof="0"/>
                        <a:t>Available / Partition Tolerant</a:t>
                      </a:r>
                      <a:endParaRPr lang="en-US"/>
                    </a:p>
                  </a:txBody>
                  <a:tcPr/>
                </a:tc>
                <a:extLst>
                  <a:ext uri="{0D108BD9-81ED-4DB2-BD59-A6C34878D82A}">
                    <a16:rowId xmlns:a16="http://schemas.microsoft.com/office/drawing/2014/main" val="4038961313"/>
                  </a:ext>
                </a:extLst>
              </a:tr>
              <a:tr h="370840">
                <a:tc>
                  <a:txBody>
                    <a:bodyPr/>
                    <a:lstStyle/>
                    <a:p>
                      <a:pPr lvl="0" algn="ctr">
                        <a:buNone/>
                      </a:pPr>
                      <a:r>
                        <a:rPr lang="en-US" sz="1800" u="none" strike="noStrike" noProof="0"/>
                        <a:t>Robust Database / Simpler Code</a:t>
                      </a:r>
                      <a:endParaRPr lang="en-US"/>
                    </a:p>
                  </a:txBody>
                  <a:tcPr/>
                </a:tc>
                <a:tc>
                  <a:txBody>
                    <a:bodyPr/>
                    <a:lstStyle/>
                    <a:p>
                      <a:pPr lvl="0" algn="ctr">
                        <a:buNone/>
                      </a:pPr>
                      <a:r>
                        <a:rPr lang="en-US" sz="1800" u="none" strike="noStrike" noProof="0"/>
                        <a:t>Simpler Database / Harder Code</a:t>
                      </a:r>
                      <a:endParaRPr lang="en-US"/>
                    </a:p>
                  </a:txBody>
                  <a:tcPr/>
                </a:tc>
                <a:extLst>
                  <a:ext uri="{0D108BD9-81ED-4DB2-BD59-A6C34878D82A}">
                    <a16:rowId xmlns:a16="http://schemas.microsoft.com/office/drawing/2014/main" val="2922474612"/>
                  </a:ext>
                </a:extLst>
              </a:tr>
            </a:tbl>
          </a:graphicData>
        </a:graphic>
      </p:graphicFrame>
      <p:sp>
        <p:nvSpPr>
          <p:cNvPr id="8" name="TextBox 7">
            <a:extLst>
              <a:ext uri="{FF2B5EF4-FFF2-40B4-BE49-F238E27FC236}">
                <a16:creationId xmlns:a16="http://schemas.microsoft.com/office/drawing/2014/main" id="{45BEED86-D993-4D9C-9C81-F81892D52D1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a:p>
        </p:txBody>
      </p:sp>
    </p:spTree>
    <p:extLst>
      <p:ext uri="{BB962C8B-B14F-4D97-AF65-F5344CB8AC3E}">
        <p14:creationId xmlns:p14="http://schemas.microsoft.com/office/powerpoint/2010/main" val="609096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51">
            <a:extLst>
              <a:ext uri="{FF2B5EF4-FFF2-40B4-BE49-F238E27FC236}">
                <a16:creationId xmlns:a16="http://schemas.microsoft.com/office/drawing/2014/main" id="{9425D4AB-CD98-4DD6-9398-3C8961DE0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69" y="0"/>
            <a:ext cx="755293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53">
            <a:extLst>
              <a:ext uri="{FF2B5EF4-FFF2-40B4-BE49-F238E27FC236}">
                <a16:creationId xmlns:a16="http://schemas.microsoft.com/office/drawing/2014/main" id="{97818316-E7CB-4E73-AF79-E9CAB873E7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AD2D0A0-7782-491E-8497-4D06947DB226}"/>
              </a:ext>
            </a:extLst>
          </p:cNvPr>
          <p:cNvSpPr>
            <a:spLocks noGrp="1"/>
          </p:cNvSpPr>
          <p:nvPr>
            <p:ph type="title"/>
          </p:nvPr>
        </p:nvSpPr>
        <p:spPr>
          <a:xfrm>
            <a:off x="876797" y="343668"/>
            <a:ext cx="5229717" cy="1955091"/>
          </a:xfrm>
        </p:spPr>
        <p:txBody>
          <a:bodyPr>
            <a:noAutofit/>
          </a:bodyPr>
          <a:lstStyle/>
          <a:p>
            <a:r>
              <a:rPr lang="en-GB" sz="4000" b="1">
                <a:solidFill>
                  <a:srgbClr val="000000"/>
                </a:solidFill>
                <a:latin typeface="Franklin Gothic Book"/>
                <a:ea typeface="+mj-lt"/>
                <a:cs typeface="+mj-lt"/>
              </a:rPr>
              <a:t>Types of NoSQL Databases:</a:t>
            </a:r>
            <a:endParaRPr lang="en-US" sz="4000" b="1">
              <a:solidFill>
                <a:srgbClr val="000000"/>
              </a:solidFill>
              <a:latin typeface="Franklin Gothic Book"/>
            </a:endParaRPr>
          </a:p>
        </p:txBody>
      </p:sp>
      <p:sp>
        <p:nvSpPr>
          <p:cNvPr id="51" name="Oval 55">
            <a:extLst>
              <a:ext uri="{FF2B5EF4-FFF2-40B4-BE49-F238E27FC236}">
                <a16:creationId xmlns:a16="http://schemas.microsoft.com/office/drawing/2014/main" id="{D8B47C9F-A960-4902-8507-38F18DD3D0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6695" y="511733"/>
            <a:ext cx="1857636" cy="1857636"/>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Diagram&#10;&#10;Description automatically generated">
            <a:extLst>
              <a:ext uri="{FF2B5EF4-FFF2-40B4-BE49-F238E27FC236}">
                <a16:creationId xmlns:a16="http://schemas.microsoft.com/office/drawing/2014/main" id="{C42595D1-CCBA-4503-8D01-3D5343B8D1F4}"/>
              </a:ext>
            </a:extLst>
          </p:cNvPr>
          <p:cNvPicPr>
            <a:picLocks noChangeAspect="1"/>
          </p:cNvPicPr>
          <p:nvPr/>
        </p:nvPicPr>
        <p:blipFill>
          <a:blip r:embed="rId3"/>
          <a:stretch>
            <a:fillRect/>
          </a:stretch>
        </p:blipFill>
        <p:spPr>
          <a:xfrm>
            <a:off x="6018143" y="871183"/>
            <a:ext cx="1280000" cy="1180489"/>
          </a:xfrm>
          <a:prstGeom prst="rect">
            <a:avLst/>
          </a:prstGeom>
        </p:spPr>
      </p:pic>
      <p:sp>
        <p:nvSpPr>
          <p:cNvPr id="3" name="Content Placeholder 2">
            <a:extLst>
              <a:ext uri="{FF2B5EF4-FFF2-40B4-BE49-F238E27FC236}">
                <a16:creationId xmlns:a16="http://schemas.microsoft.com/office/drawing/2014/main" id="{4E3C026A-34D4-433F-99C6-76EB24230A2B}"/>
              </a:ext>
            </a:extLst>
          </p:cNvPr>
          <p:cNvSpPr>
            <a:spLocks noGrp="1"/>
          </p:cNvSpPr>
          <p:nvPr>
            <p:ph idx="1"/>
          </p:nvPr>
        </p:nvSpPr>
        <p:spPr>
          <a:xfrm>
            <a:off x="810568" y="2421682"/>
            <a:ext cx="5657360" cy="3555783"/>
          </a:xfrm>
        </p:spPr>
        <p:txBody>
          <a:bodyPr vert="horz" lIns="91440" tIns="45720" rIns="91440" bIns="45720" rtlCol="0" anchor="ctr">
            <a:noAutofit/>
          </a:bodyPr>
          <a:lstStyle/>
          <a:p>
            <a:pPr>
              <a:buFont typeface="Wingdings" panose="020B0604020202020204" pitchFamily="34" charset="0"/>
              <a:buChar char="§"/>
            </a:pPr>
            <a:endParaRPr lang="en-GB" sz="3200" b="1">
              <a:solidFill>
                <a:srgbClr val="000000"/>
              </a:solidFill>
              <a:latin typeface="Franklin Gothic Book"/>
              <a:cs typeface="Calibri" panose="020F0502020204030204"/>
            </a:endParaRPr>
          </a:p>
          <a:p>
            <a:pPr>
              <a:buFont typeface="Wingdings" panose="020B0604020202020204" pitchFamily="34" charset="0"/>
              <a:buChar char="§"/>
            </a:pPr>
            <a:endParaRPr lang="en-GB" sz="3200">
              <a:solidFill>
                <a:srgbClr val="000000"/>
              </a:solidFill>
              <a:latin typeface="Franklin Gothic Book"/>
              <a:cs typeface="Calibri" panose="020F0502020204030204"/>
            </a:endParaRPr>
          </a:p>
          <a:p>
            <a:pPr>
              <a:buFont typeface="Wingdings" panose="020B0604020202020204" pitchFamily="34" charset="0"/>
              <a:buChar char="§"/>
            </a:pPr>
            <a:r>
              <a:rPr lang="en-GB" sz="3200">
                <a:solidFill>
                  <a:srgbClr val="000000"/>
                </a:solidFill>
                <a:latin typeface="Franklin Gothic Book"/>
                <a:ea typeface="+mn-lt"/>
                <a:cs typeface="+mn-lt"/>
              </a:rPr>
              <a:t>Key-value Pair Based</a:t>
            </a:r>
            <a:endParaRPr lang="en-GB" sz="3200">
              <a:solidFill>
                <a:srgbClr val="000000"/>
              </a:solidFill>
              <a:latin typeface="Franklin Gothic Book"/>
            </a:endParaRPr>
          </a:p>
          <a:p>
            <a:pPr>
              <a:buFont typeface="Wingdings" panose="020B0604020202020204" pitchFamily="34" charset="0"/>
              <a:buChar char="§"/>
            </a:pPr>
            <a:r>
              <a:rPr lang="en-GB" sz="3200">
                <a:solidFill>
                  <a:srgbClr val="000000"/>
                </a:solidFill>
                <a:latin typeface="Franklin Gothic Book"/>
                <a:ea typeface="+mn-lt"/>
                <a:cs typeface="+mn-lt"/>
              </a:rPr>
              <a:t>Column-oriented Graph</a:t>
            </a:r>
            <a:endParaRPr lang="en-GB" sz="3200">
              <a:solidFill>
                <a:srgbClr val="000000"/>
              </a:solidFill>
              <a:latin typeface="Franklin Gothic Book"/>
            </a:endParaRPr>
          </a:p>
          <a:p>
            <a:pPr>
              <a:buFont typeface="Wingdings" panose="020B0604020202020204" pitchFamily="34" charset="0"/>
              <a:buChar char="§"/>
            </a:pPr>
            <a:r>
              <a:rPr lang="en-GB" sz="3200">
                <a:solidFill>
                  <a:srgbClr val="000000"/>
                </a:solidFill>
                <a:latin typeface="Franklin Gothic Book"/>
                <a:ea typeface="+mn-lt"/>
                <a:cs typeface="+mn-lt"/>
              </a:rPr>
              <a:t>Graphs based</a:t>
            </a:r>
            <a:endParaRPr lang="en-GB" sz="3200">
              <a:solidFill>
                <a:srgbClr val="000000"/>
              </a:solidFill>
              <a:latin typeface="Franklin Gothic Book"/>
            </a:endParaRPr>
          </a:p>
          <a:p>
            <a:pPr>
              <a:buFont typeface="Wingdings" panose="020B0604020202020204" pitchFamily="34" charset="0"/>
              <a:buChar char="§"/>
            </a:pPr>
            <a:r>
              <a:rPr lang="en-GB" sz="3200">
                <a:solidFill>
                  <a:srgbClr val="000000"/>
                </a:solidFill>
                <a:latin typeface="Franklin Gothic Book"/>
                <a:ea typeface="+mn-lt"/>
                <a:cs typeface="+mn-lt"/>
              </a:rPr>
              <a:t>Document-oriented</a:t>
            </a:r>
            <a:endParaRPr lang="en-GB" sz="3200">
              <a:solidFill>
                <a:srgbClr val="000000"/>
              </a:solidFill>
              <a:latin typeface="Franklin Gothic Book"/>
            </a:endParaRPr>
          </a:p>
          <a:p>
            <a:pPr>
              <a:buFont typeface="Wingdings" panose="020B0604020202020204" pitchFamily="34" charset="0"/>
              <a:buChar char="§"/>
            </a:pPr>
            <a:endParaRPr lang="en-GB" sz="3200">
              <a:solidFill>
                <a:srgbClr val="000000"/>
              </a:solidFill>
              <a:latin typeface="Franklin Gothic Book"/>
              <a:cs typeface="Calibri"/>
            </a:endParaRPr>
          </a:p>
        </p:txBody>
      </p:sp>
      <p:sp>
        <p:nvSpPr>
          <p:cNvPr id="53" name="Oval 57">
            <a:extLst>
              <a:ext uri="{FF2B5EF4-FFF2-40B4-BE49-F238E27FC236}">
                <a16:creationId xmlns:a16="http://schemas.microsoft.com/office/drawing/2014/main" id="{D4E15E95-445D-4A45-BC1E-8468CE170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9677" y="2933578"/>
            <a:ext cx="2737876" cy="2737876"/>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75">
            <a:extLst>
              <a:ext uri="{FF2B5EF4-FFF2-40B4-BE49-F238E27FC236}">
                <a16:creationId xmlns:a16="http://schemas.microsoft.com/office/drawing/2014/main" id="{133B9781-B73C-44F8-97CB-D1807A63B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996" y="-26552"/>
            <a:ext cx="4082004" cy="3428999"/>
          </a:xfrm>
          <a:custGeom>
            <a:avLst/>
            <a:gdLst>
              <a:gd name="connsiteX0" fmla="*/ 350681 w 4082004"/>
              <a:gd name="connsiteY0" fmla="*/ 0 h 3428999"/>
              <a:gd name="connsiteX1" fmla="*/ 4082004 w 4082004"/>
              <a:gd name="connsiteY1" fmla="*/ 0 h 3428999"/>
              <a:gd name="connsiteX2" fmla="*/ 4082004 w 4082004"/>
              <a:gd name="connsiteY2" fmla="*/ 2444823 h 3428999"/>
              <a:gd name="connsiteX3" fmla="*/ 4081788 w 4082004"/>
              <a:gd name="connsiteY3" fmla="*/ 2445178 h 3428999"/>
              <a:gd name="connsiteX4" fmla="*/ 2231442 w 4082004"/>
              <a:gd name="connsiteY4" fmla="*/ 3428999 h 3428999"/>
              <a:gd name="connsiteX5" fmla="*/ 0 w 4082004"/>
              <a:gd name="connsiteY5" fmla="*/ 1197557 h 3428999"/>
              <a:gd name="connsiteX6" fmla="*/ 269323 w 4082004"/>
              <a:gd name="connsiteY6" fmla="*/ 133920 h 3428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2004" h="3428999">
                <a:moveTo>
                  <a:pt x="350681" y="0"/>
                </a:moveTo>
                <a:lnTo>
                  <a:pt x="4082004" y="0"/>
                </a:lnTo>
                <a:lnTo>
                  <a:pt x="4082004" y="2444823"/>
                </a:lnTo>
                <a:lnTo>
                  <a:pt x="4081788" y="2445178"/>
                </a:lnTo>
                <a:cubicBezTo>
                  <a:pt x="3680782" y="3038745"/>
                  <a:pt x="3001686" y="3428999"/>
                  <a:pt x="2231442" y="3428999"/>
                </a:cubicBezTo>
                <a:cubicBezTo>
                  <a:pt x="999051" y="3428999"/>
                  <a:pt x="0" y="2429948"/>
                  <a:pt x="0" y="1197557"/>
                </a:cubicBezTo>
                <a:cubicBezTo>
                  <a:pt x="0" y="812435"/>
                  <a:pt x="97564" y="450100"/>
                  <a:pt x="269323" y="13392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8" descr="A picture containing crossword, drawing&#10;&#10;Description automatically generated">
            <a:extLst>
              <a:ext uri="{FF2B5EF4-FFF2-40B4-BE49-F238E27FC236}">
                <a16:creationId xmlns:a16="http://schemas.microsoft.com/office/drawing/2014/main" id="{B519703F-8EB8-4BF4-8AF7-9151383FB398}"/>
              </a:ext>
            </a:extLst>
          </p:cNvPr>
          <p:cNvPicPr>
            <a:picLocks noChangeAspect="1"/>
          </p:cNvPicPr>
          <p:nvPr/>
        </p:nvPicPr>
        <p:blipFill>
          <a:blip r:embed="rId4"/>
          <a:stretch>
            <a:fillRect/>
          </a:stretch>
        </p:blipFill>
        <p:spPr>
          <a:xfrm>
            <a:off x="9198048" y="211666"/>
            <a:ext cx="2384263" cy="2622099"/>
          </a:xfrm>
          <a:prstGeom prst="rect">
            <a:avLst/>
          </a:prstGeom>
        </p:spPr>
      </p:pic>
      <p:pic>
        <p:nvPicPr>
          <p:cNvPr id="9" name="Picture 9" descr="Chart&#10;&#10;Description automatically generated">
            <a:extLst>
              <a:ext uri="{FF2B5EF4-FFF2-40B4-BE49-F238E27FC236}">
                <a16:creationId xmlns:a16="http://schemas.microsoft.com/office/drawing/2014/main" id="{3308F33D-2C42-4540-A9EF-8501A4AE41B0}"/>
              </a:ext>
            </a:extLst>
          </p:cNvPr>
          <p:cNvPicPr>
            <a:picLocks noChangeAspect="1"/>
          </p:cNvPicPr>
          <p:nvPr/>
        </p:nvPicPr>
        <p:blipFill>
          <a:blip r:embed="rId5"/>
          <a:stretch>
            <a:fillRect/>
          </a:stretch>
        </p:blipFill>
        <p:spPr>
          <a:xfrm>
            <a:off x="6690080" y="3434981"/>
            <a:ext cx="1397070" cy="1735071"/>
          </a:xfrm>
          <a:prstGeom prst="rect">
            <a:avLst/>
          </a:prstGeom>
        </p:spPr>
      </p:pic>
      <p:sp>
        <p:nvSpPr>
          <p:cNvPr id="57" name="Freeform 79">
            <a:extLst>
              <a:ext uri="{FF2B5EF4-FFF2-40B4-BE49-F238E27FC236}">
                <a16:creationId xmlns:a16="http://schemas.microsoft.com/office/drawing/2014/main" id="{1FCEDCAD-7B1A-4AE2-818E-D93A4875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3618" y="4326947"/>
            <a:ext cx="3068382" cy="2540529"/>
          </a:xfrm>
          <a:custGeom>
            <a:avLst/>
            <a:gdLst>
              <a:gd name="connsiteX0" fmla="*/ 1612418 w 3068382"/>
              <a:gd name="connsiteY0" fmla="*/ 0 h 2540529"/>
              <a:gd name="connsiteX1" fmla="*/ 3030226 w 3068382"/>
              <a:gd name="connsiteY1" fmla="*/ 843844 h 2540529"/>
              <a:gd name="connsiteX2" fmla="*/ 3068382 w 3068382"/>
              <a:gd name="connsiteY2" fmla="*/ 923051 h 2540529"/>
              <a:gd name="connsiteX3" fmla="*/ 3068382 w 3068382"/>
              <a:gd name="connsiteY3" fmla="*/ 2301785 h 2540529"/>
              <a:gd name="connsiteX4" fmla="*/ 3030226 w 3068382"/>
              <a:gd name="connsiteY4" fmla="*/ 2380992 h 2540529"/>
              <a:gd name="connsiteX5" fmla="*/ 2949460 w 3068382"/>
              <a:gd name="connsiteY5" fmla="*/ 2513937 h 2540529"/>
              <a:gd name="connsiteX6" fmla="*/ 2929575 w 3068382"/>
              <a:gd name="connsiteY6" fmla="*/ 2540529 h 2540529"/>
              <a:gd name="connsiteX7" fmla="*/ 295261 w 3068382"/>
              <a:gd name="connsiteY7" fmla="*/ 2540529 h 2540529"/>
              <a:gd name="connsiteX8" fmla="*/ 275376 w 3068382"/>
              <a:gd name="connsiteY8" fmla="*/ 2513937 h 2540529"/>
              <a:gd name="connsiteX9" fmla="*/ 0 w 3068382"/>
              <a:gd name="connsiteY9" fmla="*/ 1612418 h 2540529"/>
              <a:gd name="connsiteX10" fmla="*/ 1612418 w 3068382"/>
              <a:gd name="connsiteY10" fmla="*/ 0 h 2540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68382" h="2540529">
                <a:moveTo>
                  <a:pt x="1612418" y="0"/>
                </a:moveTo>
                <a:cubicBezTo>
                  <a:pt x="2224646" y="0"/>
                  <a:pt x="2757180" y="341213"/>
                  <a:pt x="3030226" y="843844"/>
                </a:cubicBezTo>
                <a:lnTo>
                  <a:pt x="3068382" y="923051"/>
                </a:lnTo>
                <a:lnTo>
                  <a:pt x="3068382" y="2301785"/>
                </a:lnTo>
                <a:lnTo>
                  <a:pt x="3030226" y="2380992"/>
                </a:lnTo>
                <a:cubicBezTo>
                  <a:pt x="3005403" y="2426686"/>
                  <a:pt x="2978437" y="2471046"/>
                  <a:pt x="2949460" y="2513937"/>
                </a:cubicBezTo>
                <a:lnTo>
                  <a:pt x="2929575" y="2540529"/>
                </a:lnTo>
                <a:lnTo>
                  <a:pt x="295261" y="2540529"/>
                </a:lnTo>
                <a:lnTo>
                  <a:pt x="275376" y="2513937"/>
                </a:lnTo>
                <a:cubicBezTo>
                  <a:pt x="101518" y="2256593"/>
                  <a:pt x="0" y="1946361"/>
                  <a:pt x="0" y="1612418"/>
                </a:cubicBezTo>
                <a:cubicBezTo>
                  <a:pt x="0" y="721904"/>
                  <a:pt x="721904" y="0"/>
                  <a:pt x="1612418"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5" descr="Chart, scatter chart&#10;&#10;Description automatically generated">
            <a:extLst>
              <a:ext uri="{FF2B5EF4-FFF2-40B4-BE49-F238E27FC236}">
                <a16:creationId xmlns:a16="http://schemas.microsoft.com/office/drawing/2014/main" id="{8B468EBC-55AC-40CA-AC3F-24D53754F320}"/>
              </a:ext>
            </a:extLst>
          </p:cNvPr>
          <p:cNvPicPr>
            <a:picLocks noChangeAspect="1"/>
          </p:cNvPicPr>
          <p:nvPr/>
        </p:nvPicPr>
        <p:blipFill>
          <a:blip r:embed="rId6"/>
          <a:stretch>
            <a:fillRect/>
          </a:stretch>
        </p:blipFill>
        <p:spPr>
          <a:xfrm>
            <a:off x="9830826" y="5020464"/>
            <a:ext cx="1763795" cy="1629594"/>
          </a:xfrm>
          <a:prstGeom prst="rect">
            <a:avLst/>
          </a:prstGeom>
        </p:spPr>
      </p:pic>
    </p:spTree>
    <p:extLst>
      <p:ext uri="{BB962C8B-B14F-4D97-AF65-F5344CB8AC3E}">
        <p14:creationId xmlns:p14="http://schemas.microsoft.com/office/powerpoint/2010/main" val="3581876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7">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10E8CA-7E14-4CF8-B60C-40E41D12FC2F}"/>
              </a:ext>
            </a:extLst>
          </p:cNvPr>
          <p:cNvSpPr>
            <a:spLocks noGrp="1"/>
          </p:cNvSpPr>
          <p:nvPr>
            <p:ph type="title"/>
          </p:nvPr>
        </p:nvSpPr>
        <p:spPr>
          <a:xfrm>
            <a:off x="793662" y="386930"/>
            <a:ext cx="10066122" cy="1298448"/>
          </a:xfrm>
        </p:spPr>
        <p:txBody>
          <a:bodyPr anchor="b">
            <a:normAutofit/>
          </a:bodyPr>
          <a:lstStyle/>
          <a:p>
            <a:r>
              <a:rPr lang="en-US" sz="4800" b="1" dirty="0">
                <a:latin typeface="Daytona"/>
                <a:ea typeface="+mj-lt"/>
                <a:cs typeface="+mj-lt"/>
              </a:rPr>
              <a:t>Column Based </a:t>
            </a:r>
          </a:p>
        </p:txBody>
      </p:sp>
      <p:sp>
        <p:nvSpPr>
          <p:cNvPr id="51" name="Rectangle 4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1">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E5EA05A-7B50-43F4-8B4E-53D40334A022}"/>
              </a:ext>
            </a:extLst>
          </p:cNvPr>
          <p:cNvSpPr>
            <a:spLocks noGrp="1"/>
          </p:cNvSpPr>
          <p:nvPr>
            <p:ph idx="1"/>
          </p:nvPr>
        </p:nvSpPr>
        <p:spPr>
          <a:xfrm>
            <a:off x="110489" y="2257923"/>
            <a:ext cx="5581932" cy="4826670"/>
          </a:xfrm>
        </p:spPr>
        <p:txBody>
          <a:bodyPr vert="horz" lIns="91440" tIns="45720" rIns="91440" bIns="45720" rtlCol="0" anchor="ctr">
            <a:noAutofit/>
          </a:bodyPr>
          <a:lstStyle/>
          <a:p>
            <a:endParaRPr lang="en-US" sz="2000" dirty="0">
              <a:cs typeface="Calibri" panose="020F0502020204030204"/>
            </a:endParaRPr>
          </a:p>
          <a:p>
            <a:r>
              <a:rPr lang="en-US" sz="2000" dirty="0">
                <a:latin typeface="Times New Roman"/>
                <a:ea typeface="+mn-lt"/>
                <a:cs typeface="+mn-lt"/>
              </a:rPr>
              <a:t>It store data as Column families contain in grows that have many columns associated with a row key. Each row can have different columns.</a:t>
            </a:r>
            <a:endParaRPr lang="en-US" sz="2000">
              <a:latin typeface="Times New Roman"/>
              <a:cs typeface="Times New Roman"/>
            </a:endParaRPr>
          </a:p>
          <a:p>
            <a:r>
              <a:rPr lang="en-US" sz="2000" dirty="0">
                <a:latin typeface="Times New Roman"/>
                <a:ea typeface="+mn-lt"/>
                <a:cs typeface="+mn-lt"/>
              </a:rPr>
              <a:t>Column families are groups of related data that is accessed together.</a:t>
            </a:r>
            <a:endParaRPr lang="en-US" sz="2000">
              <a:latin typeface="Times New Roman"/>
              <a:cs typeface="Times New Roman"/>
            </a:endParaRPr>
          </a:p>
          <a:p>
            <a:r>
              <a:rPr lang="en-US" sz="2000" dirty="0">
                <a:latin typeface="Times New Roman"/>
                <a:ea typeface="+mn-lt"/>
                <a:cs typeface="+mn-lt"/>
              </a:rPr>
              <a:t>Example: Cassandra, HBase, </a:t>
            </a:r>
            <a:r>
              <a:rPr lang="en-US" sz="2000" dirty="0" err="1">
                <a:latin typeface="Times New Roman"/>
                <a:ea typeface="+mn-lt"/>
                <a:cs typeface="+mn-lt"/>
              </a:rPr>
              <a:t>Hypertable</a:t>
            </a:r>
            <a:r>
              <a:rPr lang="en-US" sz="2000" dirty="0">
                <a:latin typeface="Times New Roman"/>
                <a:ea typeface="+mn-lt"/>
                <a:cs typeface="+mn-lt"/>
              </a:rPr>
              <a:t>, and Amazon DynamoDB.</a:t>
            </a:r>
            <a:endParaRPr lang="en-US" sz="2000">
              <a:latin typeface="Times New Roman"/>
              <a:cs typeface="Calibri"/>
            </a:endParaRPr>
          </a:p>
          <a:p>
            <a:r>
              <a:rPr lang="en-US" sz="2000" dirty="0">
                <a:latin typeface="Times New Roman"/>
                <a:ea typeface="+mn-lt"/>
                <a:cs typeface="+mn-lt"/>
              </a:rPr>
              <a:t>It is a tuple that contains a name, </a:t>
            </a:r>
            <a:r>
              <a:rPr lang="en-US" sz="2000" err="1">
                <a:latin typeface="Times New Roman"/>
                <a:ea typeface="+mn-lt"/>
                <a:cs typeface="+mn-lt"/>
              </a:rPr>
              <a:t>value,timestrap</a:t>
            </a:r>
            <a:r>
              <a:rPr lang="en-US" sz="2000" dirty="0">
                <a:latin typeface="Times New Roman"/>
                <a:ea typeface="+mn-lt"/>
                <a:cs typeface="+mn-lt"/>
              </a:rPr>
              <a:t>.</a:t>
            </a:r>
          </a:p>
          <a:p>
            <a:r>
              <a:rPr lang="en-US" sz="2000" dirty="0">
                <a:latin typeface="Times New Roman"/>
                <a:ea typeface="+mn-lt"/>
                <a:cs typeface="+mn-lt"/>
              </a:rPr>
              <a:t>We use it for content management systems, </a:t>
            </a:r>
            <a:r>
              <a:rPr lang="en-US" sz="2000">
                <a:latin typeface="Times New Roman"/>
                <a:ea typeface="+mn-lt"/>
                <a:cs typeface="+mn-lt"/>
              </a:rPr>
              <a:t>blogging platform.</a:t>
            </a:r>
            <a:endParaRPr lang="en-US" sz="2000">
              <a:latin typeface="Times New Roman"/>
              <a:cs typeface="Calibri"/>
            </a:endParaRPr>
          </a:p>
          <a:p>
            <a:r>
              <a:rPr lang="en-US" sz="2000" dirty="0">
                <a:latin typeface="Times New Roman"/>
                <a:ea typeface="+mn-lt"/>
                <a:cs typeface="+mn-lt"/>
              </a:rPr>
              <a:t>We would avoid it for systems that are linearly development, changing query patterns.</a:t>
            </a:r>
            <a:endParaRPr lang="en-US" sz="2000" dirty="0">
              <a:latin typeface="Times New Roman"/>
              <a:cs typeface="Times New Roman"/>
            </a:endParaRPr>
          </a:p>
        </p:txBody>
      </p:sp>
      <p:sp>
        <p:nvSpPr>
          <p:cNvPr id="55" name="Rectangle 53">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Table&#10;&#10;Description automatically generated">
            <a:extLst>
              <a:ext uri="{FF2B5EF4-FFF2-40B4-BE49-F238E27FC236}">
                <a16:creationId xmlns:a16="http://schemas.microsoft.com/office/drawing/2014/main" id="{BD0599B2-1EB7-4E0C-BCF0-63FCAC846904}"/>
              </a:ext>
            </a:extLst>
          </p:cNvPr>
          <p:cNvPicPr>
            <a:picLocks noChangeAspect="1"/>
          </p:cNvPicPr>
          <p:nvPr/>
        </p:nvPicPr>
        <p:blipFill>
          <a:blip r:embed="rId2"/>
          <a:stretch>
            <a:fillRect/>
          </a:stretch>
        </p:blipFill>
        <p:spPr>
          <a:xfrm>
            <a:off x="5486399" y="2583582"/>
            <a:ext cx="6145925" cy="3661525"/>
          </a:xfrm>
          <a:prstGeom prst="rect">
            <a:avLst/>
          </a:prstGeom>
        </p:spPr>
      </p:pic>
    </p:spTree>
    <p:extLst>
      <p:ext uri="{BB962C8B-B14F-4D97-AF65-F5344CB8AC3E}">
        <p14:creationId xmlns:p14="http://schemas.microsoft.com/office/powerpoint/2010/main" val="4040719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B945A36-15A2-41B7-AB94-2A12EB618325}"/>
              </a:ext>
            </a:extLst>
          </p:cNvPr>
          <p:cNvSpPr>
            <a:spLocks noGrp="1"/>
          </p:cNvSpPr>
          <p:nvPr>
            <p:ph type="title"/>
          </p:nvPr>
        </p:nvSpPr>
        <p:spPr>
          <a:xfrm>
            <a:off x="1047280" y="759805"/>
            <a:ext cx="10306520" cy="1325563"/>
          </a:xfrm>
        </p:spPr>
        <p:txBody>
          <a:bodyPr>
            <a:normAutofit/>
          </a:bodyPr>
          <a:lstStyle/>
          <a:p>
            <a:r>
              <a:rPr lang="en-US" sz="4000">
                <a:solidFill>
                  <a:srgbClr val="FFFFFF"/>
                </a:solidFill>
                <a:latin typeface="Calibri"/>
                <a:cs typeface="Calibri"/>
              </a:rPr>
              <a:t>Key Value Pair Based</a:t>
            </a:r>
            <a:endParaRPr lang="en-US" sz="4000">
              <a:solidFill>
                <a:srgbClr val="FFFFFF"/>
              </a:solidFill>
            </a:endParaRPr>
          </a:p>
        </p:txBody>
      </p:sp>
      <p:sp>
        <p:nvSpPr>
          <p:cNvPr id="3" name="Content Placeholder 2">
            <a:extLst>
              <a:ext uri="{FF2B5EF4-FFF2-40B4-BE49-F238E27FC236}">
                <a16:creationId xmlns:a16="http://schemas.microsoft.com/office/drawing/2014/main" id="{3DDC72F5-BF07-4131-BA74-5B5E103D8795}"/>
              </a:ext>
            </a:extLst>
          </p:cNvPr>
          <p:cNvSpPr>
            <a:spLocks noGrp="1"/>
          </p:cNvSpPr>
          <p:nvPr>
            <p:ph idx="1"/>
          </p:nvPr>
        </p:nvSpPr>
        <p:spPr>
          <a:xfrm>
            <a:off x="1109594" y="2494450"/>
            <a:ext cx="5590682" cy="4272607"/>
          </a:xfrm>
        </p:spPr>
        <p:txBody>
          <a:bodyPr vert="horz" lIns="91440" tIns="45720" rIns="91440" bIns="45720" rtlCol="0" anchor="t">
            <a:normAutofit/>
          </a:bodyPr>
          <a:lstStyle/>
          <a:p>
            <a:pPr marL="285750" indent="-285750"/>
            <a:r>
              <a:rPr lang="en-US" sz="1800">
                <a:latin typeface="Times New Roman"/>
                <a:cs typeface="Calibri"/>
              </a:rPr>
              <a:t>Simplest </a:t>
            </a:r>
            <a:r>
              <a:rPr lang="en-US" sz="1800" err="1">
                <a:latin typeface="Times New Roman"/>
                <a:cs typeface="Calibri"/>
              </a:rPr>
              <a:t>Nosql</a:t>
            </a:r>
            <a:r>
              <a:rPr lang="en-US" sz="1800">
                <a:latin typeface="Times New Roman"/>
                <a:cs typeface="Calibri"/>
              </a:rPr>
              <a:t> databases</a:t>
            </a:r>
          </a:p>
          <a:p>
            <a:pPr marL="285750" indent="-285750"/>
            <a:r>
              <a:rPr lang="en-US" sz="1800">
                <a:latin typeface="Times New Roman"/>
                <a:cs typeface="Calibri"/>
              </a:rPr>
              <a:t>The main idea is the use of a hash table</a:t>
            </a:r>
          </a:p>
          <a:p>
            <a:pPr marL="285750" indent="-285750"/>
            <a:r>
              <a:rPr lang="en-US" sz="1800">
                <a:latin typeface="Times New Roman"/>
                <a:cs typeface="Calibri"/>
              </a:rPr>
              <a:t>Access data by strings called keys </a:t>
            </a:r>
          </a:p>
          <a:p>
            <a:pPr marL="285750" indent="-285750"/>
            <a:r>
              <a:rPr lang="en-US" sz="1800">
                <a:latin typeface="Times New Roman"/>
                <a:cs typeface="Calibri"/>
              </a:rPr>
              <a:t>Data has no required format data may have any format.</a:t>
            </a:r>
          </a:p>
          <a:p>
            <a:pPr marL="285750" indent="-285750"/>
            <a:r>
              <a:rPr lang="en-US" sz="1800">
                <a:latin typeface="Times New Roman"/>
                <a:cs typeface="Calibri"/>
              </a:rPr>
              <a:t>Data model: (</a:t>
            </a:r>
            <a:r>
              <a:rPr lang="en-US" sz="1800" err="1">
                <a:latin typeface="Times New Roman"/>
                <a:cs typeface="Calibri"/>
              </a:rPr>
              <a:t>key,value</a:t>
            </a:r>
            <a:r>
              <a:rPr lang="en-US" sz="1800">
                <a:latin typeface="Times New Roman"/>
                <a:cs typeface="Calibri"/>
              </a:rPr>
              <a:t>)</a:t>
            </a:r>
          </a:p>
          <a:p>
            <a:pPr marL="285750" indent="-285750"/>
            <a:r>
              <a:rPr lang="en-US" sz="1800">
                <a:latin typeface="Times New Roman"/>
                <a:cs typeface="Calibri"/>
              </a:rPr>
              <a:t>Basic operations:</a:t>
            </a:r>
          </a:p>
          <a:p>
            <a:pPr marL="0" indent="0">
              <a:buNone/>
            </a:pPr>
            <a:r>
              <a:rPr lang="en-US" sz="1800">
                <a:latin typeface="Times New Roman"/>
                <a:cs typeface="Calibri"/>
              </a:rPr>
              <a:t>      Insert(</a:t>
            </a:r>
            <a:r>
              <a:rPr lang="en-US" sz="1800" err="1">
                <a:latin typeface="Times New Roman"/>
                <a:cs typeface="Calibri"/>
              </a:rPr>
              <a:t>key,value</a:t>
            </a:r>
            <a:r>
              <a:rPr lang="en-US" sz="1800">
                <a:latin typeface="Times New Roman"/>
                <a:cs typeface="Calibri"/>
              </a:rPr>
              <a:t>)</a:t>
            </a:r>
          </a:p>
          <a:p>
            <a:pPr marL="0" indent="0">
              <a:buNone/>
            </a:pPr>
            <a:r>
              <a:rPr lang="en-US" sz="1800">
                <a:latin typeface="Times New Roman"/>
                <a:cs typeface="Calibri"/>
              </a:rPr>
              <a:t>      Fetch(key)</a:t>
            </a:r>
          </a:p>
          <a:p>
            <a:pPr marL="0" indent="0">
              <a:buNone/>
            </a:pPr>
            <a:r>
              <a:rPr lang="en-US" sz="1800">
                <a:latin typeface="Times New Roman"/>
                <a:cs typeface="Calibri"/>
              </a:rPr>
              <a:t>      Update(key)</a:t>
            </a:r>
          </a:p>
          <a:p>
            <a:pPr marL="0" indent="0">
              <a:buNone/>
            </a:pPr>
            <a:r>
              <a:rPr lang="en-US" sz="1800">
                <a:latin typeface="Times New Roman"/>
                <a:cs typeface="Calibri"/>
              </a:rPr>
              <a:t>      Delete(key)</a:t>
            </a:r>
          </a:p>
        </p:txBody>
      </p:sp>
      <p:pic>
        <p:nvPicPr>
          <p:cNvPr id="4" name="Picture 4" descr="Graphical user interface, text&#10;&#10;Description automatically generated">
            <a:extLst>
              <a:ext uri="{FF2B5EF4-FFF2-40B4-BE49-F238E27FC236}">
                <a16:creationId xmlns:a16="http://schemas.microsoft.com/office/drawing/2014/main" id="{E9AD76D4-607A-473E-B7E8-78FEF6F005B3}"/>
              </a:ext>
            </a:extLst>
          </p:cNvPr>
          <p:cNvPicPr>
            <a:picLocks noChangeAspect="1"/>
          </p:cNvPicPr>
          <p:nvPr/>
        </p:nvPicPr>
        <p:blipFill rotWithShape="1">
          <a:blip r:embed="rId2"/>
          <a:srcRect l="71198" t="33579" r="3227" b="4428"/>
          <a:stretch/>
        </p:blipFill>
        <p:spPr>
          <a:xfrm>
            <a:off x="7333858" y="2400413"/>
            <a:ext cx="4282740" cy="4363583"/>
          </a:xfrm>
          <a:prstGeom prst="rect">
            <a:avLst/>
          </a:prstGeom>
        </p:spPr>
      </p:pic>
    </p:spTree>
    <p:extLst>
      <p:ext uri="{BB962C8B-B14F-4D97-AF65-F5344CB8AC3E}">
        <p14:creationId xmlns:p14="http://schemas.microsoft.com/office/powerpoint/2010/main" val="3180013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2">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24">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Rectangle 26">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1A476-96A2-4221-A5DA-B98965A9270E}"/>
              </a:ext>
            </a:extLst>
          </p:cNvPr>
          <p:cNvSpPr>
            <a:spLocks noGrp="1"/>
          </p:cNvSpPr>
          <p:nvPr>
            <p:ph type="title"/>
          </p:nvPr>
        </p:nvSpPr>
        <p:spPr>
          <a:xfrm>
            <a:off x="1115568" y="548640"/>
            <a:ext cx="10168128" cy="1179576"/>
          </a:xfrm>
        </p:spPr>
        <p:txBody>
          <a:bodyPr>
            <a:normAutofit/>
          </a:bodyPr>
          <a:lstStyle/>
          <a:p>
            <a:r>
              <a:rPr lang="en-US" sz="4000">
                <a:latin typeface="Daytona"/>
                <a:cs typeface="Calibri"/>
              </a:rPr>
              <a:t>Graph Based </a:t>
            </a:r>
            <a:endParaRPr lang="en-US" sz="4000">
              <a:latin typeface="Daytona"/>
            </a:endParaRPr>
          </a:p>
        </p:txBody>
      </p:sp>
      <p:sp>
        <p:nvSpPr>
          <p:cNvPr id="37" name="Rectangle 28">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descr="Chart&#10;&#10;Description automatically generated">
            <a:extLst>
              <a:ext uri="{FF2B5EF4-FFF2-40B4-BE49-F238E27FC236}">
                <a16:creationId xmlns:a16="http://schemas.microsoft.com/office/drawing/2014/main" id="{B42805DB-77B7-4666-9382-CFA32764B6DC}"/>
              </a:ext>
            </a:extLst>
          </p:cNvPr>
          <p:cNvPicPr>
            <a:picLocks noChangeAspect="1"/>
          </p:cNvPicPr>
          <p:nvPr/>
        </p:nvPicPr>
        <p:blipFill rotWithShape="1">
          <a:blip r:embed="rId2"/>
          <a:srcRect l="8400" r="10254" b="-5"/>
          <a:stretch/>
        </p:blipFill>
        <p:spPr>
          <a:xfrm>
            <a:off x="908304" y="2478024"/>
            <a:ext cx="5458062" cy="3694176"/>
          </a:xfrm>
          <a:prstGeom prst="rect">
            <a:avLst/>
          </a:prstGeom>
        </p:spPr>
      </p:pic>
      <p:sp>
        <p:nvSpPr>
          <p:cNvPr id="3" name="Content Placeholder 2">
            <a:extLst>
              <a:ext uri="{FF2B5EF4-FFF2-40B4-BE49-F238E27FC236}">
                <a16:creationId xmlns:a16="http://schemas.microsoft.com/office/drawing/2014/main" id="{1C6A4161-6A3E-4560-AD4B-A46EDF86458B}"/>
              </a:ext>
            </a:extLst>
          </p:cNvPr>
          <p:cNvSpPr>
            <a:spLocks noGrp="1"/>
          </p:cNvSpPr>
          <p:nvPr>
            <p:ph idx="1"/>
          </p:nvPr>
        </p:nvSpPr>
        <p:spPr>
          <a:xfrm>
            <a:off x="6465522" y="2478024"/>
            <a:ext cx="5645863" cy="4167141"/>
          </a:xfrm>
        </p:spPr>
        <p:txBody>
          <a:bodyPr vert="horz" lIns="91440" tIns="45720" rIns="91440" bIns="45720" rtlCol="0" anchor="ctr">
            <a:noAutofit/>
          </a:bodyPr>
          <a:lstStyle/>
          <a:p>
            <a:endParaRPr lang="en-US" sz="2200" dirty="0">
              <a:latin typeface="Times New Roman"/>
              <a:cs typeface="Calibri" panose="020F0502020204030204"/>
            </a:endParaRPr>
          </a:p>
          <a:p>
            <a:r>
              <a:rPr lang="en-US" sz="2200" dirty="0">
                <a:latin typeface="Times New Roman"/>
                <a:ea typeface="+mn-lt"/>
                <a:cs typeface="+mn-lt"/>
              </a:rPr>
              <a:t>Store entities and relationships between these entities as nodes and edges of a graph respectively. Entities have properties. </a:t>
            </a:r>
            <a:endParaRPr lang="en-US" sz="2200">
              <a:latin typeface="Times New Roman"/>
              <a:cs typeface="Times New Roman"/>
            </a:endParaRPr>
          </a:p>
          <a:p>
            <a:r>
              <a:rPr lang="en-US" sz="2200" dirty="0">
                <a:latin typeface="Times New Roman"/>
                <a:ea typeface="+mn-lt"/>
                <a:cs typeface="+mn-lt"/>
              </a:rPr>
              <a:t>Traversing the relationships is very fast as relationship between nodes is not calculated at query time but is actually tells as a relationship. </a:t>
            </a:r>
          </a:p>
          <a:p>
            <a:r>
              <a:rPr lang="en-US" sz="2200" dirty="0">
                <a:latin typeface="Times New Roman"/>
                <a:ea typeface="+mn-lt"/>
                <a:cs typeface="+mn-lt"/>
              </a:rPr>
              <a:t>Example:Neo4J,InfiniteGraph,OrientDB,FlockDB. </a:t>
            </a:r>
            <a:endParaRPr lang="en-US" sz="2200">
              <a:latin typeface="Times New Roman"/>
              <a:cs typeface="Times New Roman"/>
            </a:endParaRPr>
          </a:p>
          <a:p>
            <a:r>
              <a:rPr lang="en-US" sz="2200" dirty="0">
                <a:latin typeface="Times New Roman"/>
                <a:ea typeface="+mn-lt"/>
                <a:cs typeface="+mn-lt"/>
              </a:rPr>
              <a:t>It is well suited for connected data, such as social networks, spatial data, routing information for goods and supply. </a:t>
            </a:r>
            <a:endParaRPr lang="en-US" sz="2200">
              <a:latin typeface="Times New Roman"/>
              <a:cs typeface="Times New Roman"/>
            </a:endParaRPr>
          </a:p>
          <a:p>
            <a:pPr marL="0" indent="0">
              <a:buNone/>
            </a:pPr>
            <a:endParaRPr lang="en-US" sz="2200" b="1" dirty="0">
              <a:latin typeface="Times New Roman"/>
              <a:cs typeface="Calibri"/>
            </a:endParaRPr>
          </a:p>
        </p:txBody>
      </p:sp>
    </p:spTree>
    <p:extLst>
      <p:ext uri="{BB962C8B-B14F-4D97-AF65-F5344CB8AC3E}">
        <p14:creationId xmlns:p14="http://schemas.microsoft.com/office/powerpoint/2010/main" val="3020935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221A86-0566-4015-91E5-F423E06D37FE}"/>
              </a:ext>
            </a:extLst>
          </p:cNvPr>
          <p:cNvSpPr>
            <a:spLocks noGrp="1"/>
          </p:cNvSpPr>
          <p:nvPr>
            <p:ph type="title"/>
          </p:nvPr>
        </p:nvSpPr>
        <p:spPr>
          <a:xfrm>
            <a:off x="838200" y="1007942"/>
            <a:ext cx="6155988" cy="1025272"/>
          </a:xfrm>
        </p:spPr>
        <p:txBody>
          <a:bodyPr anchor="b">
            <a:normAutofit/>
          </a:bodyPr>
          <a:lstStyle/>
          <a:p>
            <a:r>
              <a:rPr lang="en-US" sz="5600">
                <a:cs typeface="Calibri Light"/>
              </a:rPr>
              <a:t>Document Based</a:t>
            </a:r>
            <a:endParaRPr lang="en-US" sz="5600"/>
          </a:p>
        </p:txBody>
      </p:sp>
      <p:cxnSp>
        <p:nvCxnSpPr>
          <p:cNvPr id="12" name="Straight Connector 11">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9479C81-3247-4160-B60A-59E83FA2AA09}"/>
              </a:ext>
            </a:extLst>
          </p:cNvPr>
          <p:cNvSpPr>
            <a:spLocks noGrp="1"/>
          </p:cNvSpPr>
          <p:nvPr>
            <p:ph idx="1"/>
          </p:nvPr>
        </p:nvSpPr>
        <p:spPr>
          <a:xfrm>
            <a:off x="291397" y="1975365"/>
            <a:ext cx="7399101" cy="4802768"/>
          </a:xfrm>
        </p:spPr>
        <p:txBody>
          <a:bodyPr vert="horz" lIns="91440" tIns="45720" rIns="91440" bIns="45720" rtlCol="0" anchor="t">
            <a:noAutofit/>
          </a:bodyPr>
          <a:lstStyle/>
          <a:p>
            <a:endParaRPr lang="en-US" sz="2000" dirty="0">
              <a:solidFill>
                <a:schemeClr val="tx1">
                  <a:alpha val="80000"/>
                </a:schemeClr>
              </a:solidFill>
              <a:cs typeface="Calibri"/>
            </a:endParaRPr>
          </a:p>
          <a:p>
            <a:r>
              <a:rPr lang="en-US" sz="2000" dirty="0">
                <a:solidFill>
                  <a:schemeClr val="tx1">
                    <a:alpha val="80000"/>
                  </a:schemeClr>
                </a:solidFill>
                <a:latin typeface="Times New Roman"/>
                <a:cs typeface="Times New Roman"/>
              </a:rPr>
              <a:t>The database stores and retrieves documents. It Stores documents in the value part of the  key-value store. </a:t>
            </a:r>
            <a:endParaRPr lang="en-US" sz="2000" dirty="0">
              <a:solidFill>
                <a:schemeClr val="tx1">
                  <a:alpha val="80000"/>
                </a:schemeClr>
              </a:solidFill>
              <a:latin typeface="Times New Roman"/>
              <a:ea typeface="+mn-lt"/>
              <a:cs typeface="Times New Roman"/>
            </a:endParaRPr>
          </a:p>
          <a:p>
            <a:r>
              <a:rPr lang="en-US" sz="2000" dirty="0">
                <a:solidFill>
                  <a:schemeClr val="tx1">
                    <a:alpha val="80000"/>
                  </a:schemeClr>
                </a:solidFill>
                <a:latin typeface="Times New Roman"/>
                <a:cs typeface="Times New Roman"/>
              </a:rPr>
              <a:t>Self-describing, hierarchical tree data structures consisting of maps, collections, and scalar values. </a:t>
            </a:r>
            <a:endParaRPr lang="en-US" sz="2000" dirty="0">
              <a:solidFill>
                <a:schemeClr val="tx1">
                  <a:alpha val="80000"/>
                </a:schemeClr>
              </a:solidFill>
              <a:ea typeface="+mn-lt"/>
              <a:cs typeface="+mn-lt"/>
            </a:endParaRPr>
          </a:p>
          <a:p>
            <a:r>
              <a:rPr lang="en-US" sz="2000" dirty="0">
                <a:solidFill>
                  <a:schemeClr val="tx1">
                    <a:alpha val="80000"/>
                  </a:schemeClr>
                </a:solidFill>
                <a:latin typeface="Times New Roman"/>
                <a:cs typeface="Times New Roman"/>
              </a:rPr>
              <a:t>Example: </a:t>
            </a:r>
            <a:r>
              <a:rPr lang="en-US" sz="2000" dirty="0" err="1">
                <a:solidFill>
                  <a:schemeClr val="tx1">
                    <a:alpha val="80000"/>
                  </a:schemeClr>
                </a:solidFill>
                <a:latin typeface="Times New Roman"/>
                <a:cs typeface="Times New Roman"/>
              </a:rPr>
              <a:t>LotusNotes</a:t>
            </a:r>
            <a:r>
              <a:rPr lang="en-US" sz="2000" dirty="0">
                <a:solidFill>
                  <a:schemeClr val="tx1">
                    <a:alpha val="80000"/>
                  </a:schemeClr>
                </a:solidFill>
                <a:latin typeface="Times New Roman"/>
                <a:cs typeface="Times New Roman"/>
              </a:rPr>
              <a:t>, MongoDB, CouchDB, </a:t>
            </a:r>
            <a:r>
              <a:rPr lang="en-US" sz="2000" dirty="0" err="1">
                <a:solidFill>
                  <a:schemeClr val="tx1">
                    <a:alpha val="80000"/>
                  </a:schemeClr>
                </a:solidFill>
                <a:latin typeface="Times New Roman"/>
                <a:cs typeface="Times New Roman"/>
              </a:rPr>
              <a:t>OrientDB</a:t>
            </a:r>
            <a:r>
              <a:rPr lang="en-US" sz="2000" dirty="0">
                <a:solidFill>
                  <a:schemeClr val="tx1">
                    <a:alpha val="80000"/>
                  </a:schemeClr>
                </a:solidFill>
                <a:latin typeface="Times New Roman"/>
                <a:cs typeface="Times New Roman"/>
              </a:rPr>
              <a:t>, </a:t>
            </a:r>
            <a:r>
              <a:rPr lang="en-US" sz="2000" dirty="0" err="1">
                <a:solidFill>
                  <a:schemeClr val="tx1">
                    <a:alpha val="80000"/>
                  </a:schemeClr>
                </a:solidFill>
                <a:latin typeface="Times New Roman"/>
                <a:cs typeface="Times New Roman"/>
              </a:rPr>
              <a:t>RavenDB</a:t>
            </a:r>
            <a:r>
              <a:rPr lang="en-US" sz="2000" dirty="0">
                <a:solidFill>
                  <a:schemeClr val="tx1">
                    <a:alpha val="80000"/>
                  </a:schemeClr>
                </a:solidFill>
                <a:latin typeface="Times New Roman"/>
                <a:cs typeface="Times New Roman"/>
              </a:rPr>
              <a:t>. </a:t>
            </a:r>
            <a:endParaRPr lang="en-US" sz="2000" dirty="0">
              <a:solidFill>
                <a:schemeClr val="tx1">
                  <a:alpha val="80000"/>
                </a:schemeClr>
              </a:solidFill>
              <a:latin typeface="Times New Roman"/>
              <a:ea typeface="+mn-lt"/>
              <a:cs typeface="Times New Roman"/>
            </a:endParaRPr>
          </a:p>
          <a:p>
            <a:r>
              <a:rPr lang="en-US" sz="2000" dirty="0">
                <a:solidFill>
                  <a:schemeClr val="tx1">
                    <a:alpha val="80000"/>
                  </a:schemeClr>
                </a:solidFill>
                <a:latin typeface="Times New Roman"/>
                <a:cs typeface="Times New Roman"/>
              </a:rPr>
              <a:t>Documents can contain many different key- value pair or key- array-pair.</a:t>
            </a:r>
          </a:p>
          <a:p>
            <a:r>
              <a:rPr lang="en-US" sz="2000" dirty="0">
                <a:solidFill>
                  <a:schemeClr val="tx1">
                    <a:alpha val="80000"/>
                  </a:schemeClr>
                </a:solidFill>
                <a:latin typeface="Times New Roman"/>
                <a:cs typeface="Times New Roman"/>
              </a:rPr>
              <a:t>We use it for content management systems, blogging platforms, web analytics, real-time analytics, e-</a:t>
            </a:r>
            <a:r>
              <a:rPr lang="en-US" sz="2000" dirty="0" err="1">
                <a:solidFill>
                  <a:schemeClr val="tx1">
                    <a:alpha val="80000"/>
                  </a:schemeClr>
                </a:solidFill>
                <a:latin typeface="Times New Roman"/>
                <a:cs typeface="Times New Roman"/>
              </a:rPr>
              <a:t>commerceapplications</a:t>
            </a:r>
            <a:r>
              <a:rPr lang="en-US" sz="2000" dirty="0">
                <a:solidFill>
                  <a:schemeClr val="tx1">
                    <a:alpha val="80000"/>
                  </a:schemeClr>
                </a:solidFill>
                <a:latin typeface="Times New Roman"/>
                <a:cs typeface="Times New Roman"/>
              </a:rPr>
              <a:t>. </a:t>
            </a:r>
            <a:endParaRPr lang="en-US" sz="2000" dirty="0">
              <a:solidFill>
                <a:schemeClr val="tx1">
                  <a:alpha val="80000"/>
                </a:schemeClr>
              </a:solidFill>
              <a:ea typeface="+mn-lt"/>
              <a:cs typeface="+mn-lt"/>
            </a:endParaRPr>
          </a:p>
          <a:p>
            <a:r>
              <a:rPr lang="en-US" sz="2000" dirty="0">
                <a:solidFill>
                  <a:schemeClr val="tx1">
                    <a:alpha val="80000"/>
                  </a:schemeClr>
                </a:solidFill>
                <a:latin typeface="Times New Roman"/>
                <a:cs typeface="Times New Roman"/>
              </a:rPr>
              <a:t>We would avoid it for systems that need complex transactions spanning multiple operations or queries against varying aggregate structures. </a:t>
            </a:r>
            <a:endParaRPr lang="en-US" sz="2000" dirty="0">
              <a:solidFill>
                <a:schemeClr val="tx1">
                  <a:alpha val="80000"/>
                </a:schemeClr>
              </a:solidFill>
              <a:ea typeface="+mn-lt"/>
              <a:cs typeface="+mn-lt"/>
            </a:endParaRPr>
          </a:p>
          <a:p>
            <a:r>
              <a:rPr lang="en-US" sz="2000" dirty="0">
                <a:solidFill>
                  <a:schemeClr val="tx1">
                    <a:alpha val="80000"/>
                  </a:schemeClr>
                </a:solidFill>
                <a:latin typeface="Times New Roman"/>
                <a:cs typeface="Times New Roman"/>
              </a:rPr>
              <a:t>Indexes </a:t>
            </a:r>
            <a:r>
              <a:rPr lang="en-US" sz="2000" dirty="0" err="1">
                <a:solidFill>
                  <a:schemeClr val="tx1">
                    <a:alpha val="80000"/>
                  </a:schemeClr>
                </a:solidFill>
                <a:latin typeface="Times New Roman"/>
                <a:cs typeface="Times New Roman"/>
              </a:rPr>
              <a:t>willl</a:t>
            </a:r>
            <a:r>
              <a:rPr lang="en-US" sz="2000" dirty="0">
                <a:solidFill>
                  <a:schemeClr val="tx1">
                    <a:alpha val="80000"/>
                  </a:schemeClr>
                </a:solidFill>
                <a:latin typeface="Times New Roman"/>
                <a:cs typeface="Times New Roman"/>
              </a:rPr>
              <a:t> be done via B- Trees.</a:t>
            </a:r>
          </a:p>
          <a:p>
            <a:endParaRPr lang="en-US" sz="1800">
              <a:solidFill>
                <a:srgbClr val="000000">
                  <a:alpha val="80000"/>
                </a:srgbClr>
              </a:solidFill>
              <a:cs typeface="Calibri"/>
            </a:endParaRPr>
          </a:p>
        </p:txBody>
      </p:sp>
      <p:pic>
        <p:nvPicPr>
          <p:cNvPr id="7" name="Graphic 6" descr="Laptop Secure">
            <a:extLst>
              <a:ext uri="{FF2B5EF4-FFF2-40B4-BE49-F238E27FC236}">
                <a16:creationId xmlns:a16="http://schemas.microsoft.com/office/drawing/2014/main" id="{768968C9-446C-4C76-9D9E-0C19D9A949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79929" y="2125402"/>
            <a:ext cx="3548404" cy="3548404"/>
          </a:xfrm>
          <a:prstGeom prst="rect">
            <a:avLst/>
          </a:prstGeom>
        </p:spPr>
      </p:pic>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268055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picture containing text&#10;&#10;Description automatically generated">
            <a:extLst>
              <a:ext uri="{FF2B5EF4-FFF2-40B4-BE49-F238E27FC236}">
                <a16:creationId xmlns:a16="http://schemas.microsoft.com/office/drawing/2014/main" id="{6414FC3B-AACC-4642-A3F5-9BA110654574}"/>
              </a:ext>
            </a:extLst>
          </p:cNvPr>
          <p:cNvPicPr>
            <a:picLocks noChangeAspect="1"/>
          </p:cNvPicPr>
          <p:nvPr/>
        </p:nvPicPr>
        <p:blipFill rotWithShape="1">
          <a:blip r:embed="rId2"/>
          <a:srcRect t="3599" b="11885"/>
          <a:stretch/>
        </p:blipFill>
        <p:spPr>
          <a:xfrm>
            <a:off x="307775" y="261437"/>
            <a:ext cx="11576450" cy="6335126"/>
          </a:xfrm>
          <a:prstGeom prst="rect">
            <a:avLst/>
          </a:prstGeom>
        </p:spPr>
      </p:pic>
    </p:spTree>
    <p:extLst>
      <p:ext uri="{BB962C8B-B14F-4D97-AF65-F5344CB8AC3E}">
        <p14:creationId xmlns:p14="http://schemas.microsoft.com/office/powerpoint/2010/main" val="1801283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5F3E08-B48B-4699-8455-FDEFC9E79B9D}"/>
              </a:ext>
            </a:extLst>
          </p:cNvPr>
          <p:cNvSpPr>
            <a:spLocks noGrp="1"/>
          </p:cNvSpPr>
          <p:nvPr>
            <p:ph type="title"/>
          </p:nvPr>
        </p:nvSpPr>
        <p:spPr>
          <a:xfrm>
            <a:off x="1027776" y="1188637"/>
            <a:ext cx="3406304" cy="2899185"/>
          </a:xfrm>
        </p:spPr>
        <p:txBody>
          <a:bodyPr>
            <a:normAutofit/>
          </a:bodyPr>
          <a:lstStyle/>
          <a:p>
            <a:pPr algn="r"/>
            <a:r>
              <a:rPr lang="en-GB" sz="5100" b="1">
                <a:ea typeface="+mj-lt"/>
                <a:cs typeface="+mj-lt"/>
              </a:rPr>
              <a:t>Advantages of NoSQL</a:t>
            </a:r>
            <a:endParaRPr lang="en-US" sz="5100"/>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A958D51-3F5E-4197-B7EA-EEA5FA877D6D}"/>
              </a:ext>
            </a:extLst>
          </p:cNvPr>
          <p:cNvSpPr>
            <a:spLocks noGrp="1"/>
          </p:cNvSpPr>
          <p:nvPr>
            <p:ph idx="1"/>
          </p:nvPr>
        </p:nvSpPr>
        <p:spPr>
          <a:xfrm>
            <a:off x="5138928" y="1338729"/>
            <a:ext cx="6186234" cy="4171017"/>
          </a:xfrm>
        </p:spPr>
        <p:txBody>
          <a:bodyPr vert="horz" lIns="91440" tIns="45720" rIns="91440" bIns="45720" rtlCol="0" anchor="ctr">
            <a:noAutofit/>
          </a:bodyPr>
          <a:lstStyle/>
          <a:p>
            <a:pPr>
              <a:buFont typeface="Wingdings" panose="020B0604020202020204" pitchFamily="34" charset="0"/>
              <a:buChar char="Ø"/>
            </a:pPr>
            <a:endParaRPr lang="en-GB" sz="2000" b="1">
              <a:cs typeface="Calibri" panose="020F0502020204030204"/>
            </a:endParaRPr>
          </a:p>
          <a:p>
            <a:pPr>
              <a:buFont typeface="Wingdings" panose="020B0604020202020204" pitchFamily="34" charset="0"/>
              <a:buChar char="Ø"/>
            </a:pPr>
            <a:r>
              <a:rPr lang="en-GB" sz="2000">
                <a:ea typeface="+mn-lt"/>
                <a:cs typeface="+mn-lt"/>
              </a:rPr>
              <a:t>Can be used as Primary or Analytic Data Source</a:t>
            </a:r>
            <a:endParaRPr lang="en-GB" sz="2000">
              <a:cs typeface="Calibri" panose="020F0502020204030204"/>
            </a:endParaRPr>
          </a:p>
          <a:p>
            <a:pPr>
              <a:buFont typeface="Wingdings" panose="020B0604020202020204" pitchFamily="34" charset="0"/>
              <a:buChar char="Ø"/>
            </a:pPr>
            <a:r>
              <a:rPr lang="en-GB" sz="2000">
                <a:ea typeface="+mn-lt"/>
                <a:cs typeface="+mn-lt"/>
              </a:rPr>
              <a:t>High scalability </a:t>
            </a:r>
          </a:p>
          <a:p>
            <a:pPr>
              <a:buFont typeface="Wingdings" panose="020B0604020202020204" pitchFamily="34" charset="0"/>
              <a:buChar char="Ø"/>
            </a:pPr>
            <a:r>
              <a:rPr lang="en-GB" sz="2000">
                <a:ea typeface="+mn-lt"/>
                <a:cs typeface="+mn-lt"/>
              </a:rPr>
              <a:t>High availability </a:t>
            </a:r>
            <a:endParaRPr lang="en-GB">
              <a:cs typeface="Calibri" panose="020F0502020204030204"/>
            </a:endParaRPr>
          </a:p>
          <a:p>
            <a:pPr>
              <a:buFont typeface="Wingdings" panose="020B0604020202020204" pitchFamily="34" charset="0"/>
              <a:buChar char="Ø"/>
            </a:pPr>
            <a:r>
              <a:rPr lang="en-GB" sz="2000">
                <a:ea typeface="+mn-lt"/>
                <a:cs typeface="+mn-lt"/>
              </a:rPr>
              <a:t>No Single Point of Failure</a:t>
            </a:r>
            <a:endParaRPr lang="en-GB" sz="2000">
              <a:cs typeface="Calibri" panose="020F0502020204030204"/>
            </a:endParaRPr>
          </a:p>
          <a:p>
            <a:pPr>
              <a:buFont typeface="Wingdings" panose="020B0604020202020204" pitchFamily="34" charset="0"/>
              <a:buChar char="Ø"/>
            </a:pPr>
            <a:r>
              <a:rPr lang="en-GB" sz="2000">
                <a:ea typeface="+mn-lt"/>
                <a:cs typeface="+mn-lt"/>
              </a:rPr>
              <a:t>NoSQL databases don't need a dedicated high-performance server </a:t>
            </a:r>
          </a:p>
          <a:p>
            <a:pPr>
              <a:buFont typeface="Wingdings" panose="020B0604020202020204" pitchFamily="34" charset="0"/>
              <a:buChar char="Ø"/>
            </a:pPr>
            <a:r>
              <a:rPr lang="en-GB" sz="2000">
                <a:ea typeface="+mn-lt"/>
                <a:cs typeface="+mn-lt"/>
              </a:rPr>
              <a:t>Support Key Developer Languages and Platforms </a:t>
            </a:r>
            <a:endParaRPr lang="en-GB">
              <a:cs typeface="Calibri" panose="020F0502020204030204"/>
            </a:endParaRPr>
          </a:p>
          <a:p>
            <a:pPr>
              <a:buFont typeface="Wingdings" panose="020B0604020202020204" pitchFamily="34" charset="0"/>
              <a:buChar char="Ø"/>
            </a:pPr>
            <a:r>
              <a:rPr lang="en-GB" sz="2000">
                <a:ea typeface="+mn-lt"/>
                <a:cs typeface="+mn-lt"/>
              </a:rPr>
              <a:t>Simple to implement than using RDBMS </a:t>
            </a:r>
            <a:endParaRPr lang="en-GB">
              <a:cs typeface="Calibri" panose="020F0502020204030204"/>
            </a:endParaRPr>
          </a:p>
          <a:p>
            <a:pPr>
              <a:buFont typeface="Wingdings" panose="020B0604020202020204" pitchFamily="34" charset="0"/>
              <a:buChar char="Ø"/>
            </a:pPr>
            <a:r>
              <a:rPr lang="en-GB" sz="2000">
                <a:ea typeface="+mn-lt"/>
                <a:cs typeface="+mn-lt"/>
              </a:rPr>
              <a:t>It can serve as the primary data source for online applications. </a:t>
            </a:r>
            <a:endParaRPr lang="en-GB">
              <a:cs typeface="Calibri"/>
            </a:endParaRPr>
          </a:p>
          <a:p>
            <a:pPr>
              <a:buFont typeface="Wingdings" panose="020B0604020202020204" pitchFamily="34" charset="0"/>
              <a:buChar char="Ø"/>
            </a:pPr>
            <a:r>
              <a:rPr lang="en-GB" sz="2000">
                <a:ea typeface="+mn-lt"/>
                <a:cs typeface="+mn-lt"/>
              </a:rPr>
              <a:t>It provides fast performance and horizontal scalability.</a:t>
            </a:r>
            <a:endParaRPr lang="en-GB" sz="2000">
              <a:cs typeface="Calibri" panose="020F0502020204030204"/>
            </a:endParaRPr>
          </a:p>
          <a:p>
            <a:pPr>
              <a:buFont typeface="Wingdings" panose="020B0604020202020204" pitchFamily="34" charset="0"/>
              <a:buChar char="Ø"/>
            </a:pPr>
            <a:r>
              <a:rPr lang="en-GB" sz="2000">
                <a:ea typeface="+mn-lt"/>
                <a:cs typeface="+mn-lt"/>
              </a:rPr>
              <a:t>Can handle structured, semi-structured, and unstructured data with equal effect</a:t>
            </a:r>
            <a:endParaRPr lang="en-GB" sz="2000">
              <a:cs typeface="Calibri" panose="020F0502020204030204"/>
            </a:endParaRPr>
          </a:p>
          <a:p>
            <a:pPr marL="0" indent="0">
              <a:buNone/>
            </a:pPr>
            <a:endParaRPr lang="en-GB" sz="2000">
              <a:cs typeface="Calibri" panose="020F0502020204030204"/>
            </a:endParaRPr>
          </a:p>
          <a:p>
            <a:pPr>
              <a:buFont typeface="Wingdings" panose="020B0604020202020204" pitchFamily="34" charset="0"/>
              <a:buChar char="Ø"/>
            </a:pPr>
            <a:endParaRPr lang="en-GB" sz="2000">
              <a:cs typeface="Calibri" panose="020F0502020204030204"/>
            </a:endParaRPr>
          </a:p>
        </p:txBody>
      </p:sp>
      <p:pic>
        <p:nvPicPr>
          <p:cNvPr id="4" name="Picture 4" descr="A close up of a logo&#10;&#10;Description automatically generated">
            <a:extLst>
              <a:ext uri="{FF2B5EF4-FFF2-40B4-BE49-F238E27FC236}">
                <a16:creationId xmlns:a16="http://schemas.microsoft.com/office/drawing/2014/main" id="{105A988B-AE88-401C-97FC-80AC6C89CCBA}"/>
              </a:ext>
            </a:extLst>
          </p:cNvPr>
          <p:cNvPicPr>
            <a:picLocks noChangeAspect="1"/>
          </p:cNvPicPr>
          <p:nvPr/>
        </p:nvPicPr>
        <p:blipFill>
          <a:blip r:embed="rId2"/>
          <a:stretch>
            <a:fillRect/>
          </a:stretch>
        </p:blipFill>
        <p:spPr>
          <a:xfrm>
            <a:off x="1026939" y="4165492"/>
            <a:ext cx="1808315" cy="1835977"/>
          </a:xfrm>
          <a:prstGeom prst="rect">
            <a:avLst/>
          </a:prstGeom>
        </p:spPr>
      </p:pic>
    </p:spTree>
    <p:extLst>
      <p:ext uri="{BB962C8B-B14F-4D97-AF65-F5344CB8AC3E}">
        <p14:creationId xmlns:p14="http://schemas.microsoft.com/office/powerpoint/2010/main" val="2131681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4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5F3E08-B48B-4699-8455-FDEFC9E79B9D}"/>
              </a:ext>
            </a:extLst>
          </p:cNvPr>
          <p:cNvSpPr>
            <a:spLocks noGrp="1"/>
          </p:cNvSpPr>
          <p:nvPr>
            <p:ph type="title"/>
          </p:nvPr>
        </p:nvSpPr>
        <p:spPr>
          <a:xfrm>
            <a:off x="589560" y="856180"/>
            <a:ext cx="4560584" cy="1128068"/>
          </a:xfrm>
        </p:spPr>
        <p:txBody>
          <a:bodyPr anchor="ctr">
            <a:normAutofit/>
          </a:bodyPr>
          <a:lstStyle/>
          <a:p>
            <a:r>
              <a:rPr lang="en-GB" sz="3700" b="1">
                <a:ea typeface="+mj-lt"/>
                <a:cs typeface="+mj-lt"/>
              </a:rPr>
              <a:t>Disadvantages of NoSQL</a:t>
            </a:r>
            <a:endParaRPr lang="en-US" sz="3700"/>
          </a:p>
        </p:txBody>
      </p:sp>
      <p:grpSp>
        <p:nvGrpSpPr>
          <p:cNvPr id="41" name="Group 4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6" name="Rectangle 4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958D51-3F5E-4197-B7EA-EEA5FA877D6D}"/>
              </a:ext>
            </a:extLst>
          </p:cNvPr>
          <p:cNvSpPr>
            <a:spLocks noGrp="1"/>
          </p:cNvSpPr>
          <p:nvPr>
            <p:ph idx="1"/>
          </p:nvPr>
        </p:nvSpPr>
        <p:spPr>
          <a:xfrm>
            <a:off x="440324" y="4223418"/>
            <a:ext cx="5102219" cy="1777091"/>
          </a:xfrm>
        </p:spPr>
        <p:txBody>
          <a:bodyPr vert="horz" lIns="91440" tIns="45720" rIns="91440" bIns="45720" rtlCol="0" anchor="ctr">
            <a:noAutofit/>
          </a:bodyPr>
          <a:lstStyle/>
          <a:p>
            <a:pPr>
              <a:buFont typeface="Wingdings" panose="020B0604020202020204" pitchFamily="34" charset="0"/>
              <a:buChar char="Ø"/>
            </a:pPr>
            <a:r>
              <a:rPr lang="en-GB" sz="2400">
                <a:ea typeface="+mn-lt"/>
                <a:cs typeface="+mn-lt"/>
              </a:rPr>
              <a:t>No standardization rules </a:t>
            </a:r>
            <a:endParaRPr lang="en-GB" sz="2400" b="1">
              <a:cs typeface="Calibri" panose="020F0502020204030204"/>
            </a:endParaRPr>
          </a:p>
          <a:p>
            <a:pPr>
              <a:buFont typeface="Wingdings" panose="020B0604020202020204" pitchFamily="34" charset="0"/>
              <a:buChar char="Ø"/>
            </a:pPr>
            <a:r>
              <a:rPr lang="en-GB" sz="2400">
                <a:ea typeface="+mn-lt"/>
                <a:cs typeface="+mn-lt"/>
              </a:rPr>
              <a:t>Limited query capabilities </a:t>
            </a:r>
            <a:endParaRPr lang="en-GB" sz="2400">
              <a:cs typeface="Calibri"/>
            </a:endParaRPr>
          </a:p>
          <a:p>
            <a:pPr>
              <a:buFont typeface="Wingdings" panose="020B0604020202020204" pitchFamily="34" charset="0"/>
              <a:buChar char="Ø"/>
            </a:pPr>
            <a:r>
              <a:rPr lang="en-GB" sz="2400">
                <a:ea typeface="+mn-lt"/>
                <a:cs typeface="+mn-lt"/>
              </a:rPr>
              <a:t>It does not offer any traditional database capabilities, like consistency when multiple transactions are performed simultaneously. </a:t>
            </a:r>
            <a:endParaRPr lang="en-GB" sz="2400">
              <a:cs typeface="Calibri"/>
            </a:endParaRPr>
          </a:p>
          <a:p>
            <a:pPr>
              <a:buFont typeface="Wingdings" panose="020B0604020202020204" pitchFamily="34" charset="0"/>
              <a:buChar char="Ø"/>
            </a:pPr>
            <a:r>
              <a:rPr lang="en-GB" sz="2400">
                <a:ea typeface="+mn-lt"/>
                <a:cs typeface="+mn-lt"/>
              </a:rPr>
              <a:t>Doesn't work as well with relational data </a:t>
            </a:r>
          </a:p>
          <a:p>
            <a:pPr>
              <a:buFont typeface="Wingdings" panose="020B0604020202020204" pitchFamily="34" charset="0"/>
              <a:buChar char="Ø"/>
            </a:pPr>
            <a:r>
              <a:rPr lang="en-GB" sz="2400">
                <a:ea typeface="+mn-lt"/>
                <a:cs typeface="+mn-lt"/>
              </a:rPr>
              <a:t>Open source options are not so popular for enterprises. </a:t>
            </a:r>
            <a:endParaRPr lang="en-GB" sz="2400">
              <a:cs typeface="Calibri"/>
            </a:endParaRPr>
          </a:p>
          <a:p>
            <a:pPr>
              <a:buFont typeface="Wingdings" panose="020B0604020202020204" pitchFamily="34" charset="0"/>
              <a:buChar char="Ø"/>
            </a:pPr>
            <a:endParaRPr lang="en-GB" sz="2400" b="1">
              <a:cs typeface="Calibri" panose="020F0502020204030204"/>
            </a:endParaRPr>
          </a:p>
          <a:p>
            <a:pPr>
              <a:buFont typeface="Wingdings" panose="020B0604020202020204" pitchFamily="34" charset="0"/>
              <a:buChar char="Ø"/>
            </a:pPr>
            <a:endParaRPr lang="en-GB" sz="2400">
              <a:cs typeface="Calibri" panose="020F0502020204030204"/>
            </a:endParaRPr>
          </a:p>
          <a:p>
            <a:pPr marL="0" indent="0">
              <a:buNone/>
            </a:pPr>
            <a:endParaRPr lang="en-GB" sz="2400">
              <a:cs typeface="Calibri" panose="020F0502020204030204"/>
            </a:endParaRPr>
          </a:p>
          <a:p>
            <a:pPr>
              <a:buFont typeface="Wingdings" panose="020B0604020202020204" pitchFamily="34" charset="0"/>
              <a:buChar char="Ø"/>
            </a:pPr>
            <a:endParaRPr lang="en-GB" sz="2400">
              <a:cs typeface="Calibri" panose="020F0502020204030204"/>
            </a:endParaRPr>
          </a:p>
        </p:txBody>
      </p:sp>
      <p:sp>
        <p:nvSpPr>
          <p:cNvPr id="44" name="Rectangle 5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close up of a logo&#10;&#10;Description automatically generated">
            <a:extLst>
              <a:ext uri="{FF2B5EF4-FFF2-40B4-BE49-F238E27FC236}">
                <a16:creationId xmlns:a16="http://schemas.microsoft.com/office/drawing/2014/main" id="{105A988B-AE88-401C-97FC-80AC6C89CCBA}"/>
              </a:ext>
            </a:extLst>
          </p:cNvPr>
          <p:cNvPicPr>
            <a:picLocks noChangeAspect="1"/>
          </p:cNvPicPr>
          <p:nvPr/>
        </p:nvPicPr>
        <p:blipFill rotWithShape="1">
          <a:blip r:embed="rId2"/>
          <a:srcRect r="2" b="4610"/>
          <a:stretch/>
        </p:blipFill>
        <p:spPr>
          <a:xfrm>
            <a:off x="6098104" y="859510"/>
            <a:ext cx="5425410" cy="5259296"/>
          </a:xfrm>
          <a:prstGeom prst="rect">
            <a:avLst/>
          </a:prstGeom>
        </p:spPr>
      </p:pic>
    </p:spTree>
    <p:extLst>
      <p:ext uri="{BB962C8B-B14F-4D97-AF65-F5344CB8AC3E}">
        <p14:creationId xmlns:p14="http://schemas.microsoft.com/office/powerpoint/2010/main" val="2604053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 name="Freeform: Shape 38">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666218E-AC03-4764-9796-194E14206E62}"/>
              </a:ext>
            </a:extLst>
          </p:cNvPr>
          <p:cNvSpPr>
            <a:spLocks noGrp="1"/>
          </p:cNvSpPr>
          <p:nvPr>
            <p:ph idx="1"/>
          </p:nvPr>
        </p:nvSpPr>
        <p:spPr>
          <a:xfrm>
            <a:off x="438614" y="2912870"/>
            <a:ext cx="5393361" cy="4351338"/>
          </a:xfrm>
        </p:spPr>
        <p:txBody>
          <a:bodyPr vert="horz" lIns="91440" tIns="45720" rIns="91440" bIns="45720" rtlCol="0" anchor="t">
            <a:normAutofit/>
          </a:bodyPr>
          <a:lstStyle/>
          <a:p>
            <a:pPr marL="0" indent="0">
              <a:buNone/>
            </a:pPr>
            <a:r>
              <a:rPr lang="en-GB">
                <a:latin typeface="Georgia"/>
                <a:cs typeface="Calibri"/>
              </a:rPr>
              <a:t>           </a:t>
            </a:r>
            <a:r>
              <a:rPr lang="en-GB" sz="5400">
                <a:latin typeface="Georgia"/>
                <a:cs typeface="Calibri"/>
              </a:rPr>
              <a:t>THANK YOU</a:t>
            </a:r>
          </a:p>
        </p:txBody>
      </p:sp>
      <p:sp>
        <p:nvSpPr>
          <p:cNvPr id="41" name="Oval 40">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iling Face with No Fill">
            <a:extLst>
              <a:ext uri="{FF2B5EF4-FFF2-40B4-BE49-F238E27FC236}">
                <a16:creationId xmlns:a16="http://schemas.microsoft.com/office/drawing/2014/main" id="{E0A7934D-E44E-43AD-8165-46CC5148F5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43" name="Freeform: Shape 42">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45" name="Straight Connector 44">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7" name="Freeform: Shape 46">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Shape 50">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042457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9">
            <a:extLst>
              <a:ext uri="{FF2B5EF4-FFF2-40B4-BE49-F238E27FC236}">
                <a16:creationId xmlns:a16="http://schemas.microsoft.com/office/drawing/2014/main" id="{B0B8DCBA-FEED-46EF-A140-35B904015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5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53" name="Rectangle 5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5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ectangle 5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250AD3-807E-4179-A357-83E2DEF32FEF}"/>
              </a:ext>
            </a:extLst>
          </p:cNvPr>
          <p:cNvSpPr>
            <a:spLocks noGrp="1"/>
          </p:cNvSpPr>
          <p:nvPr>
            <p:ph type="title"/>
          </p:nvPr>
        </p:nvSpPr>
        <p:spPr>
          <a:xfrm>
            <a:off x="1043631" y="873940"/>
            <a:ext cx="4928291" cy="1035781"/>
          </a:xfrm>
        </p:spPr>
        <p:txBody>
          <a:bodyPr anchor="ctr">
            <a:normAutofit/>
          </a:bodyPr>
          <a:lstStyle/>
          <a:p>
            <a:r>
              <a:rPr lang="en-GB" sz="5400">
                <a:latin typeface="Cambria"/>
                <a:cs typeface="Calibri Light"/>
              </a:rPr>
              <a:t>Team Members</a:t>
            </a:r>
            <a:endParaRPr lang="en-US" sz="5400">
              <a:latin typeface="Cambria"/>
              <a:cs typeface="Times New Roman"/>
            </a:endParaRPr>
          </a:p>
        </p:txBody>
      </p:sp>
      <p:pic>
        <p:nvPicPr>
          <p:cNvPr id="16" name="Picture 16" descr="A picture containing object&#10;&#10;Description automatically generated">
            <a:extLst>
              <a:ext uri="{FF2B5EF4-FFF2-40B4-BE49-F238E27FC236}">
                <a16:creationId xmlns:a16="http://schemas.microsoft.com/office/drawing/2014/main" id="{C41E655D-515A-4D95-9C80-75CA4EA3D75F}"/>
              </a:ext>
            </a:extLst>
          </p:cNvPr>
          <p:cNvPicPr>
            <a:picLocks noChangeAspect="1"/>
          </p:cNvPicPr>
          <p:nvPr/>
        </p:nvPicPr>
        <p:blipFill rotWithShape="1">
          <a:blip r:embed="rId2"/>
          <a:srcRect l="9430" r="8951" b="2"/>
          <a:stretch/>
        </p:blipFill>
        <p:spPr>
          <a:xfrm>
            <a:off x="6788383" y="613147"/>
            <a:ext cx="4941197" cy="5781333"/>
          </a:xfrm>
          <a:prstGeom prst="rect">
            <a:avLst/>
          </a:prstGeom>
        </p:spPr>
      </p:pic>
      <p:cxnSp>
        <p:nvCxnSpPr>
          <p:cNvPr id="59" name="Straight Connector 5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4" name="Content Placeholder 2">
            <a:extLst>
              <a:ext uri="{FF2B5EF4-FFF2-40B4-BE49-F238E27FC236}">
                <a16:creationId xmlns:a16="http://schemas.microsoft.com/office/drawing/2014/main" id="{3DC97EEF-1734-4E74-BB67-3493FDBA5D9A}"/>
              </a:ext>
            </a:extLst>
          </p:cNvPr>
          <p:cNvGraphicFramePr>
            <a:graphicFrameLocks noGrp="1"/>
          </p:cNvGraphicFramePr>
          <p:nvPr>
            <p:ph idx="1"/>
            <p:extLst>
              <p:ext uri="{D42A27DB-BD31-4B8C-83A1-F6EECF244321}">
                <p14:modId xmlns:p14="http://schemas.microsoft.com/office/powerpoint/2010/main" val="380757124"/>
              </p:ext>
            </p:extLst>
          </p:nvPr>
        </p:nvGraphicFramePr>
        <p:xfrm>
          <a:off x="1045029" y="2524721"/>
          <a:ext cx="5440478" cy="3395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385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6">
            <a:extLst>
              <a:ext uri="{FF2B5EF4-FFF2-40B4-BE49-F238E27FC236}">
                <a16:creationId xmlns:a16="http://schemas.microsoft.com/office/drawing/2014/main" id="{FF81F8D5-515A-45DC-B296-30AB11F2C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8">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979B4-F515-4425-97E4-EB7E24DFCF41}"/>
              </a:ext>
            </a:extLst>
          </p:cNvPr>
          <p:cNvSpPr>
            <a:spLocks noGrp="1"/>
          </p:cNvSpPr>
          <p:nvPr>
            <p:ph type="title"/>
          </p:nvPr>
        </p:nvSpPr>
        <p:spPr>
          <a:xfrm>
            <a:off x="581646" y="349664"/>
            <a:ext cx="5845571" cy="1638377"/>
          </a:xfrm>
        </p:spPr>
        <p:txBody>
          <a:bodyPr vert="horz" lIns="91440" tIns="45720" rIns="91440" bIns="45720" rtlCol="0" anchor="b">
            <a:normAutofit/>
          </a:bodyPr>
          <a:lstStyle/>
          <a:p>
            <a:br>
              <a:rPr lang="en-GB" sz="5000" b="1" i="1">
                <a:latin typeface="Daytona"/>
                <a:cs typeface="Calibri Light"/>
              </a:rPr>
            </a:br>
            <a:r>
              <a:rPr lang="en-GB" sz="5000" b="1" i="1">
                <a:latin typeface="Daytona"/>
                <a:cs typeface="Calibri Light"/>
              </a:rPr>
              <a:t>INTRODUCTION:</a:t>
            </a:r>
            <a:endParaRPr lang="en-GB" sz="5000" b="1" i="1">
              <a:latin typeface="Daytona"/>
            </a:endParaRPr>
          </a:p>
        </p:txBody>
      </p:sp>
      <p:sp>
        <p:nvSpPr>
          <p:cNvPr id="3" name="Content Placeholder 2">
            <a:extLst>
              <a:ext uri="{FF2B5EF4-FFF2-40B4-BE49-F238E27FC236}">
                <a16:creationId xmlns:a16="http://schemas.microsoft.com/office/drawing/2014/main" id="{F546E950-BB53-43E0-9395-BCFE88570312}"/>
              </a:ext>
            </a:extLst>
          </p:cNvPr>
          <p:cNvSpPr>
            <a:spLocks noGrp="1"/>
          </p:cNvSpPr>
          <p:nvPr>
            <p:ph idx="1"/>
          </p:nvPr>
        </p:nvSpPr>
        <p:spPr>
          <a:xfrm>
            <a:off x="587988" y="2620641"/>
            <a:ext cx="6578873" cy="3222030"/>
          </a:xfrm>
        </p:spPr>
        <p:txBody>
          <a:bodyPr vert="horz" lIns="91440" tIns="45720" rIns="91440" bIns="45720" rtlCol="0" anchor="ctr">
            <a:noAutofit/>
          </a:bodyPr>
          <a:lstStyle/>
          <a:p>
            <a:r>
              <a:rPr lang="en-GB" sz="2100">
                <a:latin typeface="Daytona"/>
                <a:cs typeface="Calibri"/>
              </a:rPr>
              <a:t>It is a non-relational database</a:t>
            </a:r>
          </a:p>
          <a:p>
            <a:r>
              <a:rPr lang="en-GB" sz="2100">
                <a:latin typeface="Daytona"/>
                <a:cs typeface="Calibri"/>
              </a:rPr>
              <a:t>NOSQL means Non-SQL</a:t>
            </a:r>
          </a:p>
          <a:p>
            <a:r>
              <a:rPr lang="en-GB" sz="2100">
                <a:latin typeface="Daytona"/>
                <a:cs typeface="Calibri"/>
              </a:rPr>
              <a:t>Also called as "Not only SQL" as it supports SQL- like query languages.</a:t>
            </a:r>
          </a:p>
          <a:p>
            <a:r>
              <a:rPr lang="en-GB" sz="2100">
                <a:latin typeface="Daytona"/>
                <a:cs typeface="Calibri"/>
              </a:rPr>
              <a:t>In NOSQL you can insert, update data on the fly.</a:t>
            </a:r>
          </a:p>
          <a:p>
            <a:r>
              <a:rPr lang="en-GB" sz="2100">
                <a:latin typeface="Daytona"/>
                <a:cs typeface="Calibri"/>
              </a:rPr>
              <a:t>It deals with large amount of data and these are much faster and easy to scale in doing so.</a:t>
            </a:r>
          </a:p>
          <a:p>
            <a:r>
              <a:rPr lang="en-GB" sz="2100">
                <a:latin typeface="Daytona"/>
                <a:cs typeface="Calibri"/>
              </a:rPr>
              <a:t>Used by Google, Facebook, Amazon...</a:t>
            </a:r>
          </a:p>
          <a:p>
            <a:endParaRPr lang="en-GB" sz="2100">
              <a:latin typeface="Daytona"/>
              <a:cs typeface="Calibri"/>
            </a:endParaRPr>
          </a:p>
        </p:txBody>
      </p:sp>
      <p:sp>
        <p:nvSpPr>
          <p:cNvPr id="28" name="Rectangle 3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669568"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32">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7"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close up of a sign&#10;&#10;Description automatically generated">
            <a:extLst>
              <a:ext uri="{FF2B5EF4-FFF2-40B4-BE49-F238E27FC236}">
                <a16:creationId xmlns:a16="http://schemas.microsoft.com/office/drawing/2014/main" id="{F41ADEA5-3D5D-46F8-8F65-2A896F13C58C}"/>
              </a:ext>
            </a:extLst>
          </p:cNvPr>
          <p:cNvPicPr>
            <a:picLocks noChangeAspect="1"/>
          </p:cNvPicPr>
          <p:nvPr/>
        </p:nvPicPr>
        <p:blipFill rotWithShape="1">
          <a:blip r:embed="rId2"/>
          <a:srcRect r="1" b="9314"/>
          <a:stretch/>
        </p:blipFill>
        <p:spPr>
          <a:xfrm>
            <a:off x="7421373" y="627954"/>
            <a:ext cx="4235516" cy="5353373"/>
          </a:xfrm>
          <a:prstGeom prst="rect">
            <a:avLst/>
          </a:prstGeom>
        </p:spPr>
      </p:pic>
      <p:sp>
        <p:nvSpPr>
          <p:cNvPr id="35" name="Rectangle 34">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774185"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2800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p:cNvGrpSpPr/>
        <p:nvPr/>
      </p:nvGrpSpPr>
      <p:grpSpPr>
        <a:xfrm>
          <a:off x="0" y="0"/>
          <a:ext cx="0" cy="0"/>
          <a:chOff x="0" y="0"/>
          <a:chExt cx="0" cy="0"/>
        </a:xfrm>
      </p:grpSpPr>
      <p:sp useBgFill="1">
        <p:nvSpPr>
          <p:cNvPr id="18" name="Rectangle 1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3BBD8F-CD24-4F2F-8527-396BD0F82085}"/>
              </a:ext>
            </a:extLst>
          </p:cNvPr>
          <p:cNvSpPr>
            <a:spLocks noGrp="1"/>
          </p:cNvSpPr>
          <p:nvPr>
            <p:ph type="title"/>
          </p:nvPr>
        </p:nvSpPr>
        <p:spPr>
          <a:xfrm>
            <a:off x="3973787" y="1205484"/>
            <a:ext cx="7575085" cy="1021080"/>
          </a:xfrm>
        </p:spPr>
        <p:txBody>
          <a:bodyPr anchor="b">
            <a:normAutofit/>
          </a:bodyPr>
          <a:lstStyle/>
          <a:p>
            <a:r>
              <a:rPr lang="en-GB" sz="5400" b="1" i="1">
                <a:latin typeface="Daytona"/>
                <a:cs typeface="Calibri Light"/>
              </a:rPr>
              <a:t>HISTORY</a:t>
            </a:r>
          </a:p>
        </p:txBody>
      </p:sp>
      <p:sp>
        <p:nvSpPr>
          <p:cNvPr id="19"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ED0F77EA-4E7D-4DC9-847B-D7A99B2879DC}"/>
              </a:ext>
            </a:extLst>
          </p:cNvPr>
          <p:cNvSpPr>
            <a:spLocks noGrp="1"/>
          </p:cNvSpPr>
          <p:nvPr>
            <p:ph idx="1"/>
          </p:nvPr>
        </p:nvSpPr>
        <p:spPr>
          <a:xfrm>
            <a:off x="3973787" y="2516124"/>
            <a:ext cx="8098960" cy="4131564"/>
          </a:xfrm>
        </p:spPr>
        <p:txBody>
          <a:bodyPr vert="horz" lIns="91440" tIns="45720" rIns="91440" bIns="45720" rtlCol="0" anchor="t">
            <a:noAutofit/>
          </a:bodyPr>
          <a:lstStyle/>
          <a:p>
            <a:r>
              <a:rPr lang="en-GB" sz="2200" b="1">
                <a:solidFill>
                  <a:srgbClr val="002060"/>
                </a:solidFill>
                <a:latin typeface="Daytona"/>
                <a:ea typeface="+mn-lt"/>
                <a:cs typeface="+mn-lt"/>
              </a:rPr>
              <a:t>At the time of 1970's the data storage was not organised and was also not safe, then came relational database that arranged data into rows and columns with specific key to each row.</a:t>
            </a:r>
          </a:p>
          <a:p>
            <a:r>
              <a:rPr lang="en-GB" sz="2200" b="1">
                <a:solidFill>
                  <a:srgbClr val="002060"/>
                </a:solidFill>
                <a:latin typeface="Daytona"/>
                <a:cs typeface="Calibri"/>
              </a:rPr>
              <a:t>Relational databases use SQL query language.</a:t>
            </a:r>
          </a:p>
          <a:p>
            <a:pPr marL="0" indent="0">
              <a:buNone/>
            </a:pPr>
            <a:endParaRPr lang="en-GB" sz="2200" b="1">
              <a:solidFill>
                <a:srgbClr val="002060"/>
              </a:solidFill>
              <a:latin typeface="Daytona"/>
              <a:cs typeface="Calibri"/>
            </a:endParaRPr>
          </a:p>
          <a:p>
            <a:r>
              <a:rPr lang="en-GB" sz="2200" b="1">
                <a:solidFill>
                  <a:srgbClr val="002060"/>
                </a:solidFill>
                <a:latin typeface="Daytona"/>
                <a:cs typeface="Calibri"/>
              </a:rPr>
              <a:t>But in Mid-1990's when internet gained more popularity relational database could not keep up with the flow , Non-relational databases were used.</a:t>
            </a:r>
          </a:p>
          <a:p>
            <a:pPr marL="0" indent="0">
              <a:buNone/>
            </a:pPr>
            <a:endParaRPr lang="en-GB" sz="2200" b="1">
              <a:solidFill>
                <a:srgbClr val="002060"/>
              </a:solidFill>
              <a:latin typeface="Daytona"/>
              <a:ea typeface="+mn-lt"/>
              <a:cs typeface="+mn-lt"/>
            </a:endParaRPr>
          </a:p>
          <a:p>
            <a:r>
              <a:rPr lang="en-GB" sz="2200" b="1">
                <a:solidFill>
                  <a:srgbClr val="002060"/>
                </a:solidFill>
                <a:latin typeface="Daytona"/>
                <a:ea typeface="+mn-lt"/>
                <a:cs typeface="+mn-lt"/>
              </a:rPr>
              <a:t>in 1998 by Carlo Strozzi named his open source relational database as NOSQL as it did not use SQL.</a:t>
            </a:r>
            <a:endParaRPr lang="en-GB" sz="2200" b="1">
              <a:solidFill>
                <a:srgbClr val="002060"/>
              </a:solidFill>
              <a:latin typeface="Daytona"/>
              <a:cs typeface="Calibri"/>
            </a:endParaRPr>
          </a:p>
        </p:txBody>
      </p:sp>
    </p:spTree>
    <p:extLst>
      <p:ext uri="{BB962C8B-B14F-4D97-AF65-F5344CB8AC3E}">
        <p14:creationId xmlns:p14="http://schemas.microsoft.com/office/powerpoint/2010/main" val="2154206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62E38-9CDE-48E7-9741-37BF505EB6DE}"/>
              </a:ext>
            </a:extLst>
          </p:cNvPr>
          <p:cNvSpPr>
            <a:spLocks noGrp="1"/>
          </p:cNvSpPr>
          <p:nvPr>
            <p:ph type="title"/>
          </p:nvPr>
        </p:nvSpPr>
        <p:spPr/>
        <p:txBody>
          <a:bodyPr/>
          <a:lstStyle/>
          <a:p>
            <a:r>
              <a:rPr lang="en-GB" b="1" i="1">
                <a:solidFill>
                  <a:srgbClr val="FF0000"/>
                </a:solidFill>
                <a:latin typeface="Daytona"/>
                <a:cs typeface="Calibri Light"/>
              </a:rPr>
              <a:t>CAP</a:t>
            </a:r>
            <a:r>
              <a:rPr lang="en-GB" b="1" i="1">
                <a:latin typeface="Daytona"/>
                <a:cs typeface="Calibri Light"/>
              </a:rPr>
              <a:t> THEOREM</a:t>
            </a:r>
            <a:endParaRPr lang="en-GB" b="1" i="1">
              <a:latin typeface="Daytona"/>
            </a:endParaRPr>
          </a:p>
        </p:txBody>
      </p:sp>
      <p:sp>
        <p:nvSpPr>
          <p:cNvPr id="6" name="Content Placeholder 5">
            <a:extLst>
              <a:ext uri="{FF2B5EF4-FFF2-40B4-BE49-F238E27FC236}">
                <a16:creationId xmlns:a16="http://schemas.microsoft.com/office/drawing/2014/main" id="{75DF95F5-3CA8-4826-BB11-979F96FC9DB0}"/>
              </a:ext>
            </a:extLst>
          </p:cNvPr>
          <p:cNvSpPr>
            <a:spLocks noGrp="1"/>
          </p:cNvSpPr>
          <p:nvPr>
            <p:ph idx="1"/>
          </p:nvPr>
        </p:nvSpPr>
        <p:spPr>
          <a:xfrm>
            <a:off x="838200" y="1825625"/>
            <a:ext cx="9012477" cy="5029831"/>
          </a:xfrm>
        </p:spPr>
        <p:txBody>
          <a:bodyPr vert="horz" lIns="91440" tIns="45720" rIns="91440" bIns="45720" rtlCol="0" anchor="t">
            <a:normAutofit/>
          </a:bodyPr>
          <a:lstStyle/>
          <a:p>
            <a:pPr>
              <a:buFont typeface="Wingdings" panose="020B0604020202020204" pitchFamily="34" charset="0"/>
              <a:buChar char="Ø"/>
            </a:pPr>
            <a:r>
              <a:rPr lang="en-GB">
                <a:latin typeface="Daytona"/>
                <a:ea typeface="+mn-lt"/>
                <a:cs typeface="+mn-lt"/>
              </a:rPr>
              <a:t>The </a:t>
            </a:r>
            <a:r>
              <a:rPr lang="en-GB" b="1">
                <a:solidFill>
                  <a:srgbClr val="FF0000"/>
                </a:solidFill>
                <a:latin typeface="Daytona"/>
                <a:ea typeface="+mn-lt"/>
                <a:cs typeface="+mn-lt"/>
              </a:rPr>
              <a:t>CAP</a:t>
            </a:r>
            <a:r>
              <a:rPr lang="en-GB">
                <a:latin typeface="Daytona"/>
                <a:ea typeface="+mn-lt"/>
                <a:cs typeface="+mn-lt"/>
              </a:rPr>
              <a:t> Theorem  is an important part of non-relational databases. </a:t>
            </a:r>
            <a:endParaRPr lang="en-US">
              <a:cs typeface="Calibri" panose="020F0502020204030204"/>
            </a:endParaRPr>
          </a:p>
          <a:p>
            <a:pPr>
              <a:buFont typeface="Wingdings" panose="020B0604020202020204" pitchFamily="34" charset="0"/>
              <a:buChar char="Ø"/>
            </a:pPr>
            <a:r>
              <a:rPr lang="en-GB">
                <a:latin typeface="Daytona"/>
                <a:ea typeface="+mn-lt"/>
                <a:cs typeface="+mn-lt"/>
              </a:rPr>
              <a:t>It states that a distributed data store “cannot” simultaneously offer more than “two of three” guarantees.</a:t>
            </a:r>
            <a:endParaRPr lang="en-GB">
              <a:latin typeface="Daytona"/>
              <a:cs typeface="Calibri" panose="020F0502020204030204"/>
            </a:endParaRPr>
          </a:p>
          <a:p>
            <a:pPr marL="0" indent="0">
              <a:buNone/>
            </a:pPr>
            <a:endParaRPr lang="en-GB">
              <a:solidFill>
                <a:srgbClr val="000000"/>
              </a:solidFill>
              <a:latin typeface="Daytona"/>
              <a:ea typeface="+mn-lt"/>
              <a:cs typeface="+mn-lt"/>
            </a:endParaRPr>
          </a:p>
          <a:p>
            <a:r>
              <a:rPr lang="en-GB" b="1">
                <a:solidFill>
                  <a:srgbClr val="FF0000"/>
                </a:solidFill>
                <a:latin typeface="Daytona"/>
                <a:ea typeface="+mn-lt"/>
                <a:cs typeface="+mn-lt"/>
              </a:rPr>
              <a:t>C</a:t>
            </a:r>
            <a:r>
              <a:rPr lang="en-GB">
                <a:latin typeface="Daytona"/>
                <a:ea typeface="+mn-lt"/>
                <a:cs typeface="+mn-lt"/>
              </a:rPr>
              <a:t>onsistency</a:t>
            </a:r>
          </a:p>
          <a:p>
            <a:r>
              <a:rPr lang="en-GB" b="1">
                <a:solidFill>
                  <a:srgbClr val="FF0000"/>
                </a:solidFill>
                <a:latin typeface="Daytona"/>
                <a:cs typeface="Calibri" panose="020F0502020204030204"/>
              </a:rPr>
              <a:t>A</a:t>
            </a:r>
            <a:r>
              <a:rPr lang="en-GB">
                <a:latin typeface="Daytona"/>
                <a:cs typeface="Calibri" panose="020F0502020204030204"/>
              </a:rPr>
              <a:t>vailability</a:t>
            </a:r>
          </a:p>
          <a:p>
            <a:r>
              <a:rPr lang="en-GB" b="1">
                <a:solidFill>
                  <a:srgbClr val="FF0000"/>
                </a:solidFill>
                <a:latin typeface="Daytona"/>
                <a:cs typeface="Calibri" panose="020F0502020204030204"/>
              </a:rPr>
              <a:t>P</a:t>
            </a:r>
            <a:r>
              <a:rPr lang="en-GB">
                <a:latin typeface="Daytona"/>
                <a:cs typeface="Calibri" panose="020F0502020204030204"/>
              </a:rPr>
              <a:t>artition Tolerance</a:t>
            </a:r>
          </a:p>
          <a:p>
            <a:pPr marL="0" indent="0">
              <a:buNone/>
            </a:pPr>
            <a:endParaRPr lang="en-GB">
              <a:latin typeface="Daytona"/>
              <a:cs typeface="Calibri" panose="020F0502020204030204"/>
            </a:endParaRPr>
          </a:p>
          <a:p>
            <a:endParaRPr lang="en-GB">
              <a:latin typeface="Daytona"/>
              <a:cs typeface="Calibri" panose="020F0502020204030204"/>
            </a:endParaRPr>
          </a:p>
        </p:txBody>
      </p:sp>
      <p:pic>
        <p:nvPicPr>
          <p:cNvPr id="3" name="Picture 3" descr="Diagram, venn diagram&#10;&#10;Description automatically generated">
            <a:extLst>
              <a:ext uri="{FF2B5EF4-FFF2-40B4-BE49-F238E27FC236}">
                <a16:creationId xmlns:a16="http://schemas.microsoft.com/office/drawing/2014/main" id="{EDFD05F8-967F-4041-A28A-13D51C5BDEC1}"/>
              </a:ext>
            </a:extLst>
          </p:cNvPr>
          <p:cNvPicPr>
            <a:picLocks noChangeAspect="1"/>
          </p:cNvPicPr>
          <p:nvPr/>
        </p:nvPicPr>
        <p:blipFill>
          <a:blip r:embed="rId2"/>
          <a:stretch>
            <a:fillRect/>
          </a:stretch>
        </p:blipFill>
        <p:spPr>
          <a:xfrm>
            <a:off x="7985733" y="3792628"/>
            <a:ext cx="3891419" cy="3006020"/>
          </a:xfrm>
          <a:prstGeom prst="rect">
            <a:avLst/>
          </a:prstGeom>
        </p:spPr>
      </p:pic>
    </p:spTree>
    <p:extLst>
      <p:ext uri="{BB962C8B-B14F-4D97-AF65-F5344CB8AC3E}">
        <p14:creationId xmlns:p14="http://schemas.microsoft.com/office/powerpoint/2010/main" val="3466838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DF1A630-2A9B-41A0-92F9-FDA261070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3" name="Rectangle 22">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F82638AD-F01D-48BE-8F9D-E392E8D039DC}"/>
              </a:ext>
            </a:extLst>
          </p:cNvPr>
          <p:cNvSpPr>
            <a:spLocks noGrp="1"/>
          </p:cNvSpPr>
          <p:nvPr>
            <p:ph type="title"/>
          </p:nvPr>
        </p:nvSpPr>
        <p:spPr>
          <a:xfrm>
            <a:off x="1057025" y="922644"/>
            <a:ext cx="5040285" cy="1169585"/>
          </a:xfrm>
        </p:spPr>
        <p:txBody>
          <a:bodyPr anchor="b">
            <a:normAutofit/>
          </a:bodyPr>
          <a:lstStyle/>
          <a:p>
            <a:r>
              <a:rPr lang="en-GB" sz="3700" b="1">
                <a:latin typeface="Daytona"/>
                <a:ea typeface="+mj-lt"/>
                <a:cs typeface="+mj-lt"/>
              </a:rPr>
              <a:t>Relational Databases:</a:t>
            </a:r>
            <a:endParaRPr lang="en-US" sz="3700" b="1">
              <a:latin typeface="Daytona"/>
              <a:cs typeface="Calibri Light"/>
            </a:endParaRPr>
          </a:p>
        </p:txBody>
      </p:sp>
      <p:sp>
        <p:nvSpPr>
          <p:cNvPr id="28" name="Rectangle 27">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447B102-682E-4F0D-955B-6A78DF401A11}"/>
              </a:ext>
            </a:extLst>
          </p:cNvPr>
          <p:cNvSpPr>
            <a:spLocks noGrp="1"/>
          </p:cNvSpPr>
          <p:nvPr>
            <p:ph idx="1"/>
          </p:nvPr>
        </p:nvSpPr>
        <p:spPr>
          <a:xfrm>
            <a:off x="1055715" y="2508105"/>
            <a:ext cx="6115435" cy="3350658"/>
          </a:xfrm>
        </p:spPr>
        <p:txBody>
          <a:bodyPr vert="horz" lIns="91440" tIns="45720" rIns="91440" bIns="45720" rtlCol="0" anchor="ctr">
            <a:noAutofit/>
          </a:bodyPr>
          <a:lstStyle/>
          <a:p>
            <a:pPr>
              <a:buNone/>
            </a:pPr>
            <a:endParaRPr lang="en-GB" sz="2000">
              <a:latin typeface="Daytona"/>
              <a:cs typeface="Calibri"/>
            </a:endParaRPr>
          </a:p>
          <a:p>
            <a:r>
              <a:rPr lang="en-GB" sz="2000">
                <a:latin typeface="Daytona"/>
                <a:ea typeface="+mn-lt"/>
                <a:cs typeface="+mn-lt"/>
              </a:rPr>
              <a:t>A relational database typically stores information in tables containing specific pieces and types of data</a:t>
            </a:r>
          </a:p>
          <a:p>
            <a:r>
              <a:rPr lang="en-GB" sz="2000">
                <a:latin typeface="Daytona"/>
                <a:ea typeface="+mn-lt"/>
                <a:cs typeface="+mn-lt"/>
              </a:rPr>
              <a:t>Relational databases use Structured Query Language (SQL).</a:t>
            </a:r>
          </a:p>
          <a:p>
            <a:r>
              <a:rPr lang="en-GB" sz="2000">
                <a:latin typeface="Daytona"/>
                <a:ea typeface="+mn-lt"/>
                <a:cs typeface="+mn-lt"/>
              </a:rPr>
              <a:t>Mostly used in large enterprise scenarios.</a:t>
            </a:r>
            <a:endParaRPr lang="en-GB" sz="2000">
              <a:latin typeface="Daytona"/>
              <a:cs typeface="Times New Roman"/>
            </a:endParaRPr>
          </a:p>
          <a:p>
            <a:r>
              <a:rPr lang="en-GB" sz="2000">
                <a:latin typeface="Daytona"/>
                <a:ea typeface="+mn-lt"/>
                <a:cs typeface="+mn-lt"/>
              </a:rPr>
              <a:t>Relational databases work best when the data they contain doesn’t change very often</a:t>
            </a:r>
          </a:p>
          <a:p>
            <a:r>
              <a:rPr lang="en-GB" sz="2000">
                <a:latin typeface="Daytona"/>
                <a:ea typeface="+mn-lt"/>
                <a:cs typeface="+mn-lt"/>
              </a:rPr>
              <a:t>Examples: Microsoft SQL,</a:t>
            </a:r>
            <a:r>
              <a:rPr lang="en-GB" sz="2000">
                <a:latin typeface="Daytona"/>
                <a:ea typeface="+mn-lt"/>
                <a:cs typeface="Calibri"/>
              </a:rPr>
              <a:t> </a:t>
            </a:r>
            <a:r>
              <a:rPr lang="en-GB" sz="2000">
                <a:latin typeface="Daytona"/>
                <a:ea typeface="+mn-lt"/>
                <a:cs typeface="Times"/>
              </a:rPr>
              <a:t>PostgreSQL, MySQL</a:t>
            </a:r>
            <a:endParaRPr lang="en-GB" sz="2000">
              <a:latin typeface="Daytona"/>
              <a:cs typeface="Times"/>
            </a:endParaRPr>
          </a:p>
          <a:p>
            <a:pPr marL="0" indent="0">
              <a:buNone/>
            </a:pPr>
            <a:endParaRPr lang="en-GB" sz="2000">
              <a:latin typeface="Daytona"/>
              <a:cs typeface="Calibri"/>
            </a:endParaRPr>
          </a:p>
          <a:p>
            <a:pPr marL="0" indent="0">
              <a:buNone/>
            </a:pPr>
            <a:endParaRPr lang="en-GB" sz="2000">
              <a:latin typeface="Daytona"/>
              <a:cs typeface="Calibri"/>
            </a:endParaRPr>
          </a:p>
        </p:txBody>
      </p:sp>
      <p:pic>
        <p:nvPicPr>
          <p:cNvPr id="5" name="Picture 5" descr="Icon&#10;&#10;Description automatically generated">
            <a:extLst>
              <a:ext uri="{FF2B5EF4-FFF2-40B4-BE49-F238E27FC236}">
                <a16:creationId xmlns:a16="http://schemas.microsoft.com/office/drawing/2014/main" id="{EEDA19EE-BFEA-4D77-8A54-65D3F51A1E71}"/>
              </a:ext>
            </a:extLst>
          </p:cNvPr>
          <p:cNvPicPr>
            <a:picLocks noChangeAspect="1"/>
          </p:cNvPicPr>
          <p:nvPr/>
        </p:nvPicPr>
        <p:blipFill>
          <a:blip r:embed="rId2"/>
          <a:stretch>
            <a:fillRect/>
          </a:stretch>
        </p:blipFill>
        <p:spPr>
          <a:xfrm>
            <a:off x="6559526" y="210614"/>
            <a:ext cx="2009721" cy="1999673"/>
          </a:xfrm>
          <a:prstGeom prst="rect">
            <a:avLst/>
          </a:prstGeom>
        </p:spPr>
      </p:pic>
      <p:pic>
        <p:nvPicPr>
          <p:cNvPr id="4" name="Picture 4" descr="Logo&#10;&#10;Description automatically generated">
            <a:extLst>
              <a:ext uri="{FF2B5EF4-FFF2-40B4-BE49-F238E27FC236}">
                <a16:creationId xmlns:a16="http://schemas.microsoft.com/office/drawing/2014/main" id="{9F59BBFE-C90A-4ED5-97B4-D4721AB85562}"/>
              </a:ext>
            </a:extLst>
          </p:cNvPr>
          <p:cNvPicPr>
            <a:picLocks noChangeAspect="1"/>
          </p:cNvPicPr>
          <p:nvPr/>
        </p:nvPicPr>
        <p:blipFill>
          <a:blip r:embed="rId3"/>
          <a:stretch>
            <a:fillRect/>
          </a:stretch>
        </p:blipFill>
        <p:spPr>
          <a:xfrm>
            <a:off x="9223523" y="982022"/>
            <a:ext cx="2112264" cy="1584198"/>
          </a:xfrm>
          <a:prstGeom prst="rect">
            <a:avLst/>
          </a:prstGeom>
        </p:spPr>
      </p:pic>
      <p:pic>
        <p:nvPicPr>
          <p:cNvPr id="6" name="Picture 6" descr="Logo&#10;&#10;Description automatically generated">
            <a:extLst>
              <a:ext uri="{FF2B5EF4-FFF2-40B4-BE49-F238E27FC236}">
                <a16:creationId xmlns:a16="http://schemas.microsoft.com/office/drawing/2014/main" id="{F5F2CA85-C3B1-4AEF-92FD-1E66B630FF14}"/>
              </a:ext>
            </a:extLst>
          </p:cNvPr>
          <p:cNvPicPr>
            <a:picLocks noChangeAspect="1"/>
          </p:cNvPicPr>
          <p:nvPr/>
        </p:nvPicPr>
        <p:blipFill>
          <a:blip r:embed="rId4"/>
          <a:stretch>
            <a:fillRect/>
          </a:stretch>
        </p:blipFill>
        <p:spPr>
          <a:xfrm>
            <a:off x="7565809" y="2827882"/>
            <a:ext cx="4299053" cy="3213543"/>
          </a:xfrm>
          <a:prstGeom prst="rect">
            <a:avLst/>
          </a:prstGeom>
        </p:spPr>
      </p:pic>
    </p:spTree>
    <p:extLst>
      <p:ext uri="{BB962C8B-B14F-4D97-AF65-F5344CB8AC3E}">
        <p14:creationId xmlns:p14="http://schemas.microsoft.com/office/powerpoint/2010/main" val="950359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8056"/>
            <a:ext cx="7653011" cy="2236170"/>
          </a:xfrm>
          <a:prstGeom prst="rect">
            <a:avLst/>
          </a:prstGeom>
          <a:solidFill>
            <a:srgbClr val="6B3A3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0D5ABEA-D1D4-47A5-AB70-87CC4AB222A8}"/>
              </a:ext>
            </a:extLst>
          </p:cNvPr>
          <p:cNvSpPr>
            <a:spLocks noGrp="1"/>
          </p:cNvSpPr>
          <p:nvPr>
            <p:ph type="title"/>
          </p:nvPr>
        </p:nvSpPr>
        <p:spPr>
          <a:xfrm>
            <a:off x="568473" y="893315"/>
            <a:ext cx="11105017" cy="1969551"/>
          </a:xfrm>
        </p:spPr>
        <p:txBody>
          <a:bodyPr>
            <a:normAutofit/>
          </a:bodyPr>
          <a:lstStyle/>
          <a:p>
            <a:r>
              <a:rPr lang="en-GB">
                <a:solidFill>
                  <a:srgbClr val="FFFFFF"/>
                </a:solidFill>
                <a:latin typeface="Daytona"/>
              </a:rPr>
              <a:t>Non-relational Databases</a:t>
            </a:r>
            <a:br>
              <a:rPr lang="en-GB">
                <a:latin typeface="Daytona"/>
              </a:rPr>
            </a:br>
            <a:r>
              <a:rPr lang="en-GB">
                <a:solidFill>
                  <a:schemeClr val="bg1"/>
                </a:solidFill>
                <a:latin typeface="Daytona"/>
              </a:rPr>
              <a:t>(</a:t>
            </a:r>
            <a:r>
              <a:rPr lang="en-GB">
                <a:solidFill>
                  <a:schemeClr val="bg1"/>
                </a:solidFill>
                <a:latin typeface="Daytona"/>
                <a:ea typeface="+mj-lt"/>
                <a:cs typeface="+mj-lt"/>
              </a:rPr>
              <a:t>NoSQL databases)</a:t>
            </a:r>
            <a:endParaRPr lang="en-GB">
              <a:solidFill>
                <a:schemeClr val="bg1"/>
              </a:solidFill>
              <a:latin typeface="Daytona"/>
            </a:endParaRPr>
          </a:p>
          <a:p>
            <a:endParaRPr lang="en-GB">
              <a:solidFill>
                <a:srgbClr val="FFFFFF"/>
              </a:solidFill>
              <a:latin typeface="Daytona"/>
              <a:cs typeface="Calibri Light"/>
            </a:endParaRPr>
          </a:p>
        </p:txBody>
      </p:sp>
      <p:sp>
        <p:nvSpPr>
          <p:cNvPr id="20" name="Rectangle 19">
            <a:extLst>
              <a:ext uri="{FF2B5EF4-FFF2-40B4-BE49-F238E27FC236}">
                <a16:creationId xmlns:a16="http://schemas.microsoft.com/office/drawing/2014/main" id="{F7BF8B60-01C5-40A0-93B3-633DE4A59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92033" y="448057"/>
            <a:ext cx="3441047" cy="2229916"/>
          </a:xfrm>
          <a:prstGeom prst="rect">
            <a:avLst/>
          </a:prstGeom>
          <a:solidFill>
            <a:srgbClr val="FF2000">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9" name="Picture 5" descr="A picture containing room, table&#10;&#10;Description automatically generated">
            <a:extLst>
              <a:ext uri="{FF2B5EF4-FFF2-40B4-BE49-F238E27FC236}">
                <a16:creationId xmlns:a16="http://schemas.microsoft.com/office/drawing/2014/main" id="{FE183CE1-6AB9-4B10-AF6B-954D718C96E2}"/>
              </a:ext>
            </a:extLst>
          </p:cNvPr>
          <p:cNvPicPr>
            <a:picLocks noChangeAspect="1"/>
          </p:cNvPicPr>
          <p:nvPr/>
        </p:nvPicPr>
        <p:blipFill>
          <a:blip r:embed="rId2"/>
          <a:stretch>
            <a:fillRect/>
          </a:stretch>
        </p:blipFill>
        <p:spPr>
          <a:xfrm>
            <a:off x="8637922" y="613363"/>
            <a:ext cx="2749266" cy="1899303"/>
          </a:xfrm>
          <a:prstGeom prst="rect">
            <a:avLst/>
          </a:prstGeom>
        </p:spPr>
      </p:pic>
      <p:sp>
        <p:nvSpPr>
          <p:cNvPr id="22" name="Rectangle 2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2862072"/>
            <a:ext cx="7653012" cy="353872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B5B279E-E7C3-4D82-81BD-228908C9DF3F}"/>
              </a:ext>
            </a:extLst>
          </p:cNvPr>
          <p:cNvSpPr>
            <a:spLocks noGrp="1"/>
          </p:cNvSpPr>
          <p:nvPr>
            <p:ph idx="1"/>
          </p:nvPr>
        </p:nvSpPr>
        <p:spPr>
          <a:xfrm>
            <a:off x="464089" y="2421948"/>
            <a:ext cx="7702116" cy="4591792"/>
          </a:xfrm>
        </p:spPr>
        <p:txBody>
          <a:bodyPr vert="horz" lIns="91440" tIns="45720" rIns="91440" bIns="45720" rtlCol="0" anchor="ctr">
            <a:normAutofit/>
          </a:bodyPr>
          <a:lstStyle/>
          <a:p>
            <a:r>
              <a:rPr lang="en-GB" sz="2200">
                <a:ea typeface="+mn-lt"/>
                <a:cs typeface="+mn-lt"/>
              </a:rPr>
              <a:t>A </a:t>
            </a:r>
            <a:r>
              <a:rPr lang="en-GB" sz="2200" b="1">
                <a:ea typeface="+mn-lt"/>
                <a:cs typeface="+mn-lt"/>
              </a:rPr>
              <a:t>non-relational database</a:t>
            </a:r>
            <a:r>
              <a:rPr lang="en-GB" sz="2200">
                <a:ea typeface="+mn-lt"/>
                <a:cs typeface="+mn-lt"/>
              </a:rPr>
              <a:t> is any database that does not use the tabular schema of rows and columns like in relational databases</a:t>
            </a:r>
          </a:p>
          <a:p>
            <a:r>
              <a:rPr lang="en-GB" sz="2200">
                <a:ea typeface="+mn-lt"/>
                <a:cs typeface="+mn-lt"/>
              </a:rPr>
              <a:t>Non-relational databases are often used when large quantities of complex and diverse data need to be organized.</a:t>
            </a:r>
            <a:endParaRPr lang="en-GB"/>
          </a:p>
          <a:p>
            <a:r>
              <a:rPr lang="en-GB" sz="2200">
                <a:ea typeface="+mn-lt"/>
                <a:cs typeface="+mn-lt"/>
              </a:rPr>
              <a:t>Non-relational databases often perform faster</a:t>
            </a:r>
          </a:p>
          <a:p>
            <a:r>
              <a:rPr lang="en-GB" sz="2200">
                <a:ea typeface="+mn-lt"/>
                <a:cs typeface="+mn-lt"/>
              </a:rPr>
              <a:t> </a:t>
            </a:r>
            <a:r>
              <a:rPr lang="en-GB" sz="2200">
                <a:cs typeface="Calibri"/>
              </a:rPr>
              <a:t>Types:</a:t>
            </a:r>
            <a:r>
              <a:rPr lang="en-GB" sz="2200">
                <a:ea typeface="+mn-lt"/>
                <a:cs typeface="+mn-lt"/>
              </a:rPr>
              <a:t> Document- oriented databases, Key-Value Stores ,Wide-Column Stores ,Graph Stores</a:t>
            </a:r>
            <a:endParaRPr lang="en-GB" sz="2200">
              <a:cs typeface="Calibri"/>
            </a:endParaRPr>
          </a:p>
          <a:p>
            <a:r>
              <a:rPr lang="en-GB" sz="2200">
                <a:cs typeface="Calibri"/>
              </a:rPr>
              <a:t>Example:</a:t>
            </a:r>
            <a:r>
              <a:rPr lang="en-GB" sz="2200"/>
              <a:t> MongoDB,</a:t>
            </a:r>
            <a:r>
              <a:rPr lang="en-GB" sz="2200">
                <a:ea typeface="+mn-lt"/>
                <a:cs typeface="+mn-lt"/>
              </a:rPr>
              <a:t> Redis</a:t>
            </a:r>
            <a:endParaRPr lang="en-GB" sz="2200">
              <a:cs typeface="Calibri"/>
            </a:endParaRPr>
          </a:p>
        </p:txBody>
      </p:sp>
      <p:sp>
        <p:nvSpPr>
          <p:cNvPr id="24" name="Rectangle 23">
            <a:extLst>
              <a:ext uri="{FF2B5EF4-FFF2-40B4-BE49-F238E27FC236}">
                <a16:creationId xmlns:a16="http://schemas.microsoft.com/office/drawing/2014/main" id="{CFF60D30-7C5E-4E4D-A537-C74F42FA04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92033" y="2864752"/>
            <a:ext cx="3441047" cy="2229916"/>
          </a:xfrm>
          <a:prstGeom prst="rect">
            <a:avLst/>
          </a:prstGeom>
          <a:solidFill>
            <a:srgbClr val="FF2000">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3" name="Picture 4" descr="A close up of a sign&#10;&#10;Description automatically generated">
            <a:extLst>
              <a:ext uri="{FF2B5EF4-FFF2-40B4-BE49-F238E27FC236}">
                <a16:creationId xmlns:a16="http://schemas.microsoft.com/office/drawing/2014/main" id="{8A6A893B-7AAE-435A-A1D4-3F224563194D}"/>
              </a:ext>
            </a:extLst>
          </p:cNvPr>
          <p:cNvPicPr>
            <a:picLocks noChangeAspect="1"/>
          </p:cNvPicPr>
          <p:nvPr/>
        </p:nvPicPr>
        <p:blipFill>
          <a:blip r:embed="rId3"/>
          <a:stretch>
            <a:fillRect/>
          </a:stretch>
        </p:blipFill>
        <p:spPr>
          <a:xfrm>
            <a:off x="8490126" y="3567143"/>
            <a:ext cx="3044857" cy="825132"/>
          </a:xfrm>
          <a:prstGeom prst="rect">
            <a:avLst/>
          </a:prstGeom>
        </p:spPr>
      </p:pic>
      <p:sp>
        <p:nvSpPr>
          <p:cNvPr id="26" name="Rectangle 25">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92033" y="5257560"/>
            <a:ext cx="1636776" cy="1141516"/>
          </a:xfrm>
          <a:prstGeom prst="rect">
            <a:avLst/>
          </a:prstGeom>
          <a:solidFill>
            <a:srgbClr val="FF20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8" name="Rectangle 27">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304" y="5256465"/>
            <a:ext cx="1636776" cy="1142613"/>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650111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C42A17-B26C-4D9A-A224-C9333D7D1E18}"/>
              </a:ext>
            </a:extLst>
          </p:cNvPr>
          <p:cNvSpPr>
            <a:spLocks noGrp="1"/>
          </p:cNvSpPr>
          <p:nvPr>
            <p:ph type="title"/>
          </p:nvPr>
        </p:nvSpPr>
        <p:spPr>
          <a:xfrm>
            <a:off x="793662" y="386930"/>
            <a:ext cx="10859437" cy="1246257"/>
          </a:xfrm>
        </p:spPr>
        <p:txBody>
          <a:bodyPr anchor="b">
            <a:normAutofit/>
          </a:bodyPr>
          <a:lstStyle/>
          <a:p>
            <a:r>
              <a:rPr lang="en-GB" sz="4000" b="1">
                <a:latin typeface="Daytona"/>
                <a:ea typeface="+mj-lt"/>
                <a:cs typeface="+mj-lt"/>
              </a:rPr>
              <a:t>Relational Databases Vs Non-Relational Databases</a:t>
            </a:r>
            <a:endParaRPr lang="en-GB" sz="4000" b="1">
              <a:latin typeface="Daytona"/>
              <a:cs typeface="Calibri Light"/>
            </a:endParaRPr>
          </a:p>
        </p:txBody>
      </p:sp>
      <p:sp>
        <p:nvSpPr>
          <p:cNvPr id="53" name="Rectangle 5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C7E632-5EE6-41A2-B81E-DD82D42F7738}"/>
              </a:ext>
            </a:extLst>
          </p:cNvPr>
          <p:cNvSpPr>
            <a:spLocks noGrp="1"/>
          </p:cNvSpPr>
          <p:nvPr>
            <p:ph idx="1"/>
          </p:nvPr>
        </p:nvSpPr>
        <p:spPr>
          <a:xfrm>
            <a:off x="334374" y="2432497"/>
            <a:ext cx="8048623" cy="3879531"/>
          </a:xfrm>
        </p:spPr>
        <p:txBody>
          <a:bodyPr vert="horz" lIns="91440" tIns="45720" rIns="91440" bIns="45720" rtlCol="0" anchor="ctr">
            <a:noAutofit/>
          </a:bodyPr>
          <a:lstStyle/>
          <a:p>
            <a:endParaRPr lang="en-GB" sz="2500">
              <a:latin typeface="Daytona"/>
              <a:ea typeface="+mn-lt"/>
              <a:cs typeface="+mn-lt"/>
            </a:endParaRPr>
          </a:p>
          <a:p>
            <a:r>
              <a:rPr lang="en-GB" sz="2500">
                <a:latin typeface="Daytona"/>
                <a:ea typeface="+mn-lt"/>
                <a:cs typeface="+mn-lt"/>
              </a:rPr>
              <a:t>The main difference between these is</a:t>
            </a:r>
            <a:r>
              <a:rPr lang="en-GB" sz="2500" b="1">
                <a:latin typeface="Daytona"/>
                <a:ea typeface="+mn-lt"/>
                <a:cs typeface="+mn-lt"/>
              </a:rPr>
              <a:t> how they store their information.</a:t>
            </a:r>
            <a:endParaRPr lang="en-GB" sz="2500" b="1">
              <a:latin typeface="Daytona"/>
              <a:cs typeface="Calibri" panose="020F0502020204030204"/>
            </a:endParaRPr>
          </a:p>
          <a:p>
            <a:pPr marL="0" indent="0">
              <a:buNone/>
            </a:pPr>
            <a:endParaRPr lang="en-GB" sz="2500" b="1">
              <a:latin typeface="Daytona"/>
              <a:ea typeface="+mn-lt"/>
              <a:cs typeface="+mn-lt"/>
            </a:endParaRPr>
          </a:p>
          <a:p>
            <a:r>
              <a:rPr lang="en-GB" sz="2500">
                <a:latin typeface="Daytona"/>
                <a:ea typeface="+mn-lt"/>
                <a:cs typeface="+mn-lt"/>
              </a:rPr>
              <a:t>A </a:t>
            </a:r>
            <a:r>
              <a:rPr lang="en-GB" sz="2500" b="1">
                <a:latin typeface="Daytona"/>
                <a:ea typeface="+mn-lt"/>
                <a:cs typeface="+mn-lt"/>
              </a:rPr>
              <a:t>non-relational database</a:t>
            </a:r>
            <a:r>
              <a:rPr lang="en-GB" sz="2500">
                <a:latin typeface="Daytona"/>
                <a:ea typeface="+mn-lt"/>
                <a:cs typeface="+mn-lt"/>
              </a:rPr>
              <a:t> stores data in a non-tabular form, and tends to be more flexible than the traditional, SQL-based, relational database structures. </a:t>
            </a:r>
          </a:p>
          <a:p>
            <a:pPr marL="0" indent="0">
              <a:buNone/>
            </a:pPr>
            <a:r>
              <a:rPr lang="en-GB" sz="2500">
                <a:latin typeface="Daytona"/>
                <a:ea typeface="+mn-lt"/>
                <a:cs typeface="+mn-lt"/>
              </a:rPr>
              <a:t>                  It does not follow the relational model provided by traditional relational database management systems.</a:t>
            </a:r>
            <a:endParaRPr lang="en-GB" sz="2500">
              <a:latin typeface="Daytona"/>
              <a:cs typeface="Calibri"/>
            </a:endParaRPr>
          </a:p>
          <a:p>
            <a:endParaRPr lang="en-GB" sz="2500">
              <a:latin typeface="Daytona"/>
              <a:cs typeface="Calibri"/>
            </a:endParaRPr>
          </a:p>
          <a:p>
            <a:endParaRPr lang="en-GB" sz="2500">
              <a:latin typeface="Daytona"/>
              <a:cs typeface="Calibri"/>
            </a:endParaRPr>
          </a:p>
        </p:txBody>
      </p:sp>
      <p:pic>
        <p:nvPicPr>
          <p:cNvPr id="8" name="Graphic 6" descr="Database">
            <a:extLst>
              <a:ext uri="{FF2B5EF4-FFF2-40B4-BE49-F238E27FC236}">
                <a16:creationId xmlns:a16="http://schemas.microsoft.com/office/drawing/2014/main" id="{CF016735-DA72-4519-AD0C-955006B442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03027" y="2484255"/>
            <a:ext cx="3714244" cy="3714244"/>
          </a:xfrm>
          <a:prstGeom prst="rect">
            <a:avLst/>
          </a:prstGeom>
        </p:spPr>
      </p:pic>
      <p:sp>
        <p:nvSpPr>
          <p:cNvPr id="57" name="Rectangle 5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2092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3584831-8A56-4638-9434-F0EC04FDAC60}"/>
              </a:ext>
            </a:extLst>
          </p:cNvPr>
          <p:cNvPicPr>
            <a:picLocks noChangeAspect="1"/>
          </p:cNvPicPr>
          <p:nvPr/>
        </p:nvPicPr>
        <p:blipFill rotWithShape="1">
          <a:blip r:embed="rId2">
            <a:alphaModFix amt="35000"/>
          </a:blip>
          <a:srcRect t="7180" r="-2" b="8422"/>
          <a:stretch/>
        </p:blipFill>
        <p:spPr>
          <a:xfrm>
            <a:off x="20" y="1"/>
            <a:ext cx="12191980" cy="6857999"/>
          </a:xfrm>
          <a:prstGeom prst="rect">
            <a:avLst/>
          </a:prstGeom>
        </p:spPr>
      </p:pic>
      <p:sp>
        <p:nvSpPr>
          <p:cNvPr id="2" name="Title 1">
            <a:extLst>
              <a:ext uri="{FF2B5EF4-FFF2-40B4-BE49-F238E27FC236}">
                <a16:creationId xmlns:a16="http://schemas.microsoft.com/office/drawing/2014/main" id="{41E60FBC-3496-4CF8-B64A-6C5FAA9BE337}"/>
              </a:ext>
            </a:extLst>
          </p:cNvPr>
          <p:cNvSpPr>
            <a:spLocks noGrp="1"/>
          </p:cNvSpPr>
          <p:nvPr>
            <p:ph type="title"/>
          </p:nvPr>
        </p:nvSpPr>
        <p:spPr>
          <a:xfrm>
            <a:off x="838201" y="1065862"/>
            <a:ext cx="3313164" cy="4726276"/>
          </a:xfrm>
        </p:spPr>
        <p:txBody>
          <a:bodyPr>
            <a:normAutofit/>
          </a:bodyPr>
          <a:lstStyle/>
          <a:p>
            <a:pPr algn="r"/>
            <a:r>
              <a:rPr lang="en-GB" sz="4000" b="1">
                <a:solidFill>
                  <a:srgbClr val="FFFFFF"/>
                </a:solidFill>
                <a:latin typeface="Times New Roman"/>
                <a:ea typeface="+mj-lt"/>
                <a:cs typeface="Times New Roman"/>
              </a:rPr>
              <a:t>Benefits of Introducing NoSQL Databases</a:t>
            </a:r>
            <a:endParaRPr lang="en-US" sz="4000">
              <a:solidFill>
                <a:srgbClr val="FFFFFF"/>
              </a:solidFill>
              <a:latin typeface="Times New Roman"/>
              <a:cs typeface="Times New Roman"/>
            </a:endParaRPr>
          </a:p>
        </p:txBody>
      </p:sp>
      <p:cxnSp>
        <p:nvCxnSpPr>
          <p:cNvPr id="17" name="Straight Connector 1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207B26F-EF83-457B-A85A-4A720DE4D942}"/>
              </a:ext>
            </a:extLst>
          </p:cNvPr>
          <p:cNvGraphicFramePr>
            <a:graphicFrameLocks noGrp="1"/>
          </p:cNvGraphicFramePr>
          <p:nvPr>
            <p:ph idx="1"/>
            <p:extLst>
              <p:ext uri="{D42A27DB-BD31-4B8C-83A1-F6EECF244321}">
                <p14:modId xmlns:p14="http://schemas.microsoft.com/office/powerpoint/2010/main" val="343689708"/>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1590232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ngleLinesVTI">
  <a:themeElements>
    <a:clrScheme name="AnalogousFromLightSeedRightStep">
      <a:dk1>
        <a:srgbClr val="000000"/>
      </a:dk1>
      <a:lt1>
        <a:srgbClr val="FFFFFF"/>
      </a:lt1>
      <a:dk2>
        <a:srgbClr val="243041"/>
      </a:dk2>
      <a:lt2>
        <a:srgbClr val="E8E2E3"/>
      </a:lt2>
      <a:accent1>
        <a:srgbClr val="80A9A3"/>
      </a:accent1>
      <a:accent2>
        <a:srgbClr val="7DA8B9"/>
      </a:accent2>
      <a:accent3>
        <a:srgbClr val="91A1C4"/>
      </a:accent3>
      <a:accent4>
        <a:srgbClr val="857FBA"/>
      </a:accent4>
      <a:accent5>
        <a:srgbClr val="AF96C6"/>
      </a:accent5>
      <a:accent6>
        <a:srgbClr val="B67FBA"/>
      </a:accent6>
      <a:hlink>
        <a:srgbClr val="AE6973"/>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emplate>office theme</Template>
  <TotalTime>89</TotalTime>
  <Words>1127</Words>
  <Application>Microsoft Office PowerPoint</Application>
  <PresentationFormat>Widescreen</PresentationFormat>
  <Paragraphs>140</Paragraphs>
  <Slides>19</Slides>
  <Notes>0</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19</vt:i4>
      </vt:variant>
    </vt:vector>
  </HeadingPairs>
  <TitlesOfParts>
    <vt:vector size="33" baseType="lpstr">
      <vt:lpstr>Arial</vt:lpstr>
      <vt:lpstr>Calibri</vt:lpstr>
      <vt:lpstr>Calibri Light</vt:lpstr>
      <vt:lpstr>Cambria</vt:lpstr>
      <vt:lpstr>Daytona</vt:lpstr>
      <vt:lpstr>Franklin Gothic Book</vt:lpstr>
      <vt:lpstr>Georgia</vt:lpstr>
      <vt:lpstr>Times New Roman</vt:lpstr>
      <vt:lpstr>Univers Condensed Light</vt:lpstr>
      <vt:lpstr>Walbaum Display Light</vt:lpstr>
      <vt:lpstr>Wingdings</vt:lpstr>
      <vt:lpstr>office theme</vt:lpstr>
      <vt:lpstr>Office Theme</vt:lpstr>
      <vt:lpstr>AngleLinesVTI</vt:lpstr>
      <vt:lpstr>NoSQL DATABASE</vt:lpstr>
      <vt:lpstr>Team Members</vt:lpstr>
      <vt:lpstr> INTRODUCTION:</vt:lpstr>
      <vt:lpstr>HISTORY</vt:lpstr>
      <vt:lpstr>CAP THEOREM</vt:lpstr>
      <vt:lpstr>Relational Databases:</vt:lpstr>
      <vt:lpstr>Non-relational Databases (NoSQL databases) </vt:lpstr>
      <vt:lpstr>Relational Databases Vs Non-Relational Databases</vt:lpstr>
      <vt:lpstr>Benefits of Introducing NoSQL Databases</vt:lpstr>
      <vt:lpstr>ACID (RDBMS) Vs BASE (NoSQL) </vt:lpstr>
      <vt:lpstr>Types of NoSQL Databases:</vt:lpstr>
      <vt:lpstr>Column Based </vt:lpstr>
      <vt:lpstr>Key Value Pair Based</vt:lpstr>
      <vt:lpstr>Graph Based </vt:lpstr>
      <vt:lpstr>Document Based</vt:lpstr>
      <vt:lpstr>PowerPoint Presentation</vt:lpstr>
      <vt:lpstr>Advantages of NoSQL</vt:lpstr>
      <vt:lpstr>Disadvantages of NoSQL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RAVELLA ABHINAV</cp:lastModifiedBy>
  <cp:revision>95</cp:revision>
  <dcterms:created xsi:type="dcterms:W3CDTF">2020-11-17T06:35:23Z</dcterms:created>
  <dcterms:modified xsi:type="dcterms:W3CDTF">2020-11-20T10:27:36Z</dcterms:modified>
</cp:coreProperties>
</file>