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3" r:id="rId2"/>
    <p:sldId id="343" r:id="rId3"/>
    <p:sldId id="383" r:id="rId4"/>
    <p:sldId id="345" r:id="rId5"/>
    <p:sldId id="333" r:id="rId6"/>
    <p:sldId id="379" r:id="rId7"/>
    <p:sldId id="353" r:id="rId8"/>
    <p:sldId id="380" r:id="rId9"/>
    <p:sldId id="370" r:id="rId10"/>
    <p:sldId id="371" r:id="rId11"/>
    <p:sldId id="376" r:id="rId12"/>
    <p:sldId id="318" r:id="rId13"/>
    <p:sldId id="323" r:id="rId14"/>
    <p:sldId id="372" r:id="rId15"/>
    <p:sldId id="373" r:id="rId16"/>
    <p:sldId id="374" r:id="rId17"/>
    <p:sldId id="375" r:id="rId18"/>
    <p:sldId id="377" r:id="rId19"/>
    <p:sldId id="378" r:id="rId20"/>
    <p:sldId id="357" r:id="rId21"/>
    <p:sldId id="344" r:id="rId22"/>
    <p:sldId id="355" r:id="rId23"/>
    <p:sldId id="366" r:id="rId24"/>
    <p:sldId id="365" r:id="rId25"/>
    <p:sldId id="367" r:id="rId26"/>
    <p:sldId id="369" r:id="rId27"/>
    <p:sldId id="351" r:id="rId28"/>
    <p:sldId id="363" r:id="rId29"/>
    <p:sldId id="381" r:id="rId30"/>
    <p:sldId id="364" r:id="rId31"/>
    <p:sldId id="356" r:id="rId32"/>
    <p:sldId id="368" r:id="rId33"/>
    <p:sldId id="348" r:id="rId34"/>
    <p:sldId id="349" r:id="rId35"/>
    <p:sldId id="350"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AA677-CB5D-40D8-ADEB-8BC3C05F4CA9}" v="273" dt="2023-02-14T05:56:48.439"/>
    <p1510:client id="{2152CDDA-5285-3B33-F085-6DABA15BCC81}" v="513" dt="2023-04-24T14:12:53.324"/>
    <p1510:client id="{22DBD006-390C-7F90-737E-5383FC69A773}" v="125" dt="2023-03-24T05:03:33.164"/>
    <p1510:client id="{2A310FD9-D891-367E-67C2-03D4B14CE3D5}" v="30" dt="2023-04-19T14:59:18.671"/>
    <p1510:client id="{2E8E31E2-F536-5D14-BFBE-5B38AFB2CAB2}" v="2" dt="2023-04-26T03:43:37.651"/>
    <p1510:client id="{3603B6BB-F9C4-4A71-8FDA-9793823658C6}" v="27" dt="2023-03-24T02:24:43.014"/>
    <p1510:client id="{363A3042-1109-467F-FB7C-8E2E3DF4F0AC}" v="190" dt="2023-03-23T18:30:40.489"/>
    <p1510:client id="{364A80DF-C6F7-8D20-05C0-B478FDBEFD46}" v="45" dt="2023-05-16T15:04:06.361"/>
    <p1510:client id="{396DE278-E56B-9918-BBD9-F03C6B402863}" v="198" dt="2023-05-31T06:05:20.698"/>
    <p1510:client id="{3FE352F1-D5E2-41B1-8B13-DE41CB5161A4}" v="42" dt="2023-02-15T13:57:57.138"/>
    <p1510:client id="{4162B3EF-EAC7-09B8-4B06-81CCAA8DB27D}" v="2" dt="2023-05-31T16:55:16.236"/>
    <p1510:client id="{47578D54-5734-0C95-5E46-43D337B3ABD2}" v="9" dt="2023-04-19T11:28:02.098"/>
    <p1510:client id="{4921FD9C-386C-4B96-91AA-59E75ACE33C4}" v="60" dt="2023-02-16T04:43:52.168"/>
    <p1510:client id="{4DED63BF-4751-3042-8F89-D1FA67FBBFD0}" v="6" dt="2023-04-30T15:42:51.885"/>
    <p1510:client id="{53EEE666-FFFE-4661-B5BC-77DC1DAFEF9D}" v="58" dt="2023-02-14T08:13:08.363"/>
    <p1510:client id="{6542ECFF-9E10-3667-09C0-7B1630AB9D8F}" v="4" dt="2023-03-06T07:29:06.262"/>
    <p1510:client id="{685C8978-43FE-1F59-75E2-939CED1AB302}" v="641" dt="2023-04-20T05:56:33.395"/>
    <p1510:client id="{7E71481A-E836-4245-B137-BADF1184E9BB}" v="62" dt="2023-02-15T16:01:51.190"/>
    <p1510:client id="{81C95792-C7EC-A750-70D5-9299806569E0}" v="34" dt="2023-05-31T16:58:41.458"/>
    <p1510:client id="{8ADC9609-B3BE-D71C-9203-5BEB42A366C4}" v="128" dt="2023-03-23T16:26:49.181"/>
    <p1510:client id="{9532CD46-2C0F-5DB7-E7DB-B7A31FC6CCB1}" v="32" dt="2023-05-29T08:45:43.201"/>
    <p1510:client id="{A2573D0B-92EA-48DD-8944-D5D19E082DAA}" v="133" dt="2023-02-15T16:25:49.469"/>
    <p1510:client id="{AC34F128-51DF-F780-A57B-92FD38E3C1B7}" v="3" dt="2023-03-06T11:54:09.051"/>
    <p1510:client id="{B4A712A2-150D-C684-C0C0-42C4CCA09860}" v="27" dt="2023-04-24T16:30:00.806"/>
    <p1510:client id="{B9443415-1661-4CDE-B44E-6A63FFE28D92}" v="42" dt="2023-03-06T05:07:10.486"/>
    <p1510:client id="{C0D30527-CCFF-2213-881E-030DF98C214E}" v="10" dt="2023-05-22T09:55:42.701"/>
    <p1510:client id="{C1317738-71CE-F353-5458-493DD67B0092}" v="3" dt="2023-05-06T05:25:40.891"/>
    <p1510:client id="{CDFD3350-ECED-4B1A-A298-0CAA3F97E24B}" v="110" dt="2023-02-15T15:29:50.543"/>
    <p1510:client id="{D527679B-188A-4243-99E6-C0B6367D00A1}" v="1188" dt="2023-03-23T07:21:13.608"/>
    <p1510:client id="{D5669309-3B3A-D8E7-E4C1-600B1421793C}" v="117" dt="2023-03-06T10:48:40.652"/>
    <p1510:client id="{D85EBC6E-2DBD-1190-B192-5D116203A7CC}" v="109" dt="2023-05-16T12:09:33.255"/>
    <p1510:client id="{E5B40ED4-63F3-1BC7-B778-7BF1588601CA}" v="17" dt="2023-06-01T02:54:26.148"/>
    <p1510:client id="{F13A9E68-60D9-3D9A-1446-D7695FB24673}" v="12" dt="2023-03-23T08:38:06.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386" y="-77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AD6BCA-3508-4388-9860-40AFA9020237}"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15529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D6BCA-3508-4388-9860-40AFA9020237}"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33291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D6BCA-3508-4388-9860-40AFA9020237}"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02412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D6BCA-3508-4388-9860-40AFA9020237}"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30251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D6BCA-3508-4388-9860-40AFA9020237}"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237803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D6BCA-3508-4388-9860-40AFA9020237}"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93505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D6BCA-3508-4388-9860-40AFA9020237}"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40121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D6BCA-3508-4388-9860-40AFA9020237}"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44424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D6BCA-3508-4388-9860-40AFA9020237}"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09338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D6BCA-3508-4388-9860-40AFA9020237}"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311706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D6BCA-3508-4388-9860-40AFA9020237}"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7938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D6BCA-3508-4388-9860-40AFA9020237}" type="datetimeFigureOut">
              <a:rPr lang="en-US" smtClean="0"/>
              <a:pPr/>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857B9-35DB-4C88-9A1C-8F135FA6FC99}" type="slidenum">
              <a:rPr lang="en-US" smtClean="0"/>
              <a:pPr/>
              <a:t>‹#›</a:t>
            </a:fld>
            <a:endParaRPr lang="en-US"/>
          </a:p>
        </p:txBody>
      </p:sp>
    </p:spTree>
    <p:extLst>
      <p:ext uri="{BB962C8B-B14F-4D97-AF65-F5344CB8AC3E}">
        <p14:creationId xmlns:p14="http://schemas.microsoft.com/office/powerpoint/2010/main" xmlns="" val="15219683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artiksr@in.ibm.co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svajipay@in.ibm.com" TargetMode="External"/><Relationship Id="rId4" Type="http://schemas.openxmlformats.org/officeDocument/2006/relationships/hyperlink" Target="mailto:anjtibre@in.ibm.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3674" y="533400"/>
            <a:ext cx="8711726"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r>
              <a:rPr lang="en-US" sz="2000" b="1" i="0" u="none" strike="noStrike" cap="none">
                <a:solidFill>
                  <a:srgbClr val="000000"/>
                </a:solidFill>
                <a:latin typeface="Times New Roman"/>
                <a:ea typeface="Times New Roman"/>
                <a:cs typeface="Times New Roman"/>
                <a:sym typeface="Times New Roman"/>
              </a:rPr>
              <a:t>Project</a:t>
            </a:r>
            <a:r>
              <a:rPr lang="en-US" sz="2000" b="1">
                <a:solidFill>
                  <a:srgbClr val="000000"/>
                </a:solidFill>
                <a:latin typeface="Times New Roman"/>
                <a:ea typeface="Times New Roman"/>
                <a:cs typeface="Times New Roman"/>
                <a:sym typeface="Times New Roman"/>
              </a:rPr>
              <a:t> </a:t>
            </a:r>
            <a:r>
              <a:rPr lang="en-US" sz="2000" b="1" i="0" u="none" strike="noStrike" cap="none">
                <a:solidFill>
                  <a:srgbClr val="000000"/>
                </a:solidFill>
                <a:latin typeface="Times New Roman"/>
                <a:ea typeface="Times New Roman"/>
                <a:cs typeface="Times New Roman"/>
                <a:sym typeface="Times New Roman"/>
              </a:rPr>
              <a:t> Advisor</a:t>
            </a:r>
            <a:r>
              <a:rPr lang="en-US" sz="2000" b="1">
                <a:solidFill>
                  <a:srgbClr val="000000"/>
                </a:solidFill>
                <a:latin typeface="Times New Roman"/>
                <a:ea typeface="Times New Roman"/>
                <a:cs typeface="Times New Roman"/>
                <a:sym typeface="Times New Roman"/>
              </a:rPr>
              <a:t> </a:t>
            </a:r>
            <a:r>
              <a:rPr lang="en-US" sz="2000" b="1" i="0" u="none" strike="noStrike" cap="none">
                <a:solidFill>
                  <a:srgbClr val="000000"/>
                </a:solidFill>
                <a:latin typeface="Times New Roman"/>
                <a:ea typeface="Times New Roman"/>
                <a:cs typeface="Times New Roman"/>
                <a:sym typeface="Times New Roman"/>
              </a:rPr>
              <a:t> :</a:t>
            </a:r>
            <a:r>
              <a:rPr lang="en-US" sz="2000" b="1">
                <a:solidFill>
                  <a:srgbClr val="000000"/>
                </a:solidFill>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Dr. T Senthil Kumar</a:t>
            </a:r>
            <a:endParaRPr lang="en-US" sz="2000" b="1">
              <a:latin typeface="Times New Roman"/>
              <a:cs typeface="Times New Roman"/>
            </a:endParaRPr>
          </a:p>
        </p:txBody>
      </p:sp>
      <p:sp>
        <p:nvSpPr>
          <p:cNvPr id="2" name="Title 1"/>
          <p:cNvSpPr>
            <a:spLocks noGrp="1"/>
          </p:cNvSpPr>
          <p:nvPr>
            <p:ph type="ctrTitle"/>
          </p:nvPr>
        </p:nvSpPr>
        <p:spPr>
          <a:xfrm>
            <a:off x="684486" y="1088739"/>
            <a:ext cx="7772400" cy="1248084"/>
          </a:xfrm>
        </p:spPr>
        <p:txBody>
          <a:bodyPr>
            <a:normAutofit fontScale="90000"/>
          </a:bodyPr>
          <a:lstStyle/>
          <a:p>
            <a:r>
              <a:rPr lang="en-IN" sz="2800" b="1">
                <a:latin typeface="Times New Roman"/>
                <a:ea typeface="+mj-lt"/>
                <a:cs typeface="+mj-lt"/>
              </a:rPr>
              <a:t>Design and implementation of a cloud-based IDS</a:t>
            </a:r>
            <a:r>
              <a:rPr lang="en-US" sz="2800" b="1">
                <a:latin typeface="Times New Roman" pitchFamily="18" charset="0"/>
                <a:cs typeface="Times New Roman" pitchFamily="18" charset="0"/>
              </a:rPr>
              <a:t/>
            </a:r>
            <a:br>
              <a:rPr lang="en-US" sz="2800" b="1">
                <a:latin typeface="Times New Roman" pitchFamily="18" charset="0"/>
                <a:cs typeface="Times New Roman" pitchFamily="18" charset="0"/>
              </a:rPr>
            </a:br>
            <a:r>
              <a:rPr lang="en-US" sz="2800" b="1">
                <a:latin typeface="Times New Roman"/>
                <a:cs typeface="Times New Roman"/>
              </a:rPr>
              <a:t/>
            </a:r>
            <a:br>
              <a:rPr lang="en-US" sz="2800" b="1">
                <a:latin typeface="Times New Roman"/>
                <a:cs typeface="Times New Roman"/>
              </a:rPr>
            </a:br>
            <a:r>
              <a:rPr lang="en-US" sz="2800" b="1">
                <a:latin typeface="Times New Roman"/>
                <a:cs typeface="Times New Roman"/>
              </a:rPr>
              <a:t>Phase 2, June 2023</a:t>
            </a:r>
            <a:endParaRPr lang="en-US" sz="2800">
              <a:latin typeface="Times New Roman"/>
              <a:cs typeface="Times New Roman"/>
            </a:endParaRPr>
          </a:p>
        </p:txBody>
      </p:sp>
      <p:graphicFrame>
        <p:nvGraphicFramePr>
          <p:cNvPr id="6" name="Table 5"/>
          <p:cNvGraphicFramePr>
            <a:graphicFrameLocks noGrp="1"/>
          </p:cNvGraphicFramePr>
          <p:nvPr>
            <p:extLst>
              <p:ext uri="{D42A27DB-BD31-4B8C-83A1-F6EECF244321}">
                <p14:modId xmlns:p14="http://schemas.microsoft.com/office/powerpoint/2010/main" xmlns="" val="771404496"/>
              </p:ext>
            </p:extLst>
          </p:nvPr>
        </p:nvGraphicFramePr>
        <p:xfrm>
          <a:off x="1173332" y="2674398"/>
          <a:ext cx="6781800" cy="2285286"/>
        </p:xfrm>
        <a:graphic>
          <a:graphicData uri="http://schemas.openxmlformats.org/drawingml/2006/table">
            <a:tbl>
              <a:tblPr firstRow="1" bandRow="1">
                <a:tableStyleId>{5C22544A-7EE6-4342-B048-85BDC9FD1C3A}</a:tableStyleId>
              </a:tblPr>
              <a:tblGrid>
                <a:gridCol w="730973">
                  <a:extLst>
                    <a:ext uri="{9D8B030D-6E8A-4147-A177-3AD203B41FA5}">
                      <a16:colId xmlns:a16="http://schemas.microsoft.com/office/drawing/2014/main" xmlns="" val="20000"/>
                    </a:ext>
                  </a:extLst>
                </a:gridCol>
                <a:gridCol w="2186779">
                  <a:extLst>
                    <a:ext uri="{9D8B030D-6E8A-4147-A177-3AD203B41FA5}">
                      <a16:colId xmlns:a16="http://schemas.microsoft.com/office/drawing/2014/main" xmlns="" val="20001"/>
                    </a:ext>
                  </a:extLst>
                </a:gridCol>
                <a:gridCol w="2550075">
                  <a:extLst>
                    <a:ext uri="{9D8B030D-6E8A-4147-A177-3AD203B41FA5}">
                      <a16:colId xmlns:a16="http://schemas.microsoft.com/office/drawing/2014/main" xmlns="" val="20002"/>
                    </a:ext>
                  </a:extLst>
                </a:gridCol>
                <a:gridCol w="1313973">
                  <a:extLst>
                    <a:ext uri="{9D8B030D-6E8A-4147-A177-3AD203B41FA5}">
                      <a16:colId xmlns:a16="http://schemas.microsoft.com/office/drawing/2014/main" xmlns="" val="20003"/>
                    </a:ext>
                  </a:extLst>
                </a:gridCol>
              </a:tblGrid>
              <a:tr h="337530">
                <a:tc>
                  <a:txBody>
                    <a:bodyPr/>
                    <a:lstStyle/>
                    <a:p>
                      <a:pPr algn="ctr"/>
                      <a:r>
                        <a:rPr lang="en-US" sz="1600">
                          <a:latin typeface="Times New Roman"/>
                        </a:rPr>
                        <a:t>S. No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Roll</a:t>
                      </a:r>
                      <a:r>
                        <a:rPr lang="en-US" sz="1600" baseline="0">
                          <a:latin typeface="Times New Roman"/>
                        </a:rPr>
                        <a:t> No</a:t>
                      </a:r>
                      <a:r>
                        <a:rPr lang="en-US" sz="1600">
                          <a:latin typeface="Times New Roman"/>
                        </a:rPr>
                        <a:t> </a:t>
                      </a:r>
                      <a:endParaRPr lang="en-US" sz="1600">
                        <a:solidFill>
                          <a:schemeClr val="tx1"/>
                        </a:solidFill>
                        <a:latin typeface="Times New Roman"/>
                        <a:cs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Student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Section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000"/>
                  </a:ext>
                </a:extLst>
              </a:tr>
              <a:tr h="424470">
                <a:tc>
                  <a:txBody>
                    <a:bodyPr/>
                    <a:lstStyle/>
                    <a:p>
                      <a:pPr algn="ctr"/>
                      <a:r>
                        <a:rPr lang="en-US" sz="1600">
                          <a:latin typeface="Times New Roman"/>
                        </a:rP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latin typeface="Times New Roman"/>
                        </a:rPr>
                        <a:t>CB.EN.U4CSE19030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err="1">
                          <a:latin typeface="Times New Roman"/>
                        </a:rPr>
                        <a:t>Kunduru</a:t>
                      </a:r>
                      <a:r>
                        <a:rPr lang="en-US" sz="1600">
                          <a:latin typeface="Times New Roman"/>
                        </a:rPr>
                        <a:t> Nikunj</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A</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001"/>
                  </a:ext>
                </a:extLst>
              </a:tr>
              <a:tr h="469679">
                <a:tc>
                  <a:txBody>
                    <a:bodyPr/>
                    <a:lstStyle/>
                    <a:p>
                      <a:pPr algn="ctr"/>
                      <a:r>
                        <a:rPr lang="en-US" sz="1600">
                          <a:latin typeface="Times New Roman"/>
                        </a:rPr>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latin typeface="Times New Roman"/>
                        </a:rPr>
                        <a:t>CB.EN.U4CSE19449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err="1">
                          <a:latin typeface="Times New Roman"/>
                        </a:rPr>
                        <a:t>Penugonda</a:t>
                      </a:r>
                      <a:r>
                        <a:rPr lang="en-US" sz="1600">
                          <a:latin typeface="Times New Roman"/>
                        </a:rPr>
                        <a:t> Koushik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002"/>
                  </a:ext>
                </a:extLst>
              </a:tr>
              <a:tr h="474487">
                <a:tc>
                  <a:txBody>
                    <a:bodyPr/>
                    <a:lstStyle/>
                    <a:p>
                      <a:pPr algn="ctr"/>
                      <a:r>
                        <a:rPr lang="en-US" sz="1600">
                          <a:latin typeface="Times New Roman"/>
                        </a:rPr>
                        <a: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a:rPr>
                        <a:t>CB.EN.U4CSE19453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a:latin typeface="Times New Roman"/>
                        </a:rPr>
                        <a:t>Ravella Abhinav</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003"/>
                  </a:ext>
                </a:extLst>
              </a:tr>
              <a:tr h="573801">
                <a:tc>
                  <a:txBody>
                    <a:bodyPr/>
                    <a:lstStyle/>
                    <a:p>
                      <a:pPr algn="ctr"/>
                      <a:r>
                        <a:rPr lang="en-US" sz="1600">
                          <a:latin typeface="Times New Roman"/>
                        </a:rPr>
                        <a:t>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Times New Roman"/>
                        </a:rPr>
                        <a:t>CB.EN.U4CSE19459</a:t>
                      </a:r>
                    </a:p>
                    <a:p>
                      <a:endParaRPr lang="en-US"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err="1">
                          <a:latin typeface="Times New Roman"/>
                        </a:rPr>
                        <a:t>Singadi</a:t>
                      </a:r>
                      <a:r>
                        <a:rPr lang="en-US" sz="1600">
                          <a:latin typeface="Times New Roman"/>
                        </a:rPr>
                        <a:t> Shanthan</a:t>
                      </a:r>
                      <a:r>
                        <a:rPr lang="en-US" sz="1600" baseline="0">
                          <a:latin typeface="Times New Roman"/>
                        </a:rPr>
                        <a:t> Reddy</a:t>
                      </a:r>
                      <a:endParaRPr lang="en-US"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a:latin typeface="Times New Roman"/>
                        </a:rPr>
                        <a:t>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004"/>
                  </a:ext>
                </a:extLst>
              </a:tr>
            </a:tbl>
          </a:graphicData>
        </a:graphic>
      </p:graphicFrame>
      <p:pic>
        <p:nvPicPr>
          <p:cNvPr id="7"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20914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2063312" y="757456"/>
            <a:ext cx="4948402" cy="689742"/>
          </a:xfrm>
        </p:spPr>
        <p:txBody>
          <a:bodyPr>
            <a:normAutofit fontScale="90000"/>
          </a:bodyPr>
          <a:lstStyle/>
          <a:p>
            <a:r>
              <a:rPr lang="en-US" sz="2400" b="1">
                <a:latin typeface="Times New Roman"/>
                <a:cs typeface="Calibri"/>
              </a:rPr>
              <a:t>Analyzing and Understanding Dataset </a:t>
            </a:r>
          </a:p>
        </p:txBody>
      </p:sp>
      <p:sp>
        <p:nvSpPr>
          <p:cNvPr id="14" name="TextBox 13">
            <a:extLst>
              <a:ext uri="{FF2B5EF4-FFF2-40B4-BE49-F238E27FC236}">
                <a16:creationId xmlns:a16="http://schemas.microsoft.com/office/drawing/2014/main" xmlns="" id="{CF6A8DDC-57CB-8ED0-E9D0-3F43FB1071E5}"/>
              </a:ext>
            </a:extLst>
          </p:cNvPr>
          <p:cNvSpPr txBox="1"/>
          <p:nvPr/>
        </p:nvSpPr>
        <p:spPr>
          <a:xfrm>
            <a:off x="862177" y="1766230"/>
            <a:ext cx="3194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Distribution of protocol values: </a:t>
            </a:r>
            <a:endParaRPr lang="en-US"/>
          </a:p>
        </p:txBody>
      </p:sp>
      <p:pic>
        <p:nvPicPr>
          <p:cNvPr id="6" name="Picture 6" descr="Chart, pie chart&#10;&#10;Description automatically generated">
            <a:extLst>
              <a:ext uri="{FF2B5EF4-FFF2-40B4-BE49-F238E27FC236}">
                <a16:creationId xmlns:a16="http://schemas.microsoft.com/office/drawing/2014/main" xmlns="" id="{F4BBF5F2-012C-5E76-8052-571B87A30D0B}"/>
              </a:ext>
            </a:extLst>
          </p:cNvPr>
          <p:cNvPicPr>
            <a:picLocks noChangeAspect="1"/>
          </p:cNvPicPr>
          <p:nvPr/>
        </p:nvPicPr>
        <p:blipFill>
          <a:blip r:embed="rId3"/>
          <a:stretch>
            <a:fillRect/>
          </a:stretch>
        </p:blipFill>
        <p:spPr>
          <a:xfrm>
            <a:off x="5449188" y="1840458"/>
            <a:ext cx="2368768" cy="2189442"/>
          </a:xfrm>
          <a:prstGeom prst="rect">
            <a:avLst/>
          </a:prstGeom>
        </p:spPr>
      </p:pic>
      <p:sp>
        <p:nvSpPr>
          <p:cNvPr id="9" name="TextBox 8">
            <a:extLst>
              <a:ext uri="{FF2B5EF4-FFF2-40B4-BE49-F238E27FC236}">
                <a16:creationId xmlns:a16="http://schemas.microsoft.com/office/drawing/2014/main" xmlns="" id="{98F30773-56B9-C76B-1D10-F8F1FD25518A}"/>
              </a:ext>
            </a:extLst>
          </p:cNvPr>
          <p:cNvSpPr txBox="1"/>
          <p:nvPr/>
        </p:nvSpPr>
        <p:spPr>
          <a:xfrm>
            <a:off x="1243997" y="2298316"/>
            <a:ext cx="28648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HTTP – 6</a:t>
            </a:r>
          </a:p>
          <a:p>
            <a:r>
              <a:rPr lang="en-US">
                <a:cs typeface="Calibri"/>
              </a:rPr>
              <a:t>FTP -  17</a:t>
            </a:r>
          </a:p>
          <a:p>
            <a:r>
              <a:rPr lang="en-US">
                <a:cs typeface="Calibri"/>
              </a:rPr>
              <a:t>(application layer protocols)</a:t>
            </a:r>
          </a:p>
        </p:txBody>
      </p:sp>
      <p:sp>
        <p:nvSpPr>
          <p:cNvPr id="10" name="TextBox 9">
            <a:extLst>
              <a:ext uri="{FF2B5EF4-FFF2-40B4-BE49-F238E27FC236}">
                <a16:creationId xmlns:a16="http://schemas.microsoft.com/office/drawing/2014/main" xmlns="" id="{78AFDDDA-9132-3EAB-2D5B-143049DBDDD5}"/>
              </a:ext>
            </a:extLst>
          </p:cNvPr>
          <p:cNvSpPr txBox="1"/>
          <p:nvPr/>
        </p:nvSpPr>
        <p:spPr>
          <a:xfrm>
            <a:off x="864640" y="4527658"/>
            <a:ext cx="36802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Missing values and their percentage:</a:t>
            </a:r>
            <a:endParaRPr lang="en-US"/>
          </a:p>
        </p:txBody>
      </p:sp>
      <p:pic>
        <p:nvPicPr>
          <p:cNvPr id="11" name="Picture 16" descr="Graphical user interface, application&#10;&#10;Description automatically generated">
            <a:extLst>
              <a:ext uri="{FF2B5EF4-FFF2-40B4-BE49-F238E27FC236}">
                <a16:creationId xmlns:a16="http://schemas.microsoft.com/office/drawing/2014/main" xmlns="" id="{A70D627B-1D32-39C1-C6DA-BAD3EC461F8B}"/>
              </a:ext>
            </a:extLst>
          </p:cNvPr>
          <p:cNvPicPr>
            <a:picLocks noChangeAspect="1"/>
          </p:cNvPicPr>
          <p:nvPr/>
        </p:nvPicPr>
        <p:blipFill>
          <a:blip r:embed="rId4"/>
          <a:stretch>
            <a:fillRect/>
          </a:stretch>
        </p:blipFill>
        <p:spPr>
          <a:xfrm>
            <a:off x="5165159" y="5049763"/>
            <a:ext cx="3097924" cy="659672"/>
          </a:xfrm>
          <a:prstGeom prst="rect">
            <a:avLst/>
          </a:prstGeom>
        </p:spPr>
      </p:pic>
      <p:sp>
        <p:nvSpPr>
          <p:cNvPr id="17" name="TextBox 16">
            <a:extLst>
              <a:ext uri="{FF2B5EF4-FFF2-40B4-BE49-F238E27FC236}">
                <a16:creationId xmlns:a16="http://schemas.microsoft.com/office/drawing/2014/main" xmlns="" id="{67B349C8-4464-83A9-C01F-82F6506540A7}"/>
              </a:ext>
            </a:extLst>
          </p:cNvPr>
          <p:cNvSpPr txBox="1"/>
          <p:nvPr/>
        </p:nvSpPr>
        <p:spPr>
          <a:xfrm>
            <a:off x="1243997" y="4899626"/>
            <a:ext cx="28648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Impute missing values</a:t>
            </a:r>
          </a:p>
          <a:p>
            <a:r>
              <a:rPr lang="en-US">
                <a:ea typeface="+mn-lt"/>
                <a:cs typeface="+mn-lt"/>
              </a:rPr>
              <a:t>Remove missing values</a:t>
            </a:r>
            <a:endParaRPr lang="en-US"/>
          </a:p>
          <a:p>
            <a:r>
              <a:rPr lang="en-US">
                <a:ea typeface="+mn-lt"/>
                <a:cs typeface="+mn-lt"/>
              </a:rPr>
              <a:t>Feature Selection</a:t>
            </a:r>
            <a:endParaRPr lang="en-US"/>
          </a:p>
          <a:p>
            <a:r>
              <a:rPr lang="en-US">
                <a:ea typeface="+mn-lt"/>
                <a:cs typeface="+mn-lt"/>
              </a:rPr>
              <a:t>Ensemble learning</a:t>
            </a:r>
          </a:p>
          <a:p>
            <a:r>
              <a:rPr lang="en-US">
                <a:cs typeface="Calibri"/>
              </a:rPr>
              <a:t>Domain Knowledge</a:t>
            </a:r>
          </a:p>
        </p:txBody>
      </p:sp>
      <p:pic>
        <p:nvPicPr>
          <p:cNvPr id="2" name="Picture 6" descr="Graphical user interface&#10;&#10;Description automatically generated">
            <a:extLst>
              <a:ext uri="{FF2B5EF4-FFF2-40B4-BE49-F238E27FC236}">
                <a16:creationId xmlns:a16="http://schemas.microsoft.com/office/drawing/2014/main" xmlns="" id="{DADC4AE0-C9F3-06AC-1742-F35D1EA0B8CB}"/>
              </a:ext>
            </a:extLst>
          </p:cNvPr>
          <p:cNvPicPr>
            <a:picLocks noChangeAspect="1"/>
          </p:cNvPicPr>
          <p:nvPr/>
        </p:nvPicPr>
        <p:blipFill>
          <a:blip r:embed="rId5"/>
          <a:stretch>
            <a:fillRect/>
          </a:stretch>
        </p:blipFill>
        <p:spPr>
          <a:xfrm>
            <a:off x="3791607" y="5909867"/>
            <a:ext cx="2743200" cy="477371"/>
          </a:xfrm>
          <a:prstGeom prst="rect">
            <a:avLst/>
          </a:prstGeom>
        </p:spPr>
      </p:pic>
    </p:spTree>
    <p:extLst>
      <p:ext uri="{BB962C8B-B14F-4D97-AF65-F5344CB8AC3E}">
        <p14:creationId xmlns:p14="http://schemas.microsoft.com/office/powerpoint/2010/main" xmlns="" val="2761904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69207"/>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467054" y="727895"/>
            <a:ext cx="8140917" cy="886810"/>
          </a:xfrm>
        </p:spPr>
        <p:txBody>
          <a:bodyPr>
            <a:normAutofit/>
          </a:bodyPr>
          <a:lstStyle/>
          <a:p>
            <a:r>
              <a:rPr lang="en-US" sz="2200" b="1" dirty="0">
                <a:latin typeface="Times New Roman"/>
                <a:cs typeface="Times New Roman"/>
              </a:rPr>
              <a:t>Analyzing and Understanding Dataset </a:t>
            </a:r>
            <a:endParaRPr lang="en-US" sz="2200" dirty="0">
              <a:latin typeface="Times New Roman"/>
              <a:cs typeface="Times New Roman"/>
            </a:endParaRPr>
          </a:p>
        </p:txBody>
      </p:sp>
      <p:sp>
        <p:nvSpPr>
          <p:cNvPr id="8" name="TextBox 7">
            <a:extLst>
              <a:ext uri="{FF2B5EF4-FFF2-40B4-BE49-F238E27FC236}">
                <a16:creationId xmlns:a16="http://schemas.microsoft.com/office/drawing/2014/main" xmlns="" id="{989F8E75-D12C-2944-C471-F482763CA88E}"/>
              </a:ext>
            </a:extLst>
          </p:cNvPr>
          <p:cNvSpPr txBox="1"/>
          <p:nvPr/>
        </p:nvSpPr>
        <p:spPr>
          <a:xfrm>
            <a:off x="598598" y="1566699"/>
            <a:ext cx="77546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Since the objective of this contact is the analysis to distinguish between normal and malicious traffic. Therefore, the labels will be transformed to perform a binary classification:</a:t>
            </a:r>
          </a:p>
          <a:p>
            <a:pPr marL="742950" lvl="1" indent="-285750">
              <a:buFont typeface="Arial"/>
              <a:buChar char="•"/>
            </a:pPr>
            <a:r>
              <a:rPr lang="en-US">
                <a:ea typeface="+mn-lt"/>
                <a:cs typeface="+mn-lt"/>
              </a:rPr>
              <a:t>Normal: 0.</a:t>
            </a:r>
          </a:p>
          <a:p>
            <a:pPr marL="742950" lvl="1" indent="-285750">
              <a:buFont typeface="Arial"/>
              <a:buChar char="•"/>
            </a:pPr>
            <a:r>
              <a:rPr lang="en-US">
                <a:ea typeface="+mn-lt"/>
                <a:cs typeface="+mn-lt"/>
              </a:rPr>
              <a:t>Malicious: 1.</a:t>
            </a:r>
            <a:endParaRPr lang="en-US">
              <a:cs typeface="Calibri"/>
            </a:endParaRPr>
          </a:p>
          <a:p>
            <a:pPr marL="742950" lvl="1" indent="-285750">
              <a:buFont typeface="Arial"/>
              <a:buChar char="•"/>
            </a:pPr>
            <a:endParaRPr lang="en-US">
              <a:cs typeface="Calibri"/>
            </a:endParaRPr>
          </a:p>
        </p:txBody>
      </p:sp>
      <p:pic>
        <p:nvPicPr>
          <p:cNvPr id="11" name="Picture 15" descr="Chart, pie chart&#10;&#10;Description automatically generated">
            <a:extLst>
              <a:ext uri="{FF2B5EF4-FFF2-40B4-BE49-F238E27FC236}">
                <a16:creationId xmlns:a16="http://schemas.microsoft.com/office/drawing/2014/main" xmlns="" id="{70B4741A-D0E9-BDE1-FA8B-E323897C07D0}"/>
              </a:ext>
            </a:extLst>
          </p:cNvPr>
          <p:cNvPicPr>
            <a:picLocks noChangeAspect="1"/>
          </p:cNvPicPr>
          <p:nvPr/>
        </p:nvPicPr>
        <p:blipFill>
          <a:blip r:embed="rId3"/>
          <a:stretch>
            <a:fillRect/>
          </a:stretch>
        </p:blipFill>
        <p:spPr>
          <a:xfrm>
            <a:off x="717330" y="3869629"/>
            <a:ext cx="2565838" cy="2183166"/>
          </a:xfrm>
          <a:prstGeom prst="rect">
            <a:avLst/>
          </a:prstGeom>
        </p:spPr>
      </p:pic>
      <p:pic>
        <p:nvPicPr>
          <p:cNvPr id="2" name="Picture 6">
            <a:extLst>
              <a:ext uri="{FF2B5EF4-FFF2-40B4-BE49-F238E27FC236}">
                <a16:creationId xmlns:a16="http://schemas.microsoft.com/office/drawing/2014/main" xmlns="" id="{4CB17145-D23A-C552-A6BA-91C26A6E8A6A}"/>
              </a:ext>
            </a:extLst>
          </p:cNvPr>
          <p:cNvPicPr>
            <a:picLocks noChangeAspect="1"/>
          </p:cNvPicPr>
          <p:nvPr/>
        </p:nvPicPr>
        <p:blipFill>
          <a:blip r:embed="rId4"/>
          <a:stretch>
            <a:fillRect/>
          </a:stretch>
        </p:blipFill>
        <p:spPr>
          <a:xfrm>
            <a:off x="3535417" y="2531824"/>
            <a:ext cx="4822277" cy="2424971"/>
          </a:xfrm>
          <a:prstGeom prst="rect">
            <a:avLst/>
          </a:prstGeom>
        </p:spPr>
      </p:pic>
    </p:spTree>
    <p:extLst>
      <p:ext uri="{BB962C8B-B14F-4D97-AF65-F5344CB8AC3E}">
        <p14:creationId xmlns:p14="http://schemas.microsoft.com/office/powerpoint/2010/main" xmlns="" val="36609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46103" y="536376"/>
            <a:ext cx="8229600" cy="688020"/>
          </a:xfrm>
        </p:spPr>
        <p:txBody>
          <a:bodyPr>
            <a:normAutofit/>
          </a:bodyPr>
          <a:lstStyle/>
          <a:p>
            <a:r>
              <a:rPr lang="en-US" sz="2400" b="1">
                <a:latin typeface="Times New Roman"/>
                <a:ea typeface="+mj-lt"/>
                <a:cs typeface="+mj-lt"/>
              </a:rPr>
              <a:t>Security Architecture Diagram</a:t>
            </a:r>
            <a:endParaRPr lang="en-US" sz="2400" b="1">
              <a:latin typeface="Times New Roman"/>
              <a:cs typeface="Times New Roman"/>
            </a:endParaRPr>
          </a:p>
        </p:txBody>
      </p:sp>
      <p:pic>
        <p:nvPicPr>
          <p:cNvPr id="6" name="Picture 7" descr="Diagram&#10;&#10;Description automatically generated">
            <a:extLst>
              <a:ext uri="{FF2B5EF4-FFF2-40B4-BE49-F238E27FC236}">
                <a16:creationId xmlns:a16="http://schemas.microsoft.com/office/drawing/2014/main" xmlns="" id="{B0DEDF14-B4C0-AFC4-4C10-BCAA09A62026}"/>
              </a:ext>
            </a:extLst>
          </p:cNvPr>
          <p:cNvPicPr>
            <a:picLocks noGrp="1" noChangeAspect="1"/>
          </p:cNvPicPr>
          <p:nvPr>
            <p:ph idx="1"/>
          </p:nvPr>
        </p:nvPicPr>
        <p:blipFill>
          <a:blip r:embed="rId3"/>
          <a:stretch>
            <a:fillRect/>
          </a:stretch>
        </p:blipFill>
        <p:spPr>
          <a:xfrm>
            <a:off x="2555840" y="1107528"/>
            <a:ext cx="4249095" cy="5343798"/>
          </a:xfrm>
        </p:spPr>
      </p:pic>
    </p:spTree>
    <p:extLst>
      <p:ext uri="{BB962C8B-B14F-4D97-AF65-F5344CB8AC3E}">
        <p14:creationId xmlns:p14="http://schemas.microsoft.com/office/powerpoint/2010/main" xmlns="" val="1499224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a:xfrm>
            <a:off x="327861" y="1876642"/>
            <a:ext cx="5623012" cy="4517246"/>
          </a:xfrm>
        </p:spPr>
        <p:txBody>
          <a:bodyPr vert="horz" lIns="91440" tIns="45720" rIns="91440" bIns="45720" rtlCol="0" anchor="t">
            <a:normAutofit lnSpcReduction="10000"/>
          </a:bodyPr>
          <a:lstStyle/>
          <a:p>
            <a:r>
              <a:rPr lang="en-US" sz="1800" b="1">
                <a:ea typeface="+mn-lt"/>
                <a:cs typeface="+mn-lt"/>
              </a:rPr>
              <a:t>Data Collection</a:t>
            </a:r>
            <a:r>
              <a:rPr lang="en-US" sz="1800" b="1">
                <a:effectLst/>
                <a:ea typeface="+mn-lt"/>
                <a:cs typeface="+mn-lt"/>
              </a:rPr>
              <a:t>:</a:t>
            </a:r>
            <a:r>
              <a:rPr lang="en-US" sz="1800">
                <a:effectLst/>
                <a:ea typeface="+mn-lt"/>
                <a:cs typeface="+mn-lt"/>
              </a:rPr>
              <a:t> The first step is to </a:t>
            </a:r>
            <a:r>
              <a:rPr lang="en-US" sz="1800">
                <a:ea typeface="+mn-lt"/>
                <a:cs typeface="+mn-lt"/>
              </a:rPr>
              <a:t>collect data from various sources such as </a:t>
            </a:r>
            <a:r>
              <a:rPr lang="en-US" sz="1800">
                <a:effectLst/>
                <a:ea typeface="+mn-lt"/>
                <a:cs typeface="+mn-lt"/>
              </a:rPr>
              <a:t>network traffic</a:t>
            </a:r>
            <a:r>
              <a:rPr lang="en-US" sz="1800">
                <a:ea typeface="+mn-lt"/>
                <a:cs typeface="+mn-lt"/>
              </a:rPr>
              <a:t>, </a:t>
            </a:r>
            <a:r>
              <a:rPr lang="en-US" sz="1800">
                <a:effectLst/>
                <a:ea typeface="+mn-lt"/>
                <a:cs typeface="+mn-lt"/>
              </a:rPr>
              <a:t>system </a:t>
            </a:r>
            <a:r>
              <a:rPr lang="en-US" sz="1800">
                <a:ea typeface="+mn-lt"/>
                <a:cs typeface="+mn-lt"/>
              </a:rPr>
              <a:t>logs</a:t>
            </a:r>
            <a:r>
              <a:rPr lang="en-US" sz="1800">
                <a:effectLst/>
                <a:ea typeface="+mn-lt"/>
                <a:cs typeface="+mn-lt"/>
              </a:rPr>
              <a:t>, </a:t>
            </a:r>
            <a:r>
              <a:rPr lang="en-US" sz="1800">
                <a:ea typeface="+mn-lt"/>
                <a:cs typeface="+mn-lt"/>
              </a:rPr>
              <a:t>or application logs</a:t>
            </a:r>
            <a:r>
              <a:rPr lang="en-US" sz="1800">
                <a:effectLst/>
                <a:ea typeface="+mn-lt"/>
                <a:cs typeface="+mn-lt"/>
              </a:rPr>
              <a:t>.</a:t>
            </a:r>
          </a:p>
          <a:p>
            <a:r>
              <a:rPr lang="en-US" sz="1800" b="1">
                <a:ea typeface="+mn-lt"/>
                <a:cs typeface="+mn-lt"/>
              </a:rPr>
              <a:t>Preprocessing:</a:t>
            </a:r>
            <a:r>
              <a:rPr lang="en-US" sz="1800">
                <a:ea typeface="+mn-lt"/>
                <a:cs typeface="+mn-lt"/>
              </a:rPr>
              <a:t> The collected data is then preprocessed to remove noise, irrelevant information, or any other unwanted data.</a:t>
            </a:r>
          </a:p>
          <a:p>
            <a:r>
              <a:rPr lang="en-US" sz="1800" b="1">
                <a:ea typeface="+mn-lt"/>
                <a:cs typeface="+mn-lt"/>
              </a:rPr>
              <a:t>Model Building:</a:t>
            </a:r>
            <a:r>
              <a:rPr lang="en-US" sz="1800">
                <a:ea typeface="+mn-lt"/>
                <a:cs typeface="+mn-lt"/>
              </a:rPr>
              <a:t> In this step, the IDS builds a model of the normal behavior of the system using statistical models or machine learning algorithms.</a:t>
            </a:r>
          </a:p>
          <a:p>
            <a:r>
              <a:rPr lang="en-US" sz="1800" b="1">
                <a:ea typeface="+mn-lt"/>
                <a:cs typeface="+mn-lt"/>
              </a:rPr>
              <a:t>Anomaly Detection:</a:t>
            </a:r>
            <a:r>
              <a:rPr lang="en-US" sz="1800">
                <a:ea typeface="+mn-lt"/>
                <a:cs typeface="+mn-lt"/>
              </a:rPr>
              <a:t> Once the model of the normal behavior of the system is built, the IDS uses it to detect any deviations or anomalies from the normal behavior.</a:t>
            </a:r>
          </a:p>
          <a:p>
            <a:r>
              <a:rPr lang="en-US" sz="1800" b="1">
                <a:ea typeface="+mn-lt"/>
                <a:cs typeface="+mn-lt"/>
              </a:rPr>
              <a:t>Alert Generation:</a:t>
            </a:r>
            <a:r>
              <a:rPr lang="en-US" sz="1800">
                <a:ea typeface="+mn-lt"/>
                <a:cs typeface="+mn-lt"/>
              </a:rPr>
              <a:t> If an anomaly is detected, the IDS generates an alert to notify the system administrator or security team.</a:t>
            </a:r>
          </a:p>
        </p:txBody>
      </p:sp>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815139" y="829158"/>
            <a:ext cx="8229600" cy="688020"/>
          </a:xfrm>
        </p:spPr>
        <p:txBody>
          <a:bodyPr>
            <a:normAutofit/>
          </a:bodyPr>
          <a:lstStyle/>
          <a:p>
            <a:r>
              <a:rPr lang="en-US" sz="2400" b="1">
                <a:latin typeface="Times New Roman"/>
                <a:ea typeface="+mj-lt"/>
                <a:cs typeface="+mj-lt"/>
              </a:rPr>
              <a:t>Working of Anomaly based IDS</a:t>
            </a:r>
            <a:endParaRPr lang="en-US" sz="2400" b="1">
              <a:latin typeface="Times New Roman"/>
              <a:cs typeface="Times New Roman"/>
            </a:endParaRPr>
          </a:p>
        </p:txBody>
      </p:sp>
      <p:pic>
        <p:nvPicPr>
          <p:cNvPr id="2" name="Picture 2" descr="Diagram, schematic&#10;&#10;Description automatically generated">
            <a:extLst>
              <a:ext uri="{FF2B5EF4-FFF2-40B4-BE49-F238E27FC236}">
                <a16:creationId xmlns:a16="http://schemas.microsoft.com/office/drawing/2014/main" xmlns="" id="{7B3C4312-6343-60DB-AD0B-2EDB0A5BDFAB}"/>
              </a:ext>
            </a:extLst>
          </p:cNvPr>
          <p:cNvPicPr>
            <a:picLocks noChangeAspect="1"/>
          </p:cNvPicPr>
          <p:nvPr/>
        </p:nvPicPr>
        <p:blipFill>
          <a:blip r:embed="rId3"/>
          <a:stretch>
            <a:fillRect/>
          </a:stretch>
        </p:blipFill>
        <p:spPr>
          <a:xfrm rot="5400000">
            <a:off x="4442617" y="2456942"/>
            <a:ext cx="5571139" cy="2329763"/>
          </a:xfrm>
          <a:prstGeom prst="rect">
            <a:avLst/>
          </a:prstGeom>
        </p:spPr>
      </p:pic>
    </p:spTree>
    <p:extLst>
      <p:ext uri="{BB962C8B-B14F-4D97-AF65-F5344CB8AC3E}">
        <p14:creationId xmlns:p14="http://schemas.microsoft.com/office/powerpoint/2010/main" xmlns="" val="393509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69207"/>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467054" y="944671"/>
            <a:ext cx="8140917" cy="886810"/>
          </a:xfrm>
        </p:spPr>
        <p:txBody>
          <a:bodyPr>
            <a:normAutofit/>
          </a:bodyPr>
          <a:lstStyle/>
          <a:p>
            <a:r>
              <a:rPr lang="en-US" sz="2400" b="1">
                <a:latin typeface="Times New Roman"/>
                <a:cs typeface="Calibri"/>
              </a:rPr>
              <a:t>Why do Feature Selection then proceed to ensemble learning? </a:t>
            </a:r>
          </a:p>
        </p:txBody>
      </p:sp>
      <p:sp>
        <p:nvSpPr>
          <p:cNvPr id="2" name="TextBox 1">
            <a:extLst>
              <a:ext uri="{FF2B5EF4-FFF2-40B4-BE49-F238E27FC236}">
                <a16:creationId xmlns:a16="http://schemas.microsoft.com/office/drawing/2014/main" xmlns="" id="{55FF517E-29A9-781D-FC0D-AEFC2923BB21}"/>
              </a:ext>
            </a:extLst>
          </p:cNvPr>
          <p:cNvSpPr txBox="1"/>
          <p:nvPr/>
        </p:nvSpPr>
        <p:spPr>
          <a:xfrm>
            <a:off x="800592" y="2059370"/>
            <a:ext cx="74763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Helps to identify the most important features in the data and remove the less important ones. This can help to reduce the impact of missing values and improve the accuracy of the model.</a:t>
            </a:r>
          </a:p>
          <a:p>
            <a:pPr marL="285750" indent="-285750">
              <a:buFont typeface="Arial"/>
              <a:buChar char="•"/>
            </a:pPr>
            <a:endParaRPr lang="en-US">
              <a:cs typeface="Calibri"/>
            </a:endParaRPr>
          </a:p>
          <a:p>
            <a:pPr marL="285750" indent="-285750">
              <a:buFont typeface="Arial"/>
              <a:buChar char="•"/>
            </a:pPr>
            <a:r>
              <a:rPr lang="en-US">
                <a:ea typeface="+mn-lt"/>
                <a:cs typeface="+mn-lt"/>
              </a:rPr>
              <a:t>Inference: KNN imputation can be computationally expensive for large datasets, and it may not always be the best imputation method depending on the characteristics of the data.</a:t>
            </a:r>
          </a:p>
          <a:p>
            <a:pPr marL="285750" indent="-285750">
              <a:buFont typeface="Arial"/>
              <a:buChar char="•"/>
            </a:pPr>
            <a:endParaRPr lang="en-US">
              <a:cs typeface="Calibri"/>
            </a:endParaRPr>
          </a:p>
          <a:p>
            <a:pPr marL="285750" indent="-285750">
              <a:buFont typeface="Arial"/>
              <a:buChar char="•"/>
            </a:pPr>
            <a:r>
              <a:rPr lang="en-US">
                <a:ea typeface="+mn-lt"/>
                <a:cs typeface="+mn-lt"/>
              </a:rPr>
              <a:t>The Random Forest Regressor algorithm works by constructing a multitude of decision trees at training time and outputting the average prediction of the individual trees as the final prediction. Each tree is constructed using a random subset of the features and a random subset of the data samples. This randomness helps to reduce the risk of overfitting and improves the performance of the model.</a:t>
            </a:r>
          </a:p>
        </p:txBody>
      </p:sp>
    </p:spTree>
    <p:extLst>
      <p:ext uri="{BB962C8B-B14F-4D97-AF65-F5344CB8AC3E}">
        <p14:creationId xmlns:p14="http://schemas.microsoft.com/office/powerpoint/2010/main" xmlns="" val="4007029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69207"/>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467054" y="639214"/>
            <a:ext cx="8140917" cy="886810"/>
          </a:xfrm>
        </p:spPr>
        <p:txBody>
          <a:bodyPr>
            <a:normAutofit/>
          </a:bodyPr>
          <a:lstStyle/>
          <a:p>
            <a:r>
              <a:rPr lang="en-US" sz="2400" b="1">
                <a:latin typeface="Times New Roman"/>
                <a:cs typeface="Calibri"/>
              </a:rPr>
              <a:t>Constant Characteristics </a:t>
            </a:r>
          </a:p>
        </p:txBody>
      </p:sp>
      <p:sp>
        <p:nvSpPr>
          <p:cNvPr id="2" name="TextBox 1">
            <a:extLst>
              <a:ext uri="{FF2B5EF4-FFF2-40B4-BE49-F238E27FC236}">
                <a16:creationId xmlns:a16="http://schemas.microsoft.com/office/drawing/2014/main" xmlns="" id="{55FF517E-29A9-781D-FC0D-AEFC2923BB21}"/>
              </a:ext>
            </a:extLst>
          </p:cNvPr>
          <p:cNvSpPr txBox="1"/>
          <p:nvPr/>
        </p:nvSpPr>
        <p:spPr>
          <a:xfrm>
            <a:off x="800592" y="1576551"/>
            <a:ext cx="74763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Columns in a dataset that have the same value for all observations or samples. These features provide no useful information to the model and can negatively impact the model's performance.</a:t>
            </a:r>
          </a:p>
          <a:p>
            <a:pPr marL="285750" indent="-285750">
              <a:buFont typeface="Arial"/>
              <a:buChar char="•"/>
            </a:pPr>
            <a:endParaRPr lang="en-US">
              <a:ea typeface="+mn-lt"/>
              <a:cs typeface="+mn-lt"/>
            </a:endParaRPr>
          </a:p>
        </p:txBody>
      </p:sp>
      <p:pic>
        <p:nvPicPr>
          <p:cNvPr id="6" name="Picture 6" descr="Table&#10;&#10;Description automatically generated">
            <a:extLst>
              <a:ext uri="{FF2B5EF4-FFF2-40B4-BE49-F238E27FC236}">
                <a16:creationId xmlns:a16="http://schemas.microsoft.com/office/drawing/2014/main" xmlns="" id="{86F73E71-0BCD-E3E3-7234-3DD0DE31DBF8}"/>
              </a:ext>
            </a:extLst>
          </p:cNvPr>
          <p:cNvPicPr>
            <a:picLocks noChangeAspect="1"/>
          </p:cNvPicPr>
          <p:nvPr/>
        </p:nvPicPr>
        <p:blipFill>
          <a:blip r:embed="rId3"/>
          <a:stretch>
            <a:fillRect/>
          </a:stretch>
        </p:blipFill>
        <p:spPr>
          <a:xfrm>
            <a:off x="5230210" y="2431368"/>
            <a:ext cx="3393527" cy="3295920"/>
          </a:xfrm>
          <a:prstGeom prst="rect">
            <a:avLst/>
          </a:prstGeom>
        </p:spPr>
      </p:pic>
      <p:sp>
        <p:nvSpPr>
          <p:cNvPr id="7" name="TextBox 6">
            <a:extLst>
              <a:ext uri="{FF2B5EF4-FFF2-40B4-BE49-F238E27FC236}">
                <a16:creationId xmlns:a16="http://schemas.microsoft.com/office/drawing/2014/main" xmlns="" id="{BCD68E62-FE1F-85D0-D78C-FC15018B0CEE}"/>
              </a:ext>
            </a:extLst>
          </p:cNvPr>
          <p:cNvSpPr txBox="1"/>
          <p:nvPr/>
        </p:nvSpPr>
        <p:spPr>
          <a:xfrm>
            <a:off x="859714" y="3015153"/>
            <a:ext cx="41482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What are the available options:</a:t>
            </a:r>
          </a:p>
          <a:p>
            <a:pPr marL="800100" lvl="1" indent="-342900">
              <a:buAutoNum type="arabicPeriod"/>
            </a:pPr>
            <a:r>
              <a:rPr lang="en-US">
                <a:ea typeface="+mn-lt"/>
                <a:cs typeface="+mn-lt"/>
              </a:rPr>
              <a:t>Remove the constant features</a:t>
            </a:r>
          </a:p>
          <a:p>
            <a:pPr marL="800100" lvl="1" indent="-342900">
              <a:buAutoNum type="arabicPeriod"/>
            </a:pPr>
            <a:r>
              <a:rPr lang="en-US">
                <a:ea typeface="+mn-lt"/>
                <a:cs typeface="+mn-lt"/>
              </a:rPr>
              <a:t>Feature selection</a:t>
            </a:r>
          </a:p>
          <a:p>
            <a:pPr marL="1257300" lvl="2" indent="-342900">
              <a:buFont typeface="Arial,Sans-Serif"/>
              <a:buChar char="•"/>
            </a:pPr>
            <a:r>
              <a:rPr lang="en-US">
                <a:ea typeface="+mn-lt"/>
                <a:cs typeface="+mn-lt"/>
              </a:rPr>
              <a:t>correlation-based</a:t>
            </a:r>
          </a:p>
          <a:p>
            <a:pPr marL="1257300" lvl="2" indent="-342900">
              <a:buFont typeface="Arial,Sans-Serif"/>
              <a:buChar char="•"/>
            </a:pPr>
            <a:r>
              <a:rPr lang="en-US">
                <a:ea typeface="+mn-lt"/>
                <a:cs typeface="+mn-lt"/>
              </a:rPr>
              <a:t>recursive feature elimination</a:t>
            </a:r>
            <a:endParaRPr lang="en-US"/>
          </a:p>
          <a:p>
            <a:pPr marL="800100" lvl="1" indent="-342900">
              <a:buFontTx/>
              <a:buAutoNum type="arabicPeriod"/>
            </a:pPr>
            <a:r>
              <a:rPr lang="en-US">
                <a:ea typeface="+mn-lt"/>
                <a:cs typeface="+mn-lt"/>
              </a:rPr>
              <a:t>Use domain knowledge</a:t>
            </a:r>
          </a:p>
        </p:txBody>
      </p:sp>
    </p:spTree>
    <p:extLst>
      <p:ext uri="{BB962C8B-B14F-4D97-AF65-F5344CB8AC3E}">
        <p14:creationId xmlns:p14="http://schemas.microsoft.com/office/powerpoint/2010/main" xmlns="" val="3815916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69207"/>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467054" y="639214"/>
            <a:ext cx="8140917" cy="886810"/>
          </a:xfrm>
        </p:spPr>
        <p:txBody>
          <a:bodyPr>
            <a:normAutofit/>
          </a:bodyPr>
          <a:lstStyle/>
          <a:p>
            <a:r>
              <a:rPr lang="en-US" sz="2400" b="1">
                <a:latin typeface="Times New Roman"/>
                <a:cs typeface="Calibri"/>
              </a:rPr>
              <a:t>Constant Characteristics </a:t>
            </a:r>
          </a:p>
        </p:txBody>
      </p:sp>
      <p:sp>
        <p:nvSpPr>
          <p:cNvPr id="7" name="TextBox 6">
            <a:extLst>
              <a:ext uri="{FF2B5EF4-FFF2-40B4-BE49-F238E27FC236}">
                <a16:creationId xmlns:a16="http://schemas.microsoft.com/office/drawing/2014/main" xmlns="" id="{BCD68E62-FE1F-85D0-D78C-FC15018B0CEE}"/>
              </a:ext>
            </a:extLst>
          </p:cNvPr>
          <p:cNvSpPr txBox="1"/>
          <p:nvPr/>
        </p:nvSpPr>
        <p:spPr>
          <a:xfrm>
            <a:off x="554257" y="1428749"/>
            <a:ext cx="41482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Correlation-based:</a:t>
            </a:r>
          </a:p>
          <a:p>
            <a:pPr marL="742950" lvl="1" indent="-285750">
              <a:buFont typeface="Arial"/>
              <a:buChar char="•"/>
            </a:pPr>
            <a:r>
              <a:rPr lang="en-US">
                <a:ea typeface="+mn-lt"/>
                <a:cs typeface="+mn-lt"/>
              </a:rPr>
              <a:t>Pearson correlation coefficient.</a:t>
            </a:r>
          </a:p>
        </p:txBody>
      </p:sp>
      <p:pic>
        <p:nvPicPr>
          <p:cNvPr id="8" name="Picture 8" descr="Graphical user interface, chart&#10;&#10;Description automatically generated">
            <a:extLst>
              <a:ext uri="{FF2B5EF4-FFF2-40B4-BE49-F238E27FC236}">
                <a16:creationId xmlns:a16="http://schemas.microsoft.com/office/drawing/2014/main" xmlns="" id="{E1C9BC4D-B345-82F9-9CE7-5DC2A0A025A6}"/>
              </a:ext>
            </a:extLst>
          </p:cNvPr>
          <p:cNvPicPr>
            <a:picLocks noChangeAspect="1"/>
          </p:cNvPicPr>
          <p:nvPr/>
        </p:nvPicPr>
        <p:blipFill>
          <a:blip r:embed="rId3"/>
          <a:stretch>
            <a:fillRect/>
          </a:stretch>
        </p:blipFill>
        <p:spPr>
          <a:xfrm>
            <a:off x="2254470" y="2121524"/>
            <a:ext cx="4891251" cy="4309747"/>
          </a:xfrm>
          <a:prstGeom prst="rect">
            <a:avLst/>
          </a:prstGeom>
        </p:spPr>
      </p:pic>
    </p:spTree>
    <p:extLst>
      <p:ext uri="{BB962C8B-B14F-4D97-AF65-F5344CB8AC3E}">
        <p14:creationId xmlns:p14="http://schemas.microsoft.com/office/powerpoint/2010/main" xmlns="" val="31227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69207"/>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467054" y="727895"/>
            <a:ext cx="8140917" cy="886810"/>
          </a:xfrm>
        </p:spPr>
        <p:txBody>
          <a:bodyPr>
            <a:normAutofit/>
          </a:bodyPr>
          <a:lstStyle/>
          <a:p>
            <a:r>
              <a:rPr lang="en-US" sz="2400" b="1">
                <a:latin typeface="Times New Roman"/>
                <a:cs typeface="Calibri"/>
              </a:rPr>
              <a:t>Constant Characteristics </a:t>
            </a:r>
          </a:p>
        </p:txBody>
      </p:sp>
      <p:sp>
        <p:nvSpPr>
          <p:cNvPr id="9" name="TextBox 8">
            <a:extLst>
              <a:ext uri="{FF2B5EF4-FFF2-40B4-BE49-F238E27FC236}">
                <a16:creationId xmlns:a16="http://schemas.microsoft.com/office/drawing/2014/main" xmlns="" id="{51ACA75E-2D57-6F24-8A54-892391E43F57}"/>
              </a:ext>
            </a:extLst>
          </p:cNvPr>
          <p:cNvSpPr txBox="1"/>
          <p:nvPr/>
        </p:nvSpPr>
        <p:spPr>
          <a:xfrm>
            <a:off x="711912" y="1665231"/>
            <a:ext cx="74886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Recursive feature elimination:</a:t>
            </a:r>
          </a:p>
          <a:p>
            <a:pPr marL="742950" lvl="1" indent="-285750">
              <a:buFont typeface="Arial"/>
              <a:buChar char="•"/>
            </a:pPr>
            <a:r>
              <a:rPr lang="en-US">
                <a:ea typeface="+mn-lt"/>
                <a:cs typeface="+mn-lt"/>
              </a:rPr>
              <a:t>ranking the importance of features in RFE, such as using coefficients from linear models, feature importance scores from decision trees, or weights from neural networks.</a:t>
            </a:r>
            <a:endParaRPr lang="en-US">
              <a:cs typeface="Calibri"/>
            </a:endParaRPr>
          </a:p>
        </p:txBody>
      </p:sp>
      <p:pic>
        <p:nvPicPr>
          <p:cNvPr id="2" name="Picture 5" descr="Chart&#10;&#10;Description automatically generated">
            <a:extLst>
              <a:ext uri="{FF2B5EF4-FFF2-40B4-BE49-F238E27FC236}">
                <a16:creationId xmlns:a16="http://schemas.microsoft.com/office/drawing/2014/main" xmlns="" id="{3E49E3E1-31FB-7460-BDED-59C46845939A}"/>
              </a:ext>
            </a:extLst>
          </p:cNvPr>
          <p:cNvPicPr>
            <a:picLocks noChangeAspect="1"/>
          </p:cNvPicPr>
          <p:nvPr/>
        </p:nvPicPr>
        <p:blipFill>
          <a:blip r:embed="rId3"/>
          <a:stretch>
            <a:fillRect/>
          </a:stretch>
        </p:blipFill>
        <p:spPr>
          <a:xfrm>
            <a:off x="2047546" y="3051121"/>
            <a:ext cx="4812424" cy="3150147"/>
          </a:xfrm>
          <a:prstGeom prst="rect">
            <a:avLst/>
          </a:prstGeom>
        </p:spPr>
      </p:pic>
    </p:spTree>
    <p:extLst>
      <p:ext uri="{BB962C8B-B14F-4D97-AF65-F5344CB8AC3E}">
        <p14:creationId xmlns:p14="http://schemas.microsoft.com/office/powerpoint/2010/main" xmlns="" val="1989748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a:xfrm>
            <a:off x="457200" y="1907059"/>
            <a:ext cx="8229600" cy="1328021"/>
          </a:xfrm>
        </p:spPr>
        <p:txBody>
          <a:bodyPr vert="horz" lIns="91440" tIns="45720" rIns="91440" bIns="45720" rtlCol="0" anchor="t">
            <a:normAutofit/>
          </a:bodyPr>
          <a:lstStyle/>
          <a:p>
            <a:pPr marL="0" indent="0">
              <a:lnSpc>
                <a:spcPct val="107000"/>
              </a:lnSpc>
              <a:spcBef>
                <a:spcPts val="0"/>
              </a:spcBef>
              <a:buNone/>
            </a:pPr>
            <a:r>
              <a:rPr lang="en-US" sz="1800">
                <a:ea typeface="+mn-lt"/>
                <a:cs typeface="+mn-lt"/>
              </a:rPr>
              <a:t>The algorithm is trained on a dataset of normal or benign network traffic, and then used to identify anomalies in incoming network traffic. Any traffic that is identified as an anomaly can be further analyzed to determine whether it represents a security threat, and appropriate action can be taken to mitigate the threat if necessary.</a:t>
            </a:r>
            <a:endParaRPr lang="en-US" sz="1800">
              <a:cs typeface="Calibri"/>
            </a:endParaRPr>
          </a:p>
          <a:p>
            <a:endParaRPr lang="en-US">
              <a:latin typeface="Calibri" panose="020F0502020204030204" pitchFamily="34" charset="0"/>
              <a:ea typeface="Calibri" panose="020F0502020204030204" pitchFamily="34" charset="0"/>
              <a:cs typeface="Calibri"/>
            </a:endParaRPr>
          </a:p>
        </p:txBody>
      </p:sp>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7200" y="925610"/>
            <a:ext cx="8229600" cy="825968"/>
          </a:xfrm>
        </p:spPr>
        <p:txBody>
          <a:bodyPr>
            <a:normAutofit/>
          </a:bodyPr>
          <a:lstStyle/>
          <a:p>
            <a:r>
              <a:rPr lang="en-US" sz="2400" b="1">
                <a:latin typeface="Times New Roman"/>
                <a:ea typeface="+mj-lt"/>
                <a:cs typeface="+mj-lt"/>
              </a:rPr>
              <a:t>ML algorithms used and why</a:t>
            </a:r>
            <a:br>
              <a:rPr lang="en-US" sz="2400" b="1">
                <a:latin typeface="Times New Roman"/>
                <a:ea typeface="+mj-lt"/>
                <a:cs typeface="+mj-lt"/>
              </a:rPr>
            </a:br>
            <a:r>
              <a:rPr lang="en-US" sz="2000" b="1">
                <a:latin typeface="Times New Roman"/>
                <a:ea typeface="+mj-lt"/>
                <a:cs typeface="+mj-lt"/>
              </a:rPr>
              <a:t>Isolation Forest</a:t>
            </a:r>
            <a:endParaRPr lang="en-US" sz="2000" b="1">
              <a:latin typeface="Times New Roman"/>
              <a:cs typeface="Times New Roman"/>
            </a:endParaRPr>
          </a:p>
        </p:txBody>
      </p:sp>
      <p:pic>
        <p:nvPicPr>
          <p:cNvPr id="2" name="Picture 2" descr="Chart, treemap chart&#10;&#10;Description automatically generated">
            <a:extLst>
              <a:ext uri="{FF2B5EF4-FFF2-40B4-BE49-F238E27FC236}">
                <a16:creationId xmlns:a16="http://schemas.microsoft.com/office/drawing/2014/main" xmlns="" id="{920D0568-A6DA-9542-A7DE-D088C3399ADD}"/>
              </a:ext>
            </a:extLst>
          </p:cNvPr>
          <p:cNvPicPr>
            <a:picLocks noChangeAspect="1"/>
          </p:cNvPicPr>
          <p:nvPr/>
        </p:nvPicPr>
        <p:blipFill>
          <a:blip r:embed="rId3"/>
          <a:stretch>
            <a:fillRect/>
          </a:stretch>
        </p:blipFill>
        <p:spPr>
          <a:xfrm>
            <a:off x="5190797" y="3313993"/>
            <a:ext cx="2930416" cy="2624404"/>
          </a:xfrm>
          <a:prstGeom prst="rect">
            <a:avLst/>
          </a:prstGeom>
        </p:spPr>
      </p:pic>
      <p:sp>
        <p:nvSpPr>
          <p:cNvPr id="3" name="TextBox 2">
            <a:extLst>
              <a:ext uri="{FF2B5EF4-FFF2-40B4-BE49-F238E27FC236}">
                <a16:creationId xmlns:a16="http://schemas.microsoft.com/office/drawing/2014/main" xmlns="" id="{8D030F46-5DAD-98A0-8D31-AC6D156E2E7A}"/>
              </a:ext>
            </a:extLst>
          </p:cNvPr>
          <p:cNvSpPr txBox="1"/>
          <p:nvPr/>
        </p:nvSpPr>
        <p:spPr>
          <a:xfrm>
            <a:off x="364578" y="3468413"/>
            <a:ext cx="4825724" cy="2153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107000"/>
              </a:lnSpc>
              <a:buFont typeface="Arial,Sans-Serif"/>
              <a:buChar char="•"/>
            </a:pPr>
            <a:r>
              <a:rPr lang="en-US" dirty="0">
                <a:cs typeface="Calibri"/>
              </a:rPr>
              <a:t>computationally efficient </a:t>
            </a:r>
            <a:r>
              <a:rPr lang="en-US" err="1">
                <a:cs typeface="Calibri"/>
              </a:rPr>
              <a:t>i.e</a:t>
            </a:r>
            <a:r>
              <a:rPr lang="en-US" dirty="0">
                <a:cs typeface="Calibri"/>
              </a:rPr>
              <a:t> can handle </a:t>
            </a:r>
            <a:r>
              <a:rPr lang="en-US" dirty="0">
                <a:solidFill>
                  <a:srgbClr val="00B050"/>
                </a:solidFill>
                <a:cs typeface="Calibri"/>
              </a:rPr>
              <a:t>high-dimensional data</a:t>
            </a:r>
            <a:endParaRPr lang="en-US" dirty="0">
              <a:solidFill>
                <a:srgbClr val="00B050"/>
              </a:solidFill>
              <a:ea typeface="+mn-lt"/>
              <a:cs typeface="+mn-lt"/>
            </a:endParaRPr>
          </a:p>
          <a:p>
            <a:pPr marL="742950" lvl="1" indent="-285750">
              <a:lnSpc>
                <a:spcPct val="107000"/>
              </a:lnSpc>
              <a:buFont typeface="Arial,Sans-Serif"/>
              <a:buChar char="•"/>
            </a:pPr>
            <a:r>
              <a:rPr lang="en-US" dirty="0">
                <a:solidFill>
                  <a:srgbClr val="000000"/>
                </a:solidFill>
                <a:cs typeface="Calibri"/>
              </a:rPr>
              <a:t>point anomalies</a:t>
            </a:r>
            <a:r>
              <a:rPr lang="en-US" dirty="0">
                <a:cs typeface="Calibri"/>
              </a:rPr>
              <a:t/>
            </a:r>
            <a:br>
              <a:rPr lang="en-US" dirty="0">
                <a:cs typeface="Calibri"/>
              </a:rPr>
            </a:br>
            <a:r>
              <a:rPr lang="en-US" dirty="0">
                <a:cs typeface="Calibri"/>
              </a:rPr>
              <a:t>individual </a:t>
            </a:r>
            <a:r>
              <a:rPr lang="en-US" dirty="0">
                <a:solidFill>
                  <a:srgbClr val="00B050"/>
                </a:solidFill>
                <a:cs typeface="Calibri"/>
              </a:rPr>
              <a:t>data points that are unusual</a:t>
            </a:r>
            <a:endParaRPr lang="en-US" dirty="0">
              <a:solidFill>
                <a:srgbClr val="00B050"/>
              </a:solidFill>
              <a:ea typeface="+mn-lt"/>
              <a:cs typeface="+mn-lt"/>
            </a:endParaRPr>
          </a:p>
          <a:p>
            <a:pPr marL="742950" lvl="1" indent="-285750">
              <a:lnSpc>
                <a:spcPct val="107000"/>
              </a:lnSpc>
              <a:buFont typeface="Arial,Sans-Serif"/>
              <a:buChar char="•"/>
            </a:pPr>
            <a:r>
              <a:rPr lang="en-US" dirty="0">
                <a:cs typeface="Calibri"/>
              </a:rPr>
              <a:t>contextual anomalies</a:t>
            </a:r>
            <a:br>
              <a:rPr lang="en-US" dirty="0">
                <a:cs typeface="Calibri"/>
              </a:rPr>
            </a:br>
            <a:r>
              <a:rPr lang="en-US" dirty="0">
                <a:cs typeface="Calibri"/>
              </a:rPr>
              <a:t>data points that are unusual in the context of their surrounding data</a:t>
            </a:r>
            <a:endParaRPr lang="en-US" dirty="0"/>
          </a:p>
        </p:txBody>
      </p:sp>
    </p:spTree>
    <p:extLst>
      <p:ext uri="{BB962C8B-B14F-4D97-AF65-F5344CB8AC3E}">
        <p14:creationId xmlns:p14="http://schemas.microsoft.com/office/powerpoint/2010/main" xmlns="" val="1855449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82667"/>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7200" y="886196"/>
            <a:ext cx="8229600" cy="825968"/>
          </a:xfrm>
        </p:spPr>
        <p:txBody>
          <a:bodyPr>
            <a:normAutofit/>
          </a:bodyPr>
          <a:lstStyle/>
          <a:p>
            <a:r>
              <a:rPr lang="en-US" sz="2400" b="1">
                <a:latin typeface="Times New Roman"/>
                <a:ea typeface="+mj-lt"/>
                <a:cs typeface="+mj-lt"/>
              </a:rPr>
              <a:t>ML algorithms used and why</a:t>
            </a:r>
            <a:br>
              <a:rPr lang="en-US" sz="2400" b="1">
                <a:latin typeface="Times New Roman"/>
                <a:ea typeface="+mj-lt"/>
                <a:cs typeface="+mj-lt"/>
              </a:rPr>
            </a:br>
            <a:r>
              <a:rPr lang="en-US" sz="2000" b="1">
                <a:latin typeface="Times New Roman"/>
                <a:ea typeface="+mj-lt"/>
                <a:cs typeface="+mj-lt"/>
              </a:rPr>
              <a:t>Isolation Forest</a:t>
            </a:r>
            <a:endParaRPr lang="en-US" sz="2000" b="1">
              <a:latin typeface="Times New Roman"/>
              <a:cs typeface="Times New Roman"/>
            </a:endParaRPr>
          </a:p>
        </p:txBody>
      </p:sp>
      <p:pic>
        <p:nvPicPr>
          <p:cNvPr id="3" name="Picture 5">
            <a:extLst>
              <a:ext uri="{FF2B5EF4-FFF2-40B4-BE49-F238E27FC236}">
                <a16:creationId xmlns:a16="http://schemas.microsoft.com/office/drawing/2014/main" xmlns="" id="{75C0AF0A-B990-2FB4-5FDB-0840986D9AF7}"/>
              </a:ext>
            </a:extLst>
          </p:cNvPr>
          <p:cNvPicPr>
            <a:picLocks noChangeAspect="1"/>
          </p:cNvPicPr>
          <p:nvPr/>
        </p:nvPicPr>
        <p:blipFill>
          <a:blip r:embed="rId3"/>
          <a:stretch>
            <a:fillRect/>
          </a:stretch>
        </p:blipFill>
        <p:spPr>
          <a:xfrm>
            <a:off x="4934607" y="2305573"/>
            <a:ext cx="3767959" cy="2995716"/>
          </a:xfrm>
          <a:prstGeom prst="rect">
            <a:avLst/>
          </a:prstGeom>
        </p:spPr>
      </p:pic>
      <p:sp>
        <p:nvSpPr>
          <p:cNvPr id="8" name="Content Placeholder 7">
            <a:extLst>
              <a:ext uri="{FF2B5EF4-FFF2-40B4-BE49-F238E27FC236}">
                <a16:creationId xmlns:a16="http://schemas.microsoft.com/office/drawing/2014/main" xmlns="" id="{F09B2A74-61C8-6446-CD0F-62B19395BE79}"/>
              </a:ext>
            </a:extLst>
          </p:cNvPr>
          <p:cNvSpPr>
            <a:spLocks noGrp="1"/>
          </p:cNvSpPr>
          <p:nvPr>
            <p:ph idx="1"/>
          </p:nvPr>
        </p:nvSpPr>
        <p:spPr>
          <a:xfrm>
            <a:off x="151744" y="1856390"/>
            <a:ext cx="4731624" cy="4742738"/>
          </a:xfrm>
        </p:spPr>
        <p:txBody>
          <a:bodyPr vert="horz" lIns="91440" tIns="45720" rIns="91440" bIns="45720" rtlCol="0" anchor="t">
            <a:normAutofit lnSpcReduction="10000"/>
          </a:bodyPr>
          <a:lstStyle/>
          <a:p>
            <a:pPr marL="800100" lvl="1" indent="-342900">
              <a:buAutoNum type="arabicPeriod"/>
            </a:pPr>
            <a:r>
              <a:rPr lang="en-US" sz="1800">
                <a:ea typeface="+mn-lt"/>
                <a:cs typeface="+mn-lt"/>
              </a:rPr>
              <a:t>First, the code creates a new column in the </a:t>
            </a:r>
            <a:r>
              <a:rPr lang="en-US" sz="1800" err="1">
                <a:ea typeface="+mn-lt"/>
                <a:cs typeface="+mn-lt"/>
              </a:rPr>
              <a:t>dataframe</a:t>
            </a:r>
            <a:r>
              <a:rPr lang="en-US" sz="1800">
                <a:ea typeface="+mn-lt"/>
                <a:cs typeface="+mn-lt"/>
              </a:rPr>
              <a:t> called 'anomaly'. The code then selects the rows where the 'anomaly' column is equal to -1 and filters these outliers to only include those with a label value less than 12.</a:t>
            </a:r>
            <a:endParaRPr lang="en-US" sz="1800">
              <a:cs typeface="Calibri"/>
            </a:endParaRPr>
          </a:p>
          <a:p>
            <a:pPr marL="800100" lvl="1" indent="-342900">
              <a:buAutoNum type="arabicPeriod"/>
            </a:pPr>
            <a:r>
              <a:rPr lang="en-US" sz="1800">
                <a:ea typeface="+mn-lt"/>
                <a:cs typeface="+mn-lt"/>
              </a:rPr>
              <a:t>The resulting 'outliers' </a:t>
            </a:r>
            <a:r>
              <a:rPr lang="en-US" sz="1800" err="1">
                <a:ea typeface="+mn-lt"/>
                <a:cs typeface="+mn-lt"/>
              </a:rPr>
              <a:t>dataframe</a:t>
            </a:r>
            <a:r>
              <a:rPr lang="en-US" sz="1800">
                <a:ea typeface="+mn-lt"/>
                <a:cs typeface="+mn-lt"/>
              </a:rPr>
              <a:t> contains the index values of the outlier data points. The '</a:t>
            </a:r>
            <a:r>
              <a:rPr lang="en-US" sz="1800" err="1">
                <a:ea typeface="+mn-lt"/>
                <a:cs typeface="+mn-lt"/>
              </a:rPr>
              <a:t>outlier_index</a:t>
            </a:r>
            <a:r>
              <a:rPr lang="en-US" sz="1800">
                <a:ea typeface="+mn-lt"/>
                <a:cs typeface="+mn-lt"/>
              </a:rPr>
              <a:t>' variable is a list of these index values.</a:t>
            </a:r>
            <a:endParaRPr lang="en-US" sz="1800">
              <a:cs typeface="Calibri"/>
            </a:endParaRPr>
          </a:p>
          <a:p>
            <a:pPr marL="800100" lvl="1" indent="-342900">
              <a:buAutoNum type="arabicPeriod"/>
            </a:pPr>
            <a:r>
              <a:rPr lang="en-US" sz="1800">
                <a:ea typeface="+mn-lt"/>
                <a:cs typeface="+mn-lt"/>
              </a:rPr>
              <a:t>The '</a:t>
            </a:r>
            <a:r>
              <a:rPr lang="en-US" sz="1800" err="1">
                <a:ea typeface="+mn-lt"/>
                <a:cs typeface="+mn-lt"/>
              </a:rPr>
              <a:t>value_counts</a:t>
            </a:r>
            <a:r>
              <a:rPr lang="en-US" sz="1800">
                <a:ea typeface="+mn-lt"/>
                <a:cs typeface="+mn-lt"/>
              </a:rPr>
              <a:t>()' method is then used to count the number of predicted anomalies (-1) and non-anomalies (1) in the 'anomaly' column. Finally, the 'anomaly' column is dropped from the </a:t>
            </a:r>
            <a:r>
              <a:rPr lang="en-US" sz="1800" err="1">
                <a:ea typeface="+mn-lt"/>
                <a:cs typeface="+mn-lt"/>
              </a:rPr>
              <a:t>dataframe</a:t>
            </a:r>
            <a:r>
              <a:rPr lang="en-US" sz="1800">
                <a:ea typeface="+mn-lt"/>
                <a:cs typeface="+mn-lt"/>
              </a:rPr>
              <a:t>, as it was only used for the prediction and post-processing steps.</a:t>
            </a:r>
            <a:endParaRPr lang="en-US" sz="1800">
              <a:cs typeface="Calibri"/>
            </a:endParaRPr>
          </a:p>
          <a:p>
            <a:pPr lvl="1"/>
            <a:endParaRPr lang="en-US" sz="1400">
              <a:cs typeface="Calibri"/>
            </a:endParaRPr>
          </a:p>
        </p:txBody>
      </p:sp>
    </p:spTree>
    <p:extLst>
      <p:ext uri="{BB962C8B-B14F-4D97-AF65-F5344CB8AC3E}">
        <p14:creationId xmlns:p14="http://schemas.microsoft.com/office/powerpoint/2010/main" xmlns="" val="2266150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92565"/>
            <a:ext cx="8170378" cy="924910"/>
          </a:xfrm>
        </p:spPr>
        <p:txBody>
          <a:bodyPr>
            <a:normAutofit/>
          </a:bodyPr>
          <a:lstStyle/>
          <a:p>
            <a:r>
              <a:rPr lang="en-US" sz="3200" b="1">
                <a:latin typeface="Times New Roman"/>
                <a:ea typeface="+mj-lt"/>
                <a:cs typeface="+mj-lt"/>
              </a:rPr>
              <a:t>IBM Mentors</a:t>
            </a:r>
            <a:endParaRPr lang="en-US" sz="3200">
              <a:latin typeface="Times New Roman"/>
              <a:cs typeface="Calibri"/>
            </a:endParaRPr>
          </a:p>
        </p:txBody>
      </p:sp>
      <p:sp>
        <p:nvSpPr>
          <p:cNvPr id="8" name="Content Placeholder 7">
            <a:extLst>
              <a:ext uri="{FF2B5EF4-FFF2-40B4-BE49-F238E27FC236}">
                <a16:creationId xmlns:a16="http://schemas.microsoft.com/office/drawing/2014/main" xmlns="" id="{D85809D1-1E29-2F13-4605-FCD068FC565B}"/>
              </a:ext>
            </a:extLst>
          </p:cNvPr>
          <p:cNvSpPr>
            <a:spLocks noGrp="1"/>
          </p:cNvSpPr>
          <p:nvPr>
            <p:ph idx="1"/>
          </p:nvPr>
        </p:nvSpPr>
        <p:spPr>
          <a:xfrm>
            <a:off x="457200" y="2133205"/>
            <a:ext cx="8229600" cy="3992958"/>
          </a:xfrm>
        </p:spPr>
        <p:txBody>
          <a:bodyPr vert="horz" lIns="91440" tIns="45720" rIns="91440" bIns="45720" rtlCol="0" anchor="t">
            <a:normAutofit/>
          </a:bodyPr>
          <a:lstStyle/>
          <a:p>
            <a:pPr marL="514350" indent="-514350">
              <a:buAutoNum type="arabicPeriod"/>
            </a:pPr>
            <a:r>
              <a:rPr lang="en-GB" sz="2600">
                <a:latin typeface="Times New Roman"/>
                <a:ea typeface="+mn-lt"/>
                <a:cs typeface="+mn-lt"/>
              </a:rPr>
              <a:t>Kartik Srinivasan, Sr. Architect, IBM Security. IBM India Pvt Ltd </a:t>
            </a:r>
            <a:r>
              <a:rPr lang="en-GB" sz="2600">
                <a:latin typeface="Times New Roman"/>
                <a:ea typeface="+mn-lt"/>
                <a:cs typeface="+mn-lt"/>
                <a:hlinkClick r:id="rId3"/>
              </a:rPr>
              <a:t>kartiksr@in.ibm.com</a:t>
            </a:r>
            <a:endParaRPr lang="en-GB" sz="2600">
              <a:latin typeface="Times New Roman"/>
              <a:cs typeface="Calibri"/>
            </a:endParaRPr>
          </a:p>
          <a:p>
            <a:pPr marL="514350" indent="-514350">
              <a:buAutoNum type="arabicPeriod"/>
            </a:pPr>
            <a:endParaRPr lang="en-GB" sz="2600">
              <a:latin typeface="Times New Roman"/>
              <a:cs typeface="Calibri"/>
            </a:endParaRPr>
          </a:p>
          <a:p>
            <a:pPr marL="514350" indent="-514350">
              <a:buAutoNum type="arabicPeriod"/>
            </a:pPr>
            <a:r>
              <a:rPr lang="en-GB" sz="2600">
                <a:latin typeface="Times New Roman"/>
                <a:ea typeface="+mn-lt"/>
                <a:cs typeface="+mn-lt"/>
              </a:rPr>
              <a:t>Anjali </a:t>
            </a:r>
            <a:r>
              <a:rPr lang="en-GB" sz="2600" err="1">
                <a:latin typeface="Times New Roman"/>
                <a:ea typeface="+mn-lt"/>
                <a:cs typeface="+mn-lt"/>
              </a:rPr>
              <a:t>Tibrewal</a:t>
            </a:r>
            <a:r>
              <a:rPr lang="en-GB" sz="2600">
                <a:latin typeface="Times New Roman"/>
                <a:ea typeface="+mn-lt"/>
                <a:cs typeface="+mn-lt"/>
              </a:rPr>
              <a:t>, Sr. Architect, IBM Security. IBM India Pvt Ltd </a:t>
            </a:r>
            <a:r>
              <a:rPr lang="en-GB" sz="2600">
                <a:latin typeface="Times New Roman"/>
                <a:ea typeface="+mn-lt"/>
                <a:cs typeface="+mn-lt"/>
                <a:hlinkClick r:id="rId4"/>
              </a:rPr>
              <a:t>anjtibre@in.ibm.com</a:t>
            </a:r>
            <a:endParaRPr lang="en-GB" sz="2600">
              <a:latin typeface="Times New Roman"/>
              <a:cs typeface="Calibri"/>
            </a:endParaRPr>
          </a:p>
          <a:p>
            <a:pPr marL="514350" indent="-514350">
              <a:buAutoNum type="arabicPeriod"/>
            </a:pPr>
            <a:endParaRPr lang="en-GB" sz="2600">
              <a:latin typeface="Times New Roman"/>
              <a:cs typeface="Calibri"/>
            </a:endParaRPr>
          </a:p>
          <a:p>
            <a:pPr marL="514350" indent="-514350">
              <a:buAutoNum type="arabicPeriod"/>
            </a:pPr>
            <a:r>
              <a:rPr lang="en-GB" sz="2600">
                <a:latin typeface="Times New Roman"/>
                <a:ea typeface="+mn-lt"/>
                <a:cs typeface="+mn-lt"/>
              </a:rPr>
              <a:t>Sulakshan </a:t>
            </a:r>
            <a:r>
              <a:rPr lang="en-GB" sz="2600" err="1">
                <a:latin typeface="Times New Roman"/>
                <a:ea typeface="+mn-lt"/>
                <a:cs typeface="+mn-lt"/>
              </a:rPr>
              <a:t>Vajipayajula</a:t>
            </a:r>
            <a:r>
              <a:rPr lang="en-GB" sz="2600">
                <a:latin typeface="Times New Roman"/>
                <a:ea typeface="+mn-lt"/>
                <a:cs typeface="+mn-lt"/>
              </a:rPr>
              <a:t>, STSM &amp; Architect, IBM Security, IBM </a:t>
            </a:r>
            <a:r>
              <a:rPr lang="en-GB" sz="2600">
                <a:latin typeface="Times New Roman"/>
                <a:ea typeface="+mn-lt"/>
                <a:cs typeface="+mn-lt"/>
                <a:hlinkClick r:id="rId5"/>
              </a:rPr>
              <a:t>svajipay@in.ibm.com</a:t>
            </a:r>
            <a:endParaRPr lang="en-GB" sz="2600">
              <a:latin typeface="Times New Roman"/>
              <a:cs typeface="Calibri"/>
            </a:endParaRPr>
          </a:p>
          <a:p>
            <a:pPr marL="514350" indent="-514350">
              <a:buAutoNum type="arabicPeriod"/>
            </a:pPr>
            <a:endParaRPr lang="en-GB" sz="2600">
              <a:latin typeface="Times New Roman"/>
              <a:cs typeface="Calibri"/>
            </a:endParaRPr>
          </a:p>
        </p:txBody>
      </p:sp>
      <p:pic>
        <p:nvPicPr>
          <p:cNvPr id="2" name="Picture 2">
            <a:extLst>
              <a:ext uri="{FF2B5EF4-FFF2-40B4-BE49-F238E27FC236}">
                <a16:creationId xmlns:a16="http://schemas.microsoft.com/office/drawing/2014/main" xmlns="" id="{D2A4BD87-FB9A-350E-75F9-14607B8BC3EE}"/>
              </a:ext>
            </a:extLst>
          </p:cNvPr>
          <p:cNvPicPr>
            <a:picLocks noChangeAspect="1"/>
          </p:cNvPicPr>
          <p:nvPr/>
        </p:nvPicPr>
        <p:blipFill>
          <a:blip r:embed="rId6" cstate="print"/>
          <a:stretch>
            <a:fillRect/>
          </a:stretch>
        </p:blipFill>
        <p:spPr>
          <a:xfrm>
            <a:off x="6718233" y="843096"/>
            <a:ext cx="1700880" cy="659032"/>
          </a:xfrm>
          <a:prstGeom prst="rect">
            <a:avLst/>
          </a:prstGeom>
        </p:spPr>
      </p:pic>
    </p:spTree>
    <p:extLst>
      <p:ext uri="{BB962C8B-B14F-4D97-AF65-F5344CB8AC3E}">
        <p14:creationId xmlns:p14="http://schemas.microsoft.com/office/powerpoint/2010/main" xmlns="" val="1330647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53151"/>
            <a:ext cx="8229600" cy="688020"/>
          </a:xfrm>
        </p:spPr>
        <p:txBody>
          <a:bodyPr>
            <a:normAutofit/>
          </a:bodyPr>
          <a:lstStyle/>
          <a:p>
            <a:r>
              <a:rPr lang="en-US" sz="2400" b="1">
                <a:latin typeface="Times New Roman"/>
                <a:ea typeface="+mj-lt"/>
                <a:cs typeface="+mj-lt"/>
              </a:rPr>
              <a:t>Summary of work done for Anomaly-based IDS</a:t>
            </a:r>
            <a:endParaRPr lang="en-US" sz="2400" b="1">
              <a:latin typeface="Times New Roman"/>
              <a:cs typeface="Times New Roman"/>
            </a:endParaRPr>
          </a:p>
        </p:txBody>
      </p:sp>
      <p:pic>
        <p:nvPicPr>
          <p:cNvPr id="2" name="Picture 5" descr="Diagram&#10;&#10;Description automatically generated">
            <a:extLst>
              <a:ext uri="{FF2B5EF4-FFF2-40B4-BE49-F238E27FC236}">
                <a16:creationId xmlns:a16="http://schemas.microsoft.com/office/drawing/2014/main" xmlns="" id="{D70A2DEE-2212-CCEC-D444-28EC8398F12B}"/>
              </a:ext>
            </a:extLst>
          </p:cNvPr>
          <p:cNvPicPr>
            <a:picLocks noGrp="1" noChangeAspect="1"/>
          </p:cNvPicPr>
          <p:nvPr>
            <p:ph idx="1"/>
          </p:nvPr>
        </p:nvPicPr>
        <p:blipFill>
          <a:blip r:embed="rId3"/>
          <a:stretch>
            <a:fillRect/>
          </a:stretch>
        </p:blipFill>
        <p:spPr>
          <a:xfrm>
            <a:off x="457200" y="1792195"/>
            <a:ext cx="8229600" cy="3944904"/>
          </a:xfrm>
        </p:spPr>
      </p:pic>
    </p:spTree>
    <p:extLst>
      <p:ext uri="{BB962C8B-B14F-4D97-AF65-F5344CB8AC3E}">
        <p14:creationId xmlns:p14="http://schemas.microsoft.com/office/powerpoint/2010/main" xmlns="" val="3475489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844699" y="839012"/>
            <a:ext cx="8229600" cy="688020"/>
          </a:xfrm>
        </p:spPr>
        <p:txBody>
          <a:bodyPr>
            <a:normAutofit/>
          </a:bodyPr>
          <a:lstStyle/>
          <a:p>
            <a:r>
              <a:rPr lang="en-US" sz="2400" b="1">
                <a:latin typeface="Times New Roman"/>
                <a:ea typeface="+mj-lt"/>
                <a:cs typeface="+mj-lt"/>
              </a:rPr>
              <a:t>Working of Signature based IDS</a:t>
            </a:r>
            <a:endParaRPr lang="en-US" sz="2400" b="1">
              <a:latin typeface="Times New Roman"/>
              <a:cs typeface="Times New Roman"/>
            </a:endParaRPr>
          </a:p>
        </p:txBody>
      </p:sp>
      <p:sp>
        <p:nvSpPr>
          <p:cNvPr id="8" name="Content Placeholder 6">
            <a:extLst>
              <a:ext uri="{FF2B5EF4-FFF2-40B4-BE49-F238E27FC236}">
                <a16:creationId xmlns:a16="http://schemas.microsoft.com/office/drawing/2014/main" xmlns="" id="{E82B28D2-CA20-7E81-0937-AD53D6058E51}"/>
              </a:ext>
            </a:extLst>
          </p:cNvPr>
          <p:cNvSpPr txBox="1">
            <a:spLocks/>
          </p:cNvSpPr>
          <p:nvPr/>
        </p:nvSpPr>
        <p:spPr>
          <a:xfrm>
            <a:off x="386982" y="1837228"/>
            <a:ext cx="5623012" cy="359102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a:ea typeface="+mn-lt"/>
                <a:cs typeface="+mn-lt"/>
              </a:rPr>
              <a:t>Signature Database:</a:t>
            </a:r>
            <a:r>
              <a:rPr lang="en-US" sz="1800">
                <a:ea typeface="+mn-lt"/>
                <a:cs typeface="+mn-lt"/>
              </a:rPr>
              <a:t> The first step is to create and maintain a database of signatures of known attacks or malicious activities.</a:t>
            </a:r>
          </a:p>
          <a:p>
            <a:r>
              <a:rPr lang="en-US" sz="1800" b="1">
                <a:ea typeface="+mn-lt"/>
                <a:cs typeface="+mn-lt"/>
              </a:rPr>
              <a:t>Data Collection:</a:t>
            </a:r>
            <a:r>
              <a:rPr lang="en-US" sz="1800">
                <a:ea typeface="+mn-lt"/>
                <a:cs typeface="+mn-lt"/>
              </a:rPr>
              <a:t> The second step is to collect data from various sources such as network traffic, system logs, or application logs.</a:t>
            </a:r>
          </a:p>
          <a:p>
            <a:r>
              <a:rPr lang="en-US" sz="1800" b="1">
                <a:ea typeface="+mn-lt"/>
                <a:cs typeface="+mn-lt"/>
              </a:rPr>
              <a:t>Signature Matching:</a:t>
            </a:r>
            <a:r>
              <a:rPr lang="en-US" sz="1800">
                <a:ea typeface="+mn-lt"/>
                <a:cs typeface="+mn-lt"/>
              </a:rPr>
              <a:t> Once the data is collected, the IDS matches the signatures of known attacks against the data to detect any matches.</a:t>
            </a:r>
          </a:p>
          <a:p>
            <a:r>
              <a:rPr lang="en-US" sz="1800" b="1">
                <a:ea typeface="+mn-lt"/>
                <a:cs typeface="+mn-lt"/>
              </a:rPr>
              <a:t>Alert Generation:</a:t>
            </a:r>
            <a:r>
              <a:rPr lang="en-US" sz="1800">
                <a:ea typeface="+mn-lt"/>
                <a:cs typeface="+mn-lt"/>
              </a:rPr>
              <a:t> If a match is found, the IDS generates an alert to notify the system administrator or security team.</a:t>
            </a:r>
          </a:p>
        </p:txBody>
      </p:sp>
      <p:pic>
        <p:nvPicPr>
          <p:cNvPr id="2" name="Picture 2" descr="Diagram, schematic&#10;&#10;Description automatically generated">
            <a:extLst>
              <a:ext uri="{FF2B5EF4-FFF2-40B4-BE49-F238E27FC236}">
                <a16:creationId xmlns:a16="http://schemas.microsoft.com/office/drawing/2014/main" xmlns="" id="{94459FF9-B1BC-B9BB-30A6-A656E7F487B9}"/>
              </a:ext>
            </a:extLst>
          </p:cNvPr>
          <p:cNvPicPr>
            <a:picLocks noChangeAspect="1"/>
          </p:cNvPicPr>
          <p:nvPr/>
        </p:nvPicPr>
        <p:blipFill rotWithShape="1">
          <a:blip r:embed="rId3"/>
          <a:srcRect t="1469" r="181"/>
          <a:stretch/>
        </p:blipFill>
        <p:spPr>
          <a:xfrm rot="5400000">
            <a:off x="4456443" y="2294453"/>
            <a:ext cx="5433204" cy="2682893"/>
          </a:xfrm>
          <a:prstGeom prst="rect">
            <a:avLst/>
          </a:prstGeom>
        </p:spPr>
      </p:pic>
    </p:spTree>
    <p:extLst>
      <p:ext uri="{BB962C8B-B14F-4D97-AF65-F5344CB8AC3E}">
        <p14:creationId xmlns:p14="http://schemas.microsoft.com/office/powerpoint/2010/main" xmlns="" val="2014612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868572"/>
            <a:ext cx="8229600" cy="688020"/>
          </a:xfrm>
        </p:spPr>
        <p:txBody>
          <a:bodyPr>
            <a:normAutofit/>
          </a:bodyPr>
          <a:lstStyle/>
          <a:p>
            <a:r>
              <a:rPr lang="en-US" sz="2400" b="1">
                <a:solidFill>
                  <a:srgbClr val="000000"/>
                </a:solidFill>
                <a:latin typeface="Times New Roman"/>
                <a:cs typeface="Calibri"/>
              </a:rPr>
              <a:t>Commonly used algorithms for Signature Matching</a:t>
            </a:r>
          </a:p>
        </p:txBody>
      </p:sp>
      <p:sp>
        <p:nvSpPr>
          <p:cNvPr id="3" name="Content Placeholder 2">
            <a:extLst>
              <a:ext uri="{FF2B5EF4-FFF2-40B4-BE49-F238E27FC236}">
                <a16:creationId xmlns:a16="http://schemas.microsoft.com/office/drawing/2014/main" xmlns="" id="{68905425-E424-AD1A-01AA-E7CA48147D2D}"/>
              </a:ext>
            </a:extLst>
          </p:cNvPr>
          <p:cNvSpPr>
            <a:spLocks noGrp="1"/>
          </p:cNvSpPr>
          <p:nvPr>
            <p:ph idx="1"/>
          </p:nvPr>
        </p:nvSpPr>
        <p:spPr>
          <a:xfrm>
            <a:off x="457200" y="1679027"/>
            <a:ext cx="8219747" cy="4447136"/>
          </a:xfrm>
        </p:spPr>
        <p:txBody>
          <a:bodyPr vert="horz" lIns="91440" tIns="45720" rIns="91440" bIns="45720" rtlCol="0" anchor="t">
            <a:normAutofit lnSpcReduction="10000"/>
          </a:bodyPr>
          <a:lstStyle/>
          <a:p>
            <a:r>
              <a:rPr lang="en-US" sz="1800" b="1">
                <a:ea typeface="+mn-lt"/>
                <a:cs typeface="+mn-lt"/>
              </a:rPr>
              <a:t>Decision Trees:</a:t>
            </a:r>
            <a:r>
              <a:rPr lang="en-US" sz="1800">
                <a:ea typeface="+mn-lt"/>
                <a:cs typeface="+mn-lt"/>
              </a:rPr>
              <a:t> They use a tree-like model of decisions and their possible consequences to make predictions about new data. Decision trees can be easily interpretable and can handle both categorical and numerical features.</a:t>
            </a:r>
          </a:p>
          <a:p>
            <a:r>
              <a:rPr lang="en-US" sz="1800" b="1">
                <a:ea typeface="+mn-lt"/>
                <a:cs typeface="+mn-lt"/>
              </a:rPr>
              <a:t>Random Forest:</a:t>
            </a:r>
            <a:r>
              <a:rPr lang="en-US" sz="1800">
                <a:ea typeface="+mn-lt"/>
                <a:cs typeface="+mn-lt"/>
              </a:rPr>
              <a:t> Random Forest is an ensemble learning algorithm that combines multiple decision trees to improve the accuracy and robustness of the model. It can handle </a:t>
            </a:r>
            <a:r>
              <a:rPr lang="en-US" sz="1800" i="1">
                <a:solidFill>
                  <a:srgbClr val="00B050"/>
                </a:solidFill>
                <a:ea typeface="+mn-lt"/>
                <a:cs typeface="+mn-lt"/>
              </a:rPr>
              <a:t>large datasets</a:t>
            </a:r>
            <a:r>
              <a:rPr lang="en-US" sz="1800">
                <a:ea typeface="+mn-lt"/>
                <a:cs typeface="+mn-lt"/>
              </a:rPr>
              <a:t> with a </a:t>
            </a:r>
            <a:r>
              <a:rPr lang="en-US" sz="1800" i="1">
                <a:solidFill>
                  <a:srgbClr val="00B050"/>
                </a:solidFill>
                <a:ea typeface="+mn-lt"/>
                <a:cs typeface="+mn-lt"/>
              </a:rPr>
              <a:t>high number of features</a:t>
            </a:r>
            <a:r>
              <a:rPr lang="en-US" sz="1800">
                <a:ea typeface="+mn-lt"/>
                <a:cs typeface="+mn-lt"/>
              </a:rPr>
              <a:t> and can handle </a:t>
            </a:r>
            <a:r>
              <a:rPr lang="en-US" sz="1800" i="1">
                <a:solidFill>
                  <a:srgbClr val="00B050"/>
                </a:solidFill>
                <a:ea typeface="+mn-lt"/>
                <a:cs typeface="+mn-lt"/>
              </a:rPr>
              <a:t>missing values</a:t>
            </a:r>
            <a:r>
              <a:rPr lang="en-US" sz="1800">
                <a:ea typeface="+mn-lt"/>
                <a:cs typeface="+mn-lt"/>
              </a:rPr>
              <a:t>.</a:t>
            </a:r>
          </a:p>
          <a:p>
            <a:r>
              <a:rPr lang="en-US" sz="1800" b="1">
                <a:ea typeface="+mn-lt"/>
                <a:cs typeface="+mn-lt"/>
              </a:rPr>
              <a:t>k-Nearest Neighbors (KNN):</a:t>
            </a:r>
            <a:r>
              <a:rPr lang="en-US" sz="1800">
                <a:ea typeface="+mn-lt"/>
                <a:cs typeface="+mn-lt"/>
              </a:rPr>
              <a:t> KNN is a non-parametric machine learning algorithm that classifies new data based on the closest labeled data points in the training set. It can work well with </a:t>
            </a:r>
            <a:r>
              <a:rPr lang="en-US" sz="1800" i="1">
                <a:solidFill>
                  <a:srgbClr val="FF0000"/>
                </a:solidFill>
                <a:ea typeface="+mn-lt"/>
                <a:cs typeface="+mn-lt"/>
              </a:rPr>
              <a:t>small datasets</a:t>
            </a:r>
            <a:r>
              <a:rPr lang="en-US" sz="1800">
                <a:ea typeface="+mn-lt"/>
                <a:cs typeface="+mn-lt"/>
              </a:rPr>
              <a:t> and can handle both categorical and numerical features.</a:t>
            </a:r>
          </a:p>
          <a:p>
            <a:r>
              <a:rPr lang="en-US" sz="1800" b="1">
                <a:ea typeface="+mn-lt"/>
                <a:cs typeface="+mn-lt"/>
              </a:rPr>
              <a:t>Feed Forward Neural Network (FFNN):</a:t>
            </a:r>
            <a:r>
              <a:rPr lang="en-US" sz="1800">
                <a:ea typeface="+mn-lt"/>
                <a:cs typeface="+mn-lt"/>
              </a:rPr>
              <a:t> FFNN can be trained on a signature database of known attacks and benign traffic to detect new attacks in real-time. The network learns to recognize patterns in the network traffic data and classify it as benign or malicious. Once trained, the FFNN can be used to detect </a:t>
            </a:r>
            <a:r>
              <a:rPr lang="en-US" sz="1800" i="1">
                <a:solidFill>
                  <a:srgbClr val="00B050"/>
                </a:solidFill>
                <a:ea typeface="+mn-lt"/>
                <a:cs typeface="+mn-lt"/>
              </a:rPr>
              <a:t>unknown attacks</a:t>
            </a:r>
            <a:r>
              <a:rPr lang="en-US" sz="1800">
                <a:ea typeface="+mn-lt"/>
                <a:cs typeface="+mn-lt"/>
              </a:rPr>
              <a:t> that are not present in the signature database.</a:t>
            </a:r>
          </a:p>
        </p:txBody>
      </p:sp>
    </p:spTree>
    <p:extLst>
      <p:ext uri="{BB962C8B-B14F-4D97-AF65-F5344CB8AC3E}">
        <p14:creationId xmlns:p14="http://schemas.microsoft.com/office/powerpoint/2010/main" xmlns="" val="872412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1026227"/>
            <a:ext cx="8229600" cy="688020"/>
          </a:xfrm>
        </p:spPr>
        <p:txBody>
          <a:bodyPr>
            <a:normAutofit/>
          </a:bodyPr>
          <a:lstStyle/>
          <a:p>
            <a:r>
              <a:rPr lang="en-US" sz="2400" b="1">
                <a:solidFill>
                  <a:srgbClr val="000000"/>
                </a:solidFill>
                <a:latin typeface="Times New Roman"/>
                <a:cs typeface="Calibri"/>
              </a:rPr>
              <a:t>FFNN algorithm for Signature Matching ?</a:t>
            </a:r>
          </a:p>
        </p:txBody>
      </p:sp>
      <p:sp>
        <p:nvSpPr>
          <p:cNvPr id="3" name="Content Placeholder 2">
            <a:extLst>
              <a:ext uri="{FF2B5EF4-FFF2-40B4-BE49-F238E27FC236}">
                <a16:creationId xmlns:a16="http://schemas.microsoft.com/office/drawing/2014/main" xmlns="" id="{68905425-E424-AD1A-01AA-E7CA48147D2D}"/>
              </a:ext>
            </a:extLst>
          </p:cNvPr>
          <p:cNvSpPr>
            <a:spLocks noGrp="1"/>
          </p:cNvSpPr>
          <p:nvPr>
            <p:ph idx="1"/>
          </p:nvPr>
        </p:nvSpPr>
        <p:spPr>
          <a:xfrm>
            <a:off x="457200" y="2063311"/>
            <a:ext cx="8219747" cy="3363257"/>
          </a:xfrm>
        </p:spPr>
        <p:txBody>
          <a:bodyPr vert="horz" lIns="91440" tIns="45720" rIns="91440" bIns="45720" rtlCol="0" anchor="t">
            <a:normAutofit/>
          </a:bodyPr>
          <a:lstStyle/>
          <a:p>
            <a:r>
              <a:rPr lang="en-US" sz="1800">
                <a:ea typeface="+mn-lt"/>
                <a:cs typeface="+mn-lt"/>
              </a:rPr>
              <a:t>The FFNN learns to recognize patterns in the network traffic data and classify it as benign or malicious. Once trained, the FFNN can be used to </a:t>
            </a:r>
            <a:r>
              <a:rPr lang="en-US" sz="1800">
                <a:solidFill>
                  <a:srgbClr val="00B050"/>
                </a:solidFill>
                <a:ea typeface="+mn-lt"/>
                <a:cs typeface="+mn-lt"/>
              </a:rPr>
              <a:t>detect unknown attacks</a:t>
            </a:r>
            <a:r>
              <a:rPr lang="en-US" sz="1800">
                <a:ea typeface="+mn-lt"/>
                <a:cs typeface="+mn-lt"/>
              </a:rPr>
              <a:t> that are not present in the signature database.</a:t>
            </a:r>
            <a:endParaRPr lang="en-US">
              <a:cs typeface="Calibri"/>
            </a:endParaRPr>
          </a:p>
          <a:p>
            <a:r>
              <a:rPr lang="en-US" sz="1800">
                <a:ea typeface="+mn-lt"/>
                <a:cs typeface="+mn-lt"/>
              </a:rPr>
              <a:t>However, FFNNs are </a:t>
            </a:r>
            <a:r>
              <a:rPr lang="en-US" sz="1800">
                <a:solidFill>
                  <a:srgbClr val="FF0000"/>
                </a:solidFill>
                <a:ea typeface="+mn-lt"/>
                <a:cs typeface="+mn-lt"/>
              </a:rPr>
              <a:t>computationally intensive</a:t>
            </a:r>
            <a:r>
              <a:rPr lang="en-US" sz="1800">
                <a:ea typeface="+mn-lt"/>
                <a:cs typeface="+mn-lt"/>
              </a:rPr>
              <a:t> and require a </a:t>
            </a:r>
            <a:r>
              <a:rPr lang="en-US" sz="1800">
                <a:solidFill>
                  <a:srgbClr val="FF0000"/>
                </a:solidFill>
                <a:ea typeface="+mn-lt"/>
                <a:cs typeface="+mn-lt"/>
              </a:rPr>
              <a:t>large amount of training data</a:t>
            </a:r>
            <a:r>
              <a:rPr lang="en-US" sz="1800">
                <a:ea typeface="+mn-lt"/>
                <a:cs typeface="+mn-lt"/>
              </a:rPr>
              <a:t> to achieve high accuracy. They can also be vulnerable to overfitting, where the model becomes too specific to the training data and performs poorly on new data.</a:t>
            </a:r>
          </a:p>
          <a:p>
            <a:r>
              <a:rPr lang="en-US" sz="1800">
                <a:ea typeface="+mn-lt"/>
                <a:cs typeface="+mn-lt"/>
              </a:rPr>
              <a:t>Therefore, FFNNs can be used as a complementary approach to other machine learning algorithms</a:t>
            </a:r>
          </a:p>
          <a:p>
            <a:endParaRPr lang="en-US" sz="1800">
              <a:ea typeface="+mn-lt"/>
              <a:cs typeface="+mn-lt"/>
            </a:endParaRPr>
          </a:p>
          <a:p>
            <a:pPr marL="0" indent="0">
              <a:buNone/>
            </a:pPr>
            <a:r>
              <a:rPr lang="en-US" sz="1800">
                <a:ea typeface="+mn-lt"/>
                <a:cs typeface="+mn-lt"/>
              </a:rPr>
              <a:t>** </a:t>
            </a:r>
            <a:r>
              <a:rPr lang="en-US" sz="1800">
                <a:solidFill>
                  <a:srgbClr val="292929"/>
                </a:solidFill>
                <a:ea typeface="+mn-lt"/>
                <a:cs typeface="+mn-lt"/>
              </a:rPr>
              <a:t>SMOTE (Synthetic Minority Oversampling Technique), Random Under Sampling </a:t>
            </a:r>
            <a:endParaRPr lang="en-US" sz="1800">
              <a:ea typeface="+mn-lt"/>
              <a:cs typeface="+mn-lt"/>
            </a:endParaRPr>
          </a:p>
        </p:txBody>
      </p:sp>
    </p:spTree>
    <p:extLst>
      <p:ext uri="{BB962C8B-B14F-4D97-AF65-F5344CB8AC3E}">
        <p14:creationId xmlns:p14="http://schemas.microsoft.com/office/powerpoint/2010/main" xmlns="" val="2627635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967106"/>
            <a:ext cx="8229600" cy="688020"/>
          </a:xfrm>
        </p:spPr>
        <p:txBody>
          <a:bodyPr>
            <a:normAutofit/>
          </a:bodyPr>
          <a:lstStyle/>
          <a:p>
            <a:r>
              <a:rPr lang="en-US" sz="2400" b="1">
                <a:solidFill>
                  <a:srgbClr val="000000"/>
                </a:solidFill>
                <a:latin typeface="Times New Roman"/>
                <a:cs typeface="Calibri"/>
              </a:rPr>
              <a:t>Working of FFNN algorithm for Signature Matching</a:t>
            </a:r>
          </a:p>
        </p:txBody>
      </p:sp>
      <p:sp>
        <p:nvSpPr>
          <p:cNvPr id="6" name="Content Placeholder 5">
            <a:extLst>
              <a:ext uri="{FF2B5EF4-FFF2-40B4-BE49-F238E27FC236}">
                <a16:creationId xmlns:a16="http://schemas.microsoft.com/office/drawing/2014/main" xmlns="" id="{AFD7372D-1E57-FE39-0E60-D3E3985CDBB9}"/>
              </a:ext>
            </a:extLst>
          </p:cNvPr>
          <p:cNvSpPr>
            <a:spLocks noGrp="1"/>
          </p:cNvSpPr>
          <p:nvPr>
            <p:ph idx="1"/>
          </p:nvPr>
        </p:nvSpPr>
        <p:spPr>
          <a:xfrm>
            <a:off x="457200" y="2083018"/>
            <a:ext cx="4564119" cy="2397618"/>
          </a:xfrm>
        </p:spPr>
        <p:txBody>
          <a:bodyPr vert="horz" lIns="91440" tIns="45720" rIns="91440" bIns="45720" rtlCol="0" anchor="t">
            <a:normAutofit lnSpcReduction="10000"/>
          </a:bodyPr>
          <a:lstStyle/>
          <a:p>
            <a:r>
              <a:rPr lang="en-US" sz="1800" b="1">
                <a:ea typeface="+mn-lt"/>
                <a:cs typeface="+mn-lt"/>
              </a:rPr>
              <a:t>Building the Neural Network:</a:t>
            </a:r>
            <a:r>
              <a:rPr lang="en-US" sz="1800">
                <a:ea typeface="+mn-lt"/>
                <a:cs typeface="+mn-lt"/>
              </a:rPr>
              <a:t> FFNN architecture consists of an input layer, one or more hidden layers, and an output layer.</a:t>
            </a:r>
          </a:p>
          <a:p>
            <a:r>
              <a:rPr lang="en-US" sz="1800" b="1">
                <a:ea typeface="+mn-lt"/>
                <a:cs typeface="+mn-lt"/>
              </a:rPr>
              <a:t>Training the Neural Network: </a:t>
            </a:r>
            <a:r>
              <a:rPr lang="en-US" sz="1800">
                <a:ea typeface="+mn-lt"/>
                <a:cs typeface="+mn-lt"/>
              </a:rPr>
              <a:t>It is trained on a dataset of known attack signatures and benign traffic signatures. During the training process, the network adjusts the weights of the neurons to minimize the error.</a:t>
            </a:r>
            <a:endParaRPr lang="en-US" sz="1800" b="1">
              <a:cs typeface="Calibri"/>
            </a:endParaRPr>
          </a:p>
          <a:p>
            <a:endParaRPr lang="en-US" sz="1800">
              <a:cs typeface="Calibri"/>
            </a:endParaRPr>
          </a:p>
          <a:p>
            <a:endParaRPr lang="en-US" sz="1800">
              <a:cs typeface="Calibri"/>
            </a:endParaRPr>
          </a:p>
        </p:txBody>
      </p:sp>
      <p:pic>
        <p:nvPicPr>
          <p:cNvPr id="7" name="Picture 7" descr="A picture containing chart&#10;&#10;Description automatically generated">
            <a:extLst>
              <a:ext uri="{FF2B5EF4-FFF2-40B4-BE49-F238E27FC236}">
                <a16:creationId xmlns:a16="http://schemas.microsoft.com/office/drawing/2014/main" xmlns="" id="{A3AAD11E-1A93-1FC3-27AF-7141A9CFD9F4}"/>
              </a:ext>
            </a:extLst>
          </p:cNvPr>
          <p:cNvPicPr>
            <a:picLocks noChangeAspect="1"/>
          </p:cNvPicPr>
          <p:nvPr/>
        </p:nvPicPr>
        <p:blipFill rotWithShape="1">
          <a:blip r:embed="rId3"/>
          <a:srcRect l="3958" r="264" b="-383"/>
          <a:stretch/>
        </p:blipFill>
        <p:spPr>
          <a:xfrm>
            <a:off x="4895192" y="1797899"/>
            <a:ext cx="3571143" cy="2582316"/>
          </a:xfrm>
          <a:prstGeom prst="rect">
            <a:avLst/>
          </a:prstGeom>
        </p:spPr>
      </p:pic>
      <p:sp>
        <p:nvSpPr>
          <p:cNvPr id="8" name="TextBox 7">
            <a:extLst>
              <a:ext uri="{FF2B5EF4-FFF2-40B4-BE49-F238E27FC236}">
                <a16:creationId xmlns:a16="http://schemas.microsoft.com/office/drawing/2014/main" xmlns="" id="{AEF7E393-8B96-5C67-5DDC-4F564A8352C0}"/>
              </a:ext>
            </a:extLst>
          </p:cNvPr>
          <p:cNvSpPr txBox="1"/>
          <p:nvPr/>
        </p:nvSpPr>
        <p:spPr>
          <a:xfrm>
            <a:off x="490209" y="4392173"/>
            <a:ext cx="8092144" cy="15327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US" b="1">
                <a:cs typeface="Calibri"/>
              </a:rPr>
              <a:t>Testing the Neural Network: </a:t>
            </a:r>
            <a:r>
              <a:rPr lang="en-US">
                <a:cs typeface="Calibri"/>
              </a:rPr>
              <a:t>FFNN is tested on a separate dataset of attack signatures and benign traffic signatures to evaluate its performance.</a:t>
            </a:r>
          </a:p>
          <a:p>
            <a:pPr marL="285750" indent="-285750">
              <a:spcBef>
                <a:spcPct val="20000"/>
              </a:spcBef>
              <a:buFont typeface="Arial"/>
              <a:buChar char="•"/>
            </a:pPr>
            <a:r>
              <a:rPr lang="en-US" b="1">
                <a:cs typeface="Calibri"/>
              </a:rPr>
              <a:t>Evaluating Performance: </a:t>
            </a:r>
            <a:r>
              <a:rPr lang="en-US">
                <a:cs typeface="Calibri"/>
              </a:rPr>
              <a:t>The performance of the FFNN is evaluated based on its ability to correctly classify the input data as benign or malicious. The evaluation metrics typically include accuracy, precision, recall, and F1 score.</a:t>
            </a:r>
            <a:endParaRPr lang="en-US"/>
          </a:p>
        </p:txBody>
      </p:sp>
    </p:spTree>
    <p:extLst>
      <p:ext uri="{BB962C8B-B14F-4D97-AF65-F5344CB8AC3E}">
        <p14:creationId xmlns:p14="http://schemas.microsoft.com/office/powerpoint/2010/main" xmlns="" val="1863218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967106"/>
            <a:ext cx="8229600" cy="688020"/>
          </a:xfrm>
        </p:spPr>
        <p:txBody>
          <a:bodyPr>
            <a:normAutofit/>
          </a:bodyPr>
          <a:lstStyle/>
          <a:p>
            <a:r>
              <a:rPr lang="en-US" sz="2400" b="1">
                <a:solidFill>
                  <a:srgbClr val="000000"/>
                </a:solidFill>
                <a:latin typeface="Times New Roman"/>
                <a:cs typeface="Calibri"/>
              </a:rPr>
              <a:t>Results of FFNN algorithm for Signature Matching</a:t>
            </a:r>
          </a:p>
        </p:txBody>
      </p:sp>
      <p:pic>
        <p:nvPicPr>
          <p:cNvPr id="2" name="Picture 2" descr="Graphical user interface, application&#10;&#10;Description automatically generated">
            <a:extLst>
              <a:ext uri="{FF2B5EF4-FFF2-40B4-BE49-F238E27FC236}">
                <a16:creationId xmlns:a16="http://schemas.microsoft.com/office/drawing/2014/main" xmlns="" id="{9B948087-5732-2A1F-4B79-C7D9718A23E5}"/>
              </a:ext>
            </a:extLst>
          </p:cNvPr>
          <p:cNvPicPr>
            <a:picLocks noGrp="1" noChangeAspect="1"/>
          </p:cNvPicPr>
          <p:nvPr>
            <p:ph idx="1"/>
          </p:nvPr>
        </p:nvPicPr>
        <p:blipFill>
          <a:blip r:embed="rId3"/>
          <a:stretch>
            <a:fillRect/>
          </a:stretch>
        </p:blipFill>
        <p:spPr>
          <a:xfrm>
            <a:off x="561318" y="2504719"/>
            <a:ext cx="3311416" cy="2913994"/>
          </a:xfrm>
        </p:spPr>
      </p:pic>
      <p:sp>
        <p:nvSpPr>
          <p:cNvPr id="3" name="TextBox 2">
            <a:extLst>
              <a:ext uri="{FF2B5EF4-FFF2-40B4-BE49-F238E27FC236}">
                <a16:creationId xmlns:a16="http://schemas.microsoft.com/office/drawing/2014/main" xmlns="" id="{C3443E04-0325-E39D-D444-140CFC509AA0}"/>
              </a:ext>
            </a:extLst>
          </p:cNvPr>
          <p:cNvSpPr txBox="1"/>
          <p:nvPr/>
        </p:nvSpPr>
        <p:spPr>
          <a:xfrm>
            <a:off x="460650" y="2138197"/>
            <a:ext cx="38724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Confusion Matrix for 6 types of attacks</a:t>
            </a:r>
          </a:p>
        </p:txBody>
      </p:sp>
      <p:pic>
        <p:nvPicPr>
          <p:cNvPr id="7" name="Picture 7" descr="A picture containing shape&#10;&#10;Description automatically generated">
            <a:extLst>
              <a:ext uri="{FF2B5EF4-FFF2-40B4-BE49-F238E27FC236}">
                <a16:creationId xmlns:a16="http://schemas.microsoft.com/office/drawing/2014/main" xmlns="" id="{F84BD7C5-E3BA-61BF-4C9D-74DC5496025D}"/>
              </a:ext>
            </a:extLst>
          </p:cNvPr>
          <p:cNvPicPr>
            <a:picLocks noChangeAspect="1"/>
          </p:cNvPicPr>
          <p:nvPr/>
        </p:nvPicPr>
        <p:blipFill>
          <a:blip r:embed="rId4"/>
          <a:stretch>
            <a:fillRect/>
          </a:stretch>
        </p:blipFill>
        <p:spPr>
          <a:xfrm>
            <a:off x="4382812" y="1894971"/>
            <a:ext cx="4388727" cy="486456"/>
          </a:xfrm>
          <a:prstGeom prst="rect">
            <a:avLst/>
          </a:prstGeom>
        </p:spPr>
      </p:pic>
      <p:pic>
        <p:nvPicPr>
          <p:cNvPr id="8" name="Picture 9" descr="A picture containing graphical user interface&#10;&#10;Description automatically generated">
            <a:extLst>
              <a:ext uri="{FF2B5EF4-FFF2-40B4-BE49-F238E27FC236}">
                <a16:creationId xmlns:a16="http://schemas.microsoft.com/office/drawing/2014/main" xmlns="" id="{A028D5DC-9127-506B-EF9C-8BC7D18C3874}"/>
              </a:ext>
            </a:extLst>
          </p:cNvPr>
          <p:cNvPicPr>
            <a:picLocks noChangeAspect="1"/>
          </p:cNvPicPr>
          <p:nvPr/>
        </p:nvPicPr>
        <p:blipFill>
          <a:blip r:embed="rId5"/>
          <a:stretch>
            <a:fillRect/>
          </a:stretch>
        </p:blipFill>
        <p:spPr>
          <a:xfrm>
            <a:off x="4382814" y="2581543"/>
            <a:ext cx="4388726" cy="443527"/>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xmlns="" id="{56DF07DB-7C63-DFE5-2CF2-C5DF379EBBA1}"/>
              </a:ext>
            </a:extLst>
          </p:cNvPr>
          <p:cNvPicPr>
            <a:picLocks noChangeAspect="1"/>
          </p:cNvPicPr>
          <p:nvPr/>
        </p:nvPicPr>
        <p:blipFill>
          <a:blip r:embed="rId6"/>
          <a:stretch>
            <a:fillRect/>
          </a:stretch>
        </p:blipFill>
        <p:spPr>
          <a:xfrm>
            <a:off x="4382814" y="3232082"/>
            <a:ext cx="4388725" cy="521930"/>
          </a:xfrm>
          <a:prstGeom prst="rect">
            <a:avLst/>
          </a:prstGeom>
        </p:spPr>
      </p:pic>
      <p:pic>
        <p:nvPicPr>
          <p:cNvPr id="11" name="Picture 11" descr="A picture containing shape&#10;&#10;Description automatically generated">
            <a:extLst>
              <a:ext uri="{FF2B5EF4-FFF2-40B4-BE49-F238E27FC236}">
                <a16:creationId xmlns:a16="http://schemas.microsoft.com/office/drawing/2014/main" xmlns="" id="{762DE19D-3806-7C55-8698-2C4F525A533A}"/>
              </a:ext>
            </a:extLst>
          </p:cNvPr>
          <p:cNvPicPr>
            <a:picLocks noChangeAspect="1"/>
          </p:cNvPicPr>
          <p:nvPr/>
        </p:nvPicPr>
        <p:blipFill>
          <a:blip r:embed="rId7"/>
          <a:stretch>
            <a:fillRect/>
          </a:stretch>
        </p:blipFill>
        <p:spPr>
          <a:xfrm>
            <a:off x="4382814" y="3958794"/>
            <a:ext cx="4388725" cy="507109"/>
          </a:xfrm>
          <a:prstGeom prst="rect">
            <a:avLst/>
          </a:prstGeom>
        </p:spPr>
      </p:pic>
      <p:pic>
        <p:nvPicPr>
          <p:cNvPr id="12" name="Picture 12" descr="A picture containing graphical user interface&#10;&#10;Description automatically generated">
            <a:extLst>
              <a:ext uri="{FF2B5EF4-FFF2-40B4-BE49-F238E27FC236}">
                <a16:creationId xmlns:a16="http://schemas.microsoft.com/office/drawing/2014/main" xmlns="" id="{467AA5D8-2DB5-C7EE-4F8C-D96067596E9C}"/>
              </a:ext>
            </a:extLst>
          </p:cNvPr>
          <p:cNvPicPr>
            <a:picLocks noChangeAspect="1"/>
          </p:cNvPicPr>
          <p:nvPr/>
        </p:nvPicPr>
        <p:blipFill>
          <a:blip r:embed="rId8"/>
          <a:stretch>
            <a:fillRect/>
          </a:stretch>
        </p:blipFill>
        <p:spPr>
          <a:xfrm>
            <a:off x="4382814" y="4700318"/>
            <a:ext cx="4388725" cy="502079"/>
          </a:xfrm>
          <a:prstGeom prst="rect">
            <a:avLst/>
          </a:prstGeom>
        </p:spPr>
      </p:pic>
      <p:pic>
        <p:nvPicPr>
          <p:cNvPr id="13" name="Picture 13">
            <a:extLst>
              <a:ext uri="{FF2B5EF4-FFF2-40B4-BE49-F238E27FC236}">
                <a16:creationId xmlns:a16="http://schemas.microsoft.com/office/drawing/2014/main" xmlns="" id="{36869544-2247-33CF-C15F-9C5EBC810727}"/>
              </a:ext>
            </a:extLst>
          </p:cNvPr>
          <p:cNvPicPr>
            <a:picLocks noChangeAspect="1"/>
          </p:cNvPicPr>
          <p:nvPr/>
        </p:nvPicPr>
        <p:blipFill>
          <a:blip r:embed="rId9"/>
          <a:stretch>
            <a:fillRect/>
          </a:stretch>
        </p:blipFill>
        <p:spPr>
          <a:xfrm>
            <a:off x="4382814" y="5416654"/>
            <a:ext cx="4388726" cy="547424"/>
          </a:xfrm>
          <a:prstGeom prst="rect">
            <a:avLst/>
          </a:prstGeom>
        </p:spPr>
      </p:pic>
    </p:spTree>
    <p:extLst>
      <p:ext uri="{BB962C8B-B14F-4D97-AF65-F5344CB8AC3E}">
        <p14:creationId xmlns:p14="http://schemas.microsoft.com/office/powerpoint/2010/main" xmlns="" val="2233119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53151"/>
            <a:ext cx="8229600" cy="688020"/>
          </a:xfrm>
        </p:spPr>
        <p:txBody>
          <a:bodyPr>
            <a:normAutofit/>
          </a:bodyPr>
          <a:lstStyle/>
          <a:p>
            <a:r>
              <a:rPr lang="en-US" sz="2400" b="1">
                <a:latin typeface="Times New Roman"/>
                <a:ea typeface="+mj-lt"/>
                <a:cs typeface="+mj-lt"/>
              </a:rPr>
              <a:t>Summary of work done for Signature-based IDS</a:t>
            </a:r>
            <a:endParaRPr lang="en-US" sz="2400" b="1">
              <a:latin typeface="Times New Roman"/>
              <a:cs typeface="Times New Roman"/>
            </a:endParaRPr>
          </a:p>
        </p:txBody>
      </p:sp>
      <p:pic>
        <p:nvPicPr>
          <p:cNvPr id="7" name="Picture 7" descr="Diagram&#10;&#10;Description automatically generated">
            <a:extLst>
              <a:ext uri="{FF2B5EF4-FFF2-40B4-BE49-F238E27FC236}">
                <a16:creationId xmlns:a16="http://schemas.microsoft.com/office/drawing/2014/main" xmlns="" id="{CA9EE376-9647-9F44-B4C1-9CAB529C5F24}"/>
              </a:ext>
            </a:extLst>
          </p:cNvPr>
          <p:cNvPicPr>
            <a:picLocks noGrp="1" noChangeAspect="1"/>
          </p:cNvPicPr>
          <p:nvPr>
            <p:ph idx="1"/>
          </p:nvPr>
        </p:nvPicPr>
        <p:blipFill rotWithShape="1">
          <a:blip r:embed="rId3"/>
          <a:srcRect t="490" r="-10" b="-245"/>
          <a:stretch/>
        </p:blipFill>
        <p:spPr>
          <a:xfrm>
            <a:off x="457200" y="1715147"/>
            <a:ext cx="8230422" cy="4104719"/>
          </a:xfrm>
        </p:spPr>
      </p:pic>
    </p:spTree>
    <p:extLst>
      <p:ext uri="{BB962C8B-B14F-4D97-AF65-F5344CB8AC3E}">
        <p14:creationId xmlns:p14="http://schemas.microsoft.com/office/powerpoint/2010/main" xmlns="" val="401039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868572"/>
            <a:ext cx="8229600" cy="688020"/>
          </a:xfrm>
        </p:spPr>
        <p:txBody>
          <a:bodyPr>
            <a:normAutofit/>
          </a:bodyPr>
          <a:lstStyle/>
          <a:p>
            <a:r>
              <a:rPr lang="en-US" sz="2400" b="1">
                <a:latin typeface="Times New Roman"/>
                <a:ea typeface="+mj-lt"/>
                <a:cs typeface="+mj-lt"/>
              </a:rPr>
              <a:t>Working of Hybrid IDS</a:t>
            </a:r>
            <a:endParaRPr lang="en-US" sz="2400" b="1">
              <a:latin typeface="Times New Roman"/>
              <a:cs typeface="Times New Roman"/>
            </a:endParaRPr>
          </a:p>
        </p:txBody>
      </p:sp>
      <p:pic>
        <p:nvPicPr>
          <p:cNvPr id="10" name="Picture 9">
            <a:extLst>
              <a:ext uri="{FF2B5EF4-FFF2-40B4-BE49-F238E27FC236}">
                <a16:creationId xmlns:a16="http://schemas.microsoft.com/office/drawing/2014/main" xmlns="" id="{35252EFA-4DC8-AFC4-C69E-EC7540C27DD8}"/>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1303" r="1954" b="539"/>
          <a:stretch/>
        </p:blipFill>
        <p:spPr>
          <a:xfrm>
            <a:off x="5699161" y="1780280"/>
            <a:ext cx="2929448" cy="3633639"/>
          </a:xfrm>
          <a:prstGeom prst="rect">
            <a:avLst/>
          </a:prstGeom>
        </p:spPr>
      </p:pic>
      <p:sp>
        <p:nvSpPr>
          <p:cNvPr id="8" name="Content Placeholder 6">
            <a:extLst>
              <a:ext uri="{FF2B5EF4-FFF2-40B4-BE49-F238E27FC236}">
                <a16:creationId xmlns:a16="http://schemas.microsoft.com/office/drawing/2014/main" xmlns="" id="{1D42C6E0-9F7D-9143-A147-E6FB16EF6B78}"/>
              </a:ext>
            </a:extLst>
          </p:cNvPr>
          <p:cNvSpPr txBox="1">
            <a:spLocks/>
          </p:cNvSpPr>
          <p:nvPr/>
        </p:nvSpPr>
        <p:spPr>
          <a:xfrm>
            <a:off x="386982" y="1778107"/>
            <a:ext cx="5623012" cy="40639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a:ea typeface="+mn-lt"/>
                <a:cs typeface="+mn-lt"/>
              </a:rPr>
              <a:t>Signature Database</a:t>
            </a:r>
            <a:endParaRPr lang="en-US" sz="1800" b="1" err="1">
              <a:ea typeface="+mn-lt"/>
              <a:cs typeface="+mn-lt"/>
            </a:endParaRPr>
          </a:p>
          <a:p>
            <a:r>
              <a:rPr lang="en-US" sz="1800" b="1">
                <a:ea typeface="+mn-lt"/>
                <a:cs typeface="+mn-lt"/>
              </a:rPr>
              <a:t>Data Collection</a:t>
            </a:r>
            <a:endParaRPr lang="en-US" sz="1800" b="1">
              <a:cs typeface="Calibri"/>
            </a:endParaRPr>
          </a:p>
          <a:p>
            <a:r>
              <a:rPr lang="en-US" sz="1800" b="1">
                <a:ea typeface="+mn-lt"/>
                <a:cs typeface="+mn-lt"/>
              </a:rPr>
              <a:t>Signature Matching:</a:t>
            </a:r>
            <a:r>
              <a:rPr lang="en-US" sz="1800">
                <a:ea typeface="+mn-lt"/>
                <a:cs typeface="+mn-lt"/>
              </a:rPr>
              <a:t> Once the data is collected, the IDS matches the signatures of known attacks against the data to detect any matches.</a:t>
            </a:r>
            <a:endParaRPr lang="en-US" sz="1800">
              <a:cs typeface="Calibri"/>
            </a:endParaRPr>
          </a:p>
          <a:p>
            <a:r>
              <a:rPr lang="en-US" sz="1800" b="1">
                <a:ea typeface="+mn-lt"/>
                <a:cs typeface="+mn-lt"/>
              </a:rPr>
              <a:t>Preprocessing</a:t>
            </a:r>
          </a:p>
          <a:p>
            <a:r>
              <a:rPr lang="en-US" sz="1800" b="1">
                <a:ea typeface="+mn-lt"/>
                <a:cs typeface="+mn-lt"/>
              </a:rPr>
              <a:t>Anomaly Detection:</a:t>
            </a:r>
            <a:r>
              <a:rPr lang="en-US" sz="1800">
                <a:ea typeface="+mn-lt"/>
                <a:cs typeface="+mn-lt"/>
              </a:rPr>
              <a:t> In this step, the IDS builds a model of the normal behavior of the system using statistical models or machine learning algorithms.</a:t>
            </a:r>
          </a:p>
          <a:p>
            <a:r>
              <a:rPr lang="en-US" sz="1800" b="1">
                <a:ea typeface="+mn-lt"/>
                <a:cs typeface="+mn-lt"/>
              </a:rPr>
              <a:t>Signature Matching:</a:t>
            </a:r>
            <a:r>
              <a:rPr lang="en-US" sz="1800">
                <a:ea typeface="+mn-lt"/>
                <a:cs typeface="+mn-lt"/>
              </a:rPr>
              <a:t> Once the system detects an anomaly, it then matches the observed behavior against a database of signatures of known attacks.</a:t>
            </a:r>
          </a:p>
          <a:p>
            <a:r>
              <a:rPr lang="en-US" sz="1800" b="1">
                <a:ea typeface="+mn-lt"/>
                <a:cs typeface="+mn-lt"/>
              </a:rPr>
              <a:t>Alert Generation</a:t>
            </a:r>
          </a:p>
          <a:p>
            <a:endParaRPr lang="en-US" sz="1800">
              <a:ea typeface="+mn-lt"/>
              <a:cs typeface="+mn-lt"/>
            </a:endParaRPr>
          </a:p>
          <a:p>
            <a:endParaRPr lang="en-US" sz="1800">
              <a:ea typeface="+mn-lt"/>
              <a:cs typeface="+mn-lt"/>
            </a:endParaRPr>
          </a:p>
        </p:txBody>
      </p:sp>
    </p:spTree>
    <p:extLst>
      <p:ext uri="{BB962C8B-B14F-4D97-AF65-F5344CB8AC3E}">
        <p14:creationId xmlns:p14="http://schemas.microsoft.com/office/powerpoint/2010/main" xmlns="" val="3817469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89744"/>
            <a:ext cx="8229600" cy="688020"/>
          </a:xfrm>
        </p:spPr>
        <p:txBody>
          <a:bodyPr>
            <a:normAutofit/>
          </a:bodyPr>
          <a:lstStyle/>
          <a:p>
            <a:r>
              <a:rPr lang="en-US" sz="2400" b="1">
                <a:solidFill>
                  <a:srgbClr val="000000"/>
                </a:solidFill>
                <a:latin typeface="Times New Roman"/>
                <a:cs typeface="Calibri"/>
              </a:rPr>
              <a:t>Approach for Hybrid Model</a:t>
            </a:r>
          </a:p>
        </p:txBody>
      </p:sp>
      <p:sp>
        <p:nvSpPr>
          <p:cNvPr id="10" name="TextBox 9">
            <a:extLst>
              <a:ext uri="{FF2B5EF4-FFF2-40B4-BE49-F238E27FC236}">
                <a16:creationId xmlns:a16="http://schemas.microsoft.com/office/drawing/2014/main" xmlns="" id="{5D4BEFDA-F1BA-1A30-19F1-CE2B1BACD1B2}"/>
              </a:ext>
            </a:extLst>
          </p:cNvPr>
          <p:cNvSpPr txBox="1"/>
          <p:nvPr/>
        </p:nvSpPr>
        <p:spPr>
          <a:xfrm>
            <a:off x="502527" y="1882009"/>
            <a:ext cx="817589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system gets the already preprocessed (22 features) as the input for both models, with the difference that the Auto Encode performs one more preprocessing stage in which it eliminates 12 features of the input. Then, both make their prediction, and these will be taken as input to the final model. This will be the one that determines if there is an anomaly or not.</a:t>
            </a:r>
            <a:endParaRPr lang="en-US"/>
          </a:p>
        </p:txBody>
      </p:sp>
      <p:pic>
        <p:nvPicPr>
          <p:cNvPr id="2" name="Picture 2" descr="Diagram&#10;&#10;Description automatically generated">
            <a:extLst>
              <a:ext uri="{FF2B5EF4-FFF2-40B4-BE49-F238E27FC236}">
                <a16:creationId xmlns:a16="http://schemas.microsoft.com/office/drawing/2014/main" xmlns="" id="{93FC877F-3A41-7986-1818-B7B9AE6670E5}"/>
              </a:ext>
            </a:extLst>
          </p:cNvPr>
          <p:cNvPicPr>
            <a:picLocks noChangeAspect="1"/>
          </p:cNvPicPr>
          <p:nvPr/>
        </p:nvPicPr>
        <p:blipFill rotWithShape="1">
          <a:blip r:embed="rId3"/>
          <a:srcRect t="12803" r="171" b="13841"/>
          <a:stretch/>
        </p:blipFill>
        <p:spPr>
          <a:xfrm>
            <a:off x="1025174" y="3430747"/>
            <a:ext cx="7133941" cy="2585553"/>
          </a:xfrm>
          <a:prstGeom prst="rect">
            <a:avLst/>
          </a:prstGeom>
        </p:spPr>
      </p:pic>
    </p:spTree>
    <p:extLst>
      <p:ext uri="{BB962C8B-B14F-4D97-AF65-F5344CB8AC3E}">
        <p14:creationId xmlns:p14="http://schemas.microsoft.com/office/powerpoint/2010/main" xmlns="" val="1139926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itle 8">
            <a:extLst>
              <a:ext uri="{FF2B5EF4-FFF2-40B4-BE49-F238E27FC236}">
                <a16:creationId xmlns:a16="http://schemas.microsoft.com/office/drawing/2014/main" xmlns="" id="{40FF8A35-5176-EDBF-8141-55A64C85F265}"/>
              </a:ext>
            </a:extLst>
          </p:cNvPr>
          <p:cNvSpPr>
            <a:spLocks noGrp="1"/>
          </p:cNvSpPr>
          <p:nvPr>
            <p:ph type="title"/>
          </p:nvPr>
        </p:nvSpPr>
        <p:spPr>
          <a:xfrm>
            <a:off x="455956" y="789744"/>
            <a:ext cx="8229600" cy="688020"/>
          </a:xfrm>
        </p:spPr>
        <p:txBody>
          <a:bodyPr>
            <a:normAutofit/>
          </a:bodyPr>
          <a:lstStyle/>
          <a:p>
            <a:r>
              <a:rPr lang="en-US" sz="2400" b="1">
                <a:solidFill>
                  <a:srgbClr val="000000"/>
                </a:solidFill>
                <a:latin typeface="Times New Roman"/>
                <a:cs typeface="Calibri"/>
              </a:rPr>
              <a:t>Results and Analysis of Hybrid Model</a:t>
            </a:r>
          </a:p>
        </p:txBody>
      </p:sp>
      <p:graphicFrame>
        <p:nvGraphicFramePr>
          <p:cNvPr id="3" name="Table 2">
            <a:extLst>
              <a:ext uri="{FF2B5EF4-FFF2-40B4-BE49-F238E27FC236}">
                <a16:creationId xmlns:a16="http://schemas.microsoft.com/office/drawing/2014/main" xmlns="" id="{B355181D-AF72-7666-62D4-14BE1B770273}"/>
              </a:ext>
            </a:extLst>
          </p:cNvPr>
          <p:cNvGraphicFramePr>
            <a:graphicFrameLocks noGrp="1"/>
          </p:cNvGraphicFramePr>
          <p:nvPr>
            <p:extLst>
              <p:ext uri="{D42A27DB-BD31-4B8C-83A1-F6EECF244321}">
                <p14:modId xmlns:p14="http://schemas.microsoft.com/office/powerpoint/2010/main" xmlns="" val="3356798217"/>
              </p:ext>
            </p:extLst>
          </p:nvPr>
        </p:nvGraphicFramePr>
        <p:xfrm>
          <a:off x="875095" y="2163581"/>
          <a:ext cx="7347244" cy="3081573"/>
        </p:xfrm>
        <a:graphic>
          <a:graphicData uri="http://schemas.openxmlformats.org/drawingml/2006/table">
            <a:tbl>
              <a:tblPr firstRow="1" firstCol="1" bandRow="1">
                <a:tableStyleId>{5A111915-BE36-4E01-A7E5-04B1672EAD32}</a:tableStyleId>
              </a:tblPr>
              <a:tblGrid>
                <a:gridCol w="1330994">
                  <a:extLst>
                    <a:ext uri="{9D8B030D-6E8A-4147-A177-3AD203B41FA5}">
                      <a16:colId xmlns:a16="http://schemas.microsoft.com/office/drawing/2014/main" xmlns="" val="3629545841"/>
                    </a:ext>
                  </a:extLst>
                </a:gridCol>
                <a:gridCol w="1031880">
                  <a:extLst>
                    <a:ext uri="{9D8B030D-6E8A-4147-A177-3AD203B41FA5}">
                      <a16:colId xmlns:a16="http://schemas.microsoft.com/office/drawing/2014/main" xmlns="" val="1593019616"/>
                    </a:ext>
                  </a:extLst>
                </a:gridCol>
                <a:gridCol w="926079">
                  <a:extLst>
                    <a:ext uri="{9D8B030D-6E8A-4147-A177-3AD203B41FA5}">
                      <a16:colId xmlns:a16="http://schemas.microsoft.com/office/drawing/2014/main" xmlns="" val="1955704426"/>
                    </a:ext>
                  </a:extLst>
                </a:gridCol>
                <a:gridCol w="737417">
                  <a:extLst>
                    <a:ext uri="{9D8B030D-6E8A-4147-A177-3AD203B41FA5}">
                      <a16:colId xmlns:a16="http://schemas.microsoft.com/office/drawing/2014/main" xmlns="" val="1496699936"/>
                    </a:ext>
                  </a:extLst>
                </a:gridCol>
                <a:gridCol w="1290482">
                  <a:extLst>
                    <a:ext uri="{9D8B030D-6E8A-4147-A177-3AD203B41FA5}">
                      <a16:colId xmlns:a16="http://schemas.microsoft.com/office/drawing/2014/main" xmlns="" val="2820770745"/>
                    </a:ext>
                  </a:extLst>
                </a:gridCol>
                <a:gridCol w="1224642">
                  <a:extLst>
                    <a:ext uri="{9D8B030D-6E8A-4147-A177-3AD203B41FA5}">
                      <a16:colId xmlns:a16="http://schemas.microsoft.com/office/drawing/2014/main" xmlns="" val="2018145800"/>
                    </a:ext>
                  </a:extLst>
                </a:gridCol>
                <a:gridCol w="805750">
                  <a:extLst>
                    <a:ext uri="{9D8B030D-6E8A-4147-A177-3AD203B41FA5}">
                      <a16:colId xmlns:a16="http://schemas.microsoft.com/office/drawing/2014/main" xmlns="" val="849363933"/>
                    </a:ext>
                  </a:extLst>
                </a:gridCol>
              </a:tblGrid>
              <a:tr h="447718">
                <a:tc>
                  <a:txBody>
                    <a:bodyPr/>
                    <a:lstStyle/>
                    <a:p>
                      <a:pPr algn="just"/>
                      <a:r>
                        <a:rPr lang="en-IN">
                          <a:effectLst/>
                        </a:rPr>
                        <a:t>Techniques</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Normal</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DDos</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Bot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Brute force</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Infiltration</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Web</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60635970"/>
                  </a:ext>
                </a:extLst>
              </a:tr>
              <a:tr h="526771">
                <a:tc>
                  <a:txBody>
                    <a:bodyPr/>
                    <a:lstStyle/>
                    <a:p>
                      <a:pPr algn="just"/>
                      <a:r>
                        <a:rPr lang="en-IN">
                          <a:effectLst/>
                        </a:rPr>
                        <a:t>IF</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62.6</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78.9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971507540"/>
                  </a:ext>
                </a:extLst>
              </a:tr>
              <a:tr h="526771">
                <a:tc>
                  <a:txBody>
                    <a:bodyPr/>
                    <a:lstStyle/>
                    <a:p>
                      <a:pPr algn="just"/>
                      <a:r>
                        <a:rPr lang="en-IN">
                          <a:effectLst/>
                        </a:rPr>
                        <a:t>AE</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69.9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54.3</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49.6</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100</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27.7</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61</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107209738"/>
                  </a:ext>
                </a:extLst>
              </a:tr>
              <a:tr h="526771">
                <a:tc>
                  <a:txBody>
                    <a:bodyPr/>
                    <a:lstStyle/>
                    <a:p>
                      <a:pPr algn="just"/>
                      <a:r>
                        <a:rPr lang="en-IN">
                          <a:effectLst/>
                        </a:rPr>
                        <a:t>RF</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88.4</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78.9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99.9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91.8</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58.9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98.6</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3909789100"/>
                  </a:ext>
                </a:extLst>
              </a:tr>
              <a:tr h="526771">
                <a:tc>
                  <a:txBody>
                    <a:bodyPr/>
                    <a:lstStyle/>
                    <a:p>
                      <a:pPr algn="just"/>
                      <a:r>
                        <a:rPr lang="en-IN">
                          <a:effectLst/>
                        </a:rPr>
                        <a:t>FFNN</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98.4</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99.8</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99.9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90.7</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29.8</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98.8</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2893206050"/>
                  </a:ext>
                </a:extLst>
              </a:tr>
              <a:tr h="526771">
                <a:tc>
                  <a:txBody>
                    <a:bodyPr/>
                    <a:lstStyle/>
                    <a:p>
                      <a:pPr algn="just"/>
                      <a:r>
                        <a:rPr lang="en-IN">
                          <a:effectLst/>
                        </a:rPr>
                        <a:t>Hybrid</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96.4</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100</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99.9</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99.1</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38.6</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just"/>
                      <a:r>
                        <a:rPr lang="en-IN">
                          <a:effectLst/>
                        </a:rPr>
                        <a:t>98.2</a:t>
                      </a:r>
                    </a:p>
                  </a:txBody>
                  <a:tcPr marL="68580" marR="68580" marT="0" marB="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xmlns="" val="3809185536"/>
                  </a:ext>
                </a:extLst>
              </a:tr>
            </a:tbl>
          </a:graphicData>
        </a:graphic>
      </p:graphicFrame>
      <p:sp>
        <p:nvSpPr>
          <p:cNvPr id="6" name="TextBox 5">
            <a:extLst>
              <a:ext uri="{FF2B5EF4-FFF2-40B4-BE49-F238E27FC236}">
                <a16:creationId xmlns:a16="http://schemas.microsoft.com/office/drawing/2014/main" xmlns="" id="{CE317A71-DDBD-CFC6-473C-52BCB2495073}"/>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xmlns="" val="2175530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92565"/>
            <a:ext cx="8229600" cy="688020"/>
          </a:xfrm>
        </p:spPr>
        <p:txBody>
          <a:bodyPr>
            <a:normAutofit/>
          </a:bodyPr>
          <a:lstStyle/>
          <a:p>
            <a:r>
              <a:rPr lang="en-US" sz="2400" b="1">
                <a:latin typeface="Times New Roman"/>
                <a:ea typeface="+mj-lt"/>
                <a:cs typeface="+mj-lt"/>
              </a:rPr>
              <a:t>Approval from Guide</a:t>
            </a:r>
            <a:endParaRPr lang="en-US" sz="2400" b="1">
              <a:latin typeface="Times New Roman"/>
              <a:cs typeface="Times New Roman"/>
            </a:endParaRPr>
          </a:p>
        </p:txBody>
      </p:sp>
      <p:pic>
        <p:nvPicPr>
          <p:cNvPr id="2" name="Picture 2">
            <a:extLst>
              <a:ext uri="{FF2B5EF4-FFF2-40B4-BE49-F238E27FC236}">
                <a16:creationId xmlns:a16="http://schemas.microsoft.com/office/drawing/2014/main" xmlns="" id="{A28BB0FE-CB46-A28F-9971-79DD54DD0755}"/>
              </a:ext>
            </a:extLst>
          </p:cNvPr>
          <p:cNvPicPr>
            <a:picLocks noGrp="1" noChangeAspect="1"/>
          </p:cNvPicPr>
          <p:nvPr>
            <p:ph idx="1"/>
          </p:nvPr>
        </p:nvPicPr>
        <p:blipFill>
          <a:blip r:embed="rId3"/>
          <a:stretch>
            <a:fillRect/>
          </a:stretch>
        </p:blipFill>
        <p:spPr>
          <a:xfrm>
            <a:off x="1155684" y="1600200"/>
            <a:ext cx="6832631" cy="4525963"/>
          </a:xfrm>
        </p:spPr>
      </p:pic>
    </p:spTree>
    <p:extLst>
      <p:ext uri="{BB962C8B-B14F-4D97-AF65-F5344CB8AC3E}">
        <p14:creationId xmlns:p14="http://schemas.microsoft.com/office/powerpoint/2010/main" xmlns="" val="2383387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60184"/>
            <a:ext cx="8229600" cy="688020"/>
          </a:xfrm>
        </p:spPr>
        <p:txBody>
          <a:bodyPr>
            <a:normAutofit/>
          </a:bodyPr>
          <a:lstStyle/>
          <a:p>
            <a:r>
              <a:rPr lang="en-US" sz="2400" b="1">
                <a:solidFill>
                  <a:srgbClr val="000000"/>
                </a:solidFill>
                <a:latin typeface="Times New Roman"/>
                <a:cs typeface="Calibri"/>
              </a:rPr>
              <a:t>Signature Matching RF Algorithm Result</a:t>
            </a:r>
          </a:p>
        </p:txBody>
      </p:sp>
      <p:pic>
        <p:nvPicPr>
          <p:cNvPr id="2" name="Picture 5" descr="Chart, line chart&#10;&#10;Description automatically generated">
            <a:extLst>
              <a:ext uri="{FF2B5EF4-FFF2-40B4-BE49-F238E27FC236}">
                <a16:creationId xmlns:a16="http://schemas.microsoft.com/office/drawing/2014/main" xmlns="" id="{95323796-C2E3-28FD-5A3A-A7A8A8632002}"/>
              </a:ext>
            </a:extLst>
          </p:cNvPr>
          <p:cNvPicPr>
            <a:picLocks noGrp="1" noChangeAspect="1"/>
          </p:cNvPicPr>
          <p:nvPr>
            <p:ph idx="1"/>
          </p:nvPr>
        </p:nvPicPr>
        <p:blipFill>
          <a:blip r:embed="rId3"/>
          <a:stretch>
            <a:fillRect/>
          </a:stretch>
        </p:blipFill>
        <p:spPr>
          <a:xfrm>
            <a:off x="1582733" y="1590346"/>
            <a:ext cx="5988387" cy="4723034"/>
          </a:xfrm>
        </p:spPr>
      </p:pic>
    </p:spTree>
    <p:extLst>
      <p:ext uri="{BB962C8B-B14F-4D97-AF65-F5344CB8AC3E}">
        <p14:creationId xmlns:p14="http://schemas.microsoft.com/office/powerpoint/2010/main" xmlns="" val="532803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868572"/>
            <a:ext cx="8229600" cy="688020"/>
          </a:xfrm>
        </p:spPr>
        <p:txBody>
          <a:bodyPr>
            <a:normAutofit/>
          </a:bodyPr>
          <a:lstStyle/>
          <a:p>
            <a:r>
              <a:rPr lang="en-US" sz="2400" b="1">
                <a:solidFill>
                  <a:srgbClr val="000000"/>
                </a:solidFill>
                <a:latin typeface="Times New Roman"/>
                <a:cs typeface="Calibri"/>
              </a:rPr>
              <a:t>User Interface</a:t>
            </a:r>
          </a:p>
        </p:txBody>
      </p:sp>
      <p:pic>
        <p:nvPicPr>
          <p:cNvPr id="2" name="Picture 5" descr="A picture containing timeline&#10;&#10;Description automatically generated">
            <a:extLst>
              <a:ext uri="{FF2B5EF4-FFF2-40B4-BE49-F238E27FC236}">
                <a16:creationId xmlns:a16="http://schemas.microsoft.com/office/drawing/2014/main" xmlns="" id="{ED37CBB9-0D32-3CA7-8C96-86BD7CD06686}"/>
              </a:ext>
            </a:extLst>
          </p:cNvPr>
          <p:cNvPicPr>
            <a:picLocks noGrp="1" noChangeAspect="1"/>
          </p:cNvPicPr>
          <p:nvPr>
            <p:ph idx="1"/>
          </p:nvPr>
        </p:nvPicPr>
        <p:blipFill>
          <a:blip r:embed="rId3"/>
          <a:stretch>
            <a:fillRect/>
          </a:stretch>
        </p:blipFill>
        <p:spPr>
          <a:xfrm>
            <a:off x="582304" y="1569099"/>
            <a:ext cx="7958166" cy="4337173"/>
          </a:xfrm>
        </p:spPr>
      </p:pic>
    </p:spTree>
    <p:extLst>
      <p:ext uri="{BB962C8B-B14F-4D97-AF65-F5344CB8AC3E}">
        <p14:creationId xmlns:p14="http://schemas.microsoft.com/office/powerpoint/2010/main" xmlns="" val="269950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868572"/>
            <a:ext cx="8229600" cy="688020"/>
          </a:xfrm>
        </p:spPr>
        <p:txBody>
          <a:bodyPr>
            <a:normAutofit/>
          </a:bodyPr>
          <a:lstStyle/>
          <a:p>
            <a:r>
              <a:rPr lang="en-US" sz="2400" b="1">
                <a:solidFill>
                  <a:srgbClr val="000000"/>
                </a:solidFill>
                <a:latin typeface="Times New Roman"/>
                <a:cs typeface="Calibri"/>
              </a:rPr>
              <a:t>User Interface</a:t>
            </a:r>
          </a:p>
        </p:txBody>
      </p:sp>
      <p:pic>
        <p:nvPicPr>
          <p:cNvPr id="18" name="Picture 18" descr="Graphical user interface, text, application&#10;&#10;Description automatically generated">
            <a:extLst>
              <a:ext uri="{FF2B5EF4-FFF2-40B4-BE49-F238E27FC236}">
                <a16:creationId xmlns:a16="http://schemas.microsoft.com/office/drawing/2014/main" xmlns="" id="{1840B456-354E-A1BF-81E0-D09F8942B09F}"/>
              </a:ext>
            </a:extLst>
          </p:cNvPr>
          <p:cNvPicPr>
            <a:picLocks noGrp="1" noChangeAspect="1"/>
          </p:cNvPicPr>
          <p:nvPr>
            <p:ph idx="1"/>
          </p:nvPr>
        </p:nvPicPr>
        <p:blipFill>
          <a:blip r:embed="rId3"/>
          <a:stretch>
            <a:fillRect/>
          </a:stretch>
        </p:blipFill>
        <p:spPr>
          <a:xfrm>
            <a:off x="457200" y="1738340"/>
            <a:ext cx="8229600" cy="3612786"/>
          </a:xfrm>
        </p:spPr>
      </p:pic>
    </p:spTree>
    <p:extLst>
      <p:ext uri="{BB962C8B-B14F-4D97-AF65-F5344CB8AC3E}">
        <p14:creationId xmlns:p14="http://schemas.microsoft.com/office/powerpoint/2010/main" xmlns="" val="1890223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p:txBody>
          <a:bodyPr vert="horz" lIns="91440" tIns="45720" rIns="91440" bIns="45720" rtlCol="0" anchor="t">
            <a:normAutofit/>
          </a:bodyPr>
          <a:lstStyle/>
          <a:p>
            <a:endParaRPr lang="en-US" sz="2400">
              <a:cs typeface="Calibri"/>
            </a:endParaRPr>
          </a:p>
          <a:p>
            <a:endParaRPr lang="en-US" sz="2400">
              <a:cs typeface="Calibri"/>
            </a:endParaRPr>
          </a:p>
          <a:p>
            <a:pPr marL="0" indent="0">
              <a:buNone/>
            </a:pPr>
            <a:endParaRPr lang="en-US" sz="2400">
              <a:cs typeface="Calibri"/>
            </a:endParaRPr>
          </a:p>
        </p:txBody>
      </p:sp>
      <p:pic>
        <p:nvPicPr>
          <p:cNvPr id="6" name="Picture 7" descr="Graphical user interface, application&#10;&#10;Description automatically generated">
            <a:extLst>
              <a:ext uri="{FF2B5EF4-FFF2-40B4-BE49-F238E27FC236}">
                <a16:creationId xmlns:a16="http://schemas.microsoft.com/office/drawing/2014/main" xmlns="" id="{1435550D-2F8D-A866-B5E5-679687204D5B}"/>
              </a:ext>
            </a:extLst>
          </p:cNvPr>
          <p:cNvPicPr>
            <a:picLocks noChangeAspect="1"/>
          </p:cNvPicPr>
          <p:nvPr/>
        </p:nvPicPr>
        <p:blipFill>
          <a:blip r:embed="rId3"/>
          <a:stretch>
            <a:fillRect/>
          </a:stretch>
        </p:blipFill>
        <p:spPr>
          <a:xfrm>
            <a:off x="584574" y="1341089"/>
            <a:ext cx="7974529" cy="4415559"/>
          </a:xfrm>
          <a:prstGeom prst="rect">
            <a:avLst/>
          </a:prstGeom>
        </p:spPr>
      </p:pic>
    </p:spTree>
    <p:extLst>
      <p:ext uri="{BB962C8B-B14F-4D97-AF65-F5344CB8AC3E}">
        <p14:creationId xmlns:p14="http://schemas.microsoft.com/office/powerpoint/2010/main" xmlns="" val="872964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p:txBody>
          <a:bodyPr vert="horz" lIns="91440" tIns="45720" rIns="91440" bIns="45720" rtlCol="0" anchor="t">
            <a:normAutofit/>
          </a:bodyPr>
          <a:lstStyle/>
          <a:p>
            <a:endParaRPr lang="en-US" sz="2400">
              <a:cs typeface="Calibri"/>
            </a:endParaRPr>
          </a:p>
          <a:p>
            <a:endParaRPr lang="en-US" sz="2400">
              <a:cs typeface="Calibri"/>
            </a:endParaRPr>
          </a:p>
          <a:p>
            <a:pPr marL="0" indent="0">
              <a:buNone/>
            </a:pPr>
            <a:endParaRPr lang="en-US" sz="2400">
              <a:cs typeface="Calibri"/>
            </a:endParaRPr>
          </a:p>
        </p:txBody>
      </p:sp>
      <p:pic>
        <p:nvPicPr>
          <p:cNvPr id="2" name="Picture 2">
            <a:extLst>
              <a:ext uri="{FF2B5EF4-FFF2-40B4-BE49-F238E27FC236}">
                <a16:creationId xmlns:a16="http://schemas.microsoft.com/office/drawing/2014/main" xmlns="" id="{292B7ACD-EB5D-87F4-92ED-E9CBD97EEBC6}"/>
              </a:ext>
            </a:extLst>
          </p:cNvPr>
          <p:cNvPicPr>
            <a:picLocks noChangeAspect="1"/>
          </p:cNvPicPr>
          <p:nvPr/>
        </p:nvPicPr>
        <p:blipFill>
          <a:blip r:embed="rId3"/>
          <a:stretch>
            <a:fillRect/>
          </a:stretch>
        </p:blipFill>
        <p:spPr>
          <a:xfrm>
            <a:off x="595113" y="1297638"/>
            <a:ext cx="7954153" cy="4500109"/>
          </a:xfrm>
          <a:prstGeom prst="rect">
            <a:avLst/>
          </a:prstGeom>
        </p:spPr>
      </p:pic>
    </p:spTree>
    <p:extLst>
      <p:ext uri="{BB962C8B-B14F-4D97-AF65-F5344CB8AC3E}">
        <p14:creationId xmlns:p14="http://schemas.microsoft.com/office/powerpoint/2010/main" xmlns="" val="1001353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491231"/>
            <a:ext cx="8711726"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389602" y="1917670"/>
            <a:ext cx="8529391" cy="3170099"/>
          </a:xfrm>
          <a:prstGeom prst="rect">
            <a:avLst/>
          </a:prstGeom>
          <a:noFill/>
        </p:spPr>
        <p:txBody>
          <a:bodyPr wrap="square" lIns="91440" tIns="45720" rIns="91440" bIns="45720" rtlCol="0" anchor="t">
            <a:spAutoFit/>
          </a:bodyPr>
          <a:lstStyle/>
          <a:p>
            <a:pPr algn="just"/>
            <a:r>
              <a:rPr lang="en-US" sz="2400" dirty="0">
                <a:latin typeface="Times New Roman"/>
                <a:ea typeface="+mn-lt"/>
                <a:cs typeface="+mn-lt"/>
              </a:rPr>
              <a:t>Our manuscript entitled "</a:t>
            </a:r>
            <a:r>
              <a:rPr lang="en-US" sz="2400" b="1" dirty="0">
                <a:latin typeface="Times New Roman"/>
                <a:ea typeface="+mn-lt"/>
                <a:cs typeface="+mn-lt"/>
              </a:rPr>
              <a:t>A Cloud-Based Intrusion Detection System for Advanced Threat Detection and Prevention using Machine Learning Techniques"</a:t>
            </a:r>
            <a:r>
              <a:rPr lang="en-US" sz="2400" dirty="0">
                <a:latin typeface="Times New Roman"/>
                <a:ea typeface="+mn-lt"/>
                <a:cs typeface="+mn-lt"/>
              </a:rPr>
              <a:t> has been successfully submitted </a:t>
            </a:r>
            <a:r>
              <a:rPr lang="en-US" sz="2400" b="1" dirty="0">
                <a:solidFill>
                  <a:schemeClr val="tx2"/>
                </a:solidFill>
                <a:latin typeface="Times New Roman"/>
                <a:ea typeface="+mn-lt"/>
                <a:cs typeface="+mn-lt"/>
              </a:rPr>
              <a:t>14th ICCCNT 2023 at IIT Delhi</a:t>
            </a:r>
            <a:r>
              <a:rPr lang="en-US" sz="2400" dirty="0">
                <a:solidFill>
                  <a:srgbClr val="000000"/>
                </a:solidFill>
                <a:latin typeface="Times New Roman"/>
                <a:ea typeface="+mn-lt"/>
                <a:cs typeface="+mn-lt"/>
              </a:rPr>
              <a:t>.</a:t>
            </a:r>
            <a:endParaRPr lang="en-US" sz="2400" dirty="0">
              <a:latin typeface="Times New Roman"/>
              <a:ea typeface="+mn-lt"/>
              <a:cs typeface="+mn-lt"/>
            </a:endParaRPr>
          </a:p>
          <a:p>
            <a:pPr algn="just"/>
            <a:endParaRPr lang="en-US" sz="3200" dirty="0">
              <a:cs typeface="Calibri"/>
            </a:endParaRPr>
          </a:p>
          <a:p>
            <a:pPr algn="just"/>
            <a:r>
              <a:rPr lang="en-US" sz="2400" b="1" dirty="0">
                <a:latin typeface="Times New Roman"/>
                <a:cs typeface="Calibri"/>
              </a:rPr>
              <a:t>Authors:</a:t>
            </a:r>
            <a:r>
              <a:rPr lang="en-US" sz="2400" b="1" dirty="0">
                <a:latin typeface="Times New Roman"/>
                <a:ea typeface="+mn-lt"/>
                <a:cs typeface="+mn-lt"/>
              </a:rPr>
              <a:t> </a:t>
            </a:r>
            <a:r>
              <a:rPr lang="en-US" sz="2400" dirty="0">
                <a:latin typeface="Times New Roman"/>
                <a:ea typeface="+mn-lt"/>
                <a:cs typeface="+mn-lt"/>
              </a:rPr>
              <a:t>Dr. T. </a:t>
            </a:r>
            <a:r>
              <a:rPr lang="en-US" sz="2400" dirty="0" err="1">
                <a:latin typeface="Times New Roman"/>
                <a:ea typeface="+mn-lt"/>
                <a:cs typeface="+mn-lt"/>
              </a:rPr>
              <a:t>Senthil</a:t>
            </a:r>
            <a:r>
              <a:rPr lang="en-US" sz="2400" dirty="0">
                <a:latin typeface="Times New Roman"/>
                <a:ea typeface="+mn-lt"/>
                <a:cs typeface="+mn-lt"/>
              </a:rPr>
              <a:t> Kumar, </a:t>
            </a:r>
            <a:r>
              <a:rPr lang="en-US" sz="2400" dirty="0" err="1">
                <a:latin typeface="Times New Roman"/>
                <a:ea typeface="+mn-lt"/>
                <a:cs typeface="+mn-lt"/>
              </a:rPr>
              <a:t>Nikunj</a:t>
            </a:r>
            <a:r>
              <a:rPr lang="en-US" sz="2400" dirty="0">
                <a:latin typeface="Times New Roman"/>
                <a:ea typeface="+mn-lt"/>
                <a:cs typeface="+mn-lt"/>
              </a:rPr>
              <a:t> </a:t>
            </a:r>
            <a:r>
              <a:rPr lang="en-US" sz="2400" dirty="0" err="1">
                <a:latin typeface="Times New Roman"/>
                <a:ea typeface="+mn-lt"/>
                <a:cs typeface="+mn-lt"/>
              </a:rPr>
              <a:t>Kunduru</a:t>
            </a:r>
            <a:r>
              <a:rPr lang="en-US" sz="2400" dirty="0">
                <a:latin typeface="Times New Roman"/>
                <a:ea typeface="+mn-lt"/>
                <a:cs typeface="+mn-lt"/>
              </a:rPr>
              <a:t>, </a:t>
            </a:r>
            <a:r>
              <a:rPr lang="en-US" sz="2400" dirty="0" err="1">
                <a:latin typeface="Times New Roman"/>
                <a:ea typeface="+mn-lt"/>
                <a:cs typeface="+mn-lt"/>
              </a:rPr>
              <a:t>Abhinav</a:t>
            </a:r>
            <a:r>
              <a:rPr lang="en-US" sz="2400" dirty="0">
                <a:latin typeface="Times New Roman"/>
                <a:ea typeface="+mn-lt"/>
                <a:cs typeface="+mn-lt"/>
              </a:rPr>
              <a:t> </a:t>
            </a:r>
            <a:r>
              <a:rPr lang="en-US" sz="2400" dirty="0" err="1">
                <a:latin typeface="Times New Roman"/>
                <a:ea typeface="+mn-lt"/>
                <a:cs typeface="+mn-lt"/>
              </a:rPr>
              <a:t>Ravella</a:t>
            </a:r>
            <a:r>
              <a:rPr lang="en-US" sz="2400" dirty="0">
                <a:latin typeface="Times New Roman"/>
                <a:ea typeface="+mn-lt"/>
                <a:cs typeface="+mn-lt"/>
              </a:rPr>
              <a:t>, </a:t>
            </a:r>
            <a:r>
              <a:rPr lang="en-US" sz="2400" dirty="0" err="1">
                <a:latin typeface="Times New Roman"/>
                <a:ea typeface="+mn-lt"/>
                <a:cs typeface="+mn-lt"/>
              </a:rPr>
              <a:t>Shanthan</a:t>
            </a:r>
            <a:r>
              <a:rPr lang="en-US" sz="2400" dirty="0">
                <a:latin typeface="Times New Roman"/>
                <a:ea typeface="+mn-lt"/>
                <a:cs typeface="+mn-lt"/>
              </a:rPr>
              <a:t> Reddy, </a:t>
            </a:r>
            <a:r>
              <a:rPr lang="en-US" sz="2400" dirty="0" err="1">
                <a:latin typeface="Times New Roman"/>
                <a:ea typeface="+mn-lt"/>
                <a:cs typeface="+mn-lt"/>
              </a:rPr>
              <a:t>Sai</a:t>
            </a:r>
            <a:r>
              <a:rPr lang="en-US" sz="2400" dirty="0">
                <a:latin typeface="Times New Roman"/>
                <a:ea typeface="+mn-lt"/>
                <a:cs typeface="+mn-lt"/>
              </a:rPr>
              <a:t> Koushik, </a:t>
            </a:r>
            <a:r>
              <a:rPr lang="en-US" sz="2400" dirty="0" err="1">
                <a:latin typeface="Times New Roman"/>
                <a:ea typeface="+mn-lt"/>
                <a:cs typeface="+mn-lt"/>
              </a:rPr>
              <a:t>Kartik</a:t>
            </a:r>
            <a:r>
              <a:rPr lang="en-US" sz="2400" dirty="0">
                <a:latin typeface="Times New Roman"/>
                <a:ea typeface="+mn-lt"/>
                <a:cs typeface="+mn-lt"/>
              </a:rPr>
              <a:t> Srinivasan, </a:t>
            </a:r>
            <a:r>
              <a:rPr lang="en-US" sz="2400" dirty="0" err="1">
                <a:latin typeface="Times New Roman"/>
                <a:ea typeface="+mn-lt"/>
                <a:cs typeface="+mn-lt"/>
              </a:rPr>
              <a:t>Anjali</a:t>
            </a:r>
            <a:r>
              <a:rPr lang="en-US" sz="2400" dirty="0">
                <a:latin typeface="Times New Roman"/>
                <a:ea typeface="+mn-lt"/>
                <a:cs typeface="+mn-lt"/>
              </a:rPr>
              <a:t> </a:t>
            </a:r>
            <a:r>
              <a:rPr lang="en-US" sz="2400" dirty="0" err="1">
                <a:latin typeface="Times New Roman"/>
                <a:ea typeface="+mn-lt"/>
                <a:cs typeface="+mn-lt"/>
              </a:rPr>
              <a:t>Tibrewal</a:t>
            </a:r>
            <a:r>
              <a:rPr lang="en-US" sz="2400" dirty="0">
                <a:latin typeface="Times New Roman"/>
                <a:ea typeface="+mn-lt"/>
                <a:cs typeface="+mn-lt"/>
              </a:rPr>
              <a:t>, </a:t>
            </a:r>
            <a:r>
              <a:rPr lang="en-US" sz="2400" dirty="0" err="1">
                <a:latin typeface="Times New Roman"/>
                <a:ea typeface="+mn-lt"/>
                <a:cs typeface="+mn-lt"/>
              </a:rPr>
              <a:t>Sulakshan</a:t>
            </a:r>
            <a:r>
              <a:rPr lang="en-US" sz="2400" dirty="0">
                <a:latin typeface="Times New Roman"/>
                <a:ea typeface="+mn-lt"/>
                <a:cs typeface="+mn-lt"/>
              </a:rPr>
              <a:t> </a:t>
            </a:r>
            <a:r>
              <a:rPr lang="en-US" sz="2400" dirty="0" err="1">
                <a:latin typeface="Times New Roman"/>
                <a:ea typeface="+mn-lt"/>
                <a:cs typeface="+mn-lt"/>
              </a:rPr>
              <a:t>Vajipayajula</a:t>
            </a:r>
            <a:r>
              <a:rPr lang="en-US" sz="2400" dirty="0">
                <a:latin typeface="Times New Roman"/>
                <a:ea typeface="+mn-lt"/>
                <a:cs typeface="+mn-lt"/>
              </a:rPr>
              <a:t> </a:t>
            </a:r>
          </a:p>
        </p:txBody>
      </p:sp>
      <p:sp>
        <p:nvSpPr>
          <p:cNvPr id="3" name="Title 8">
            <a:extLst>
              <a:ext uri="{FF2B5EF4-FFF2-40B4-BE49-F238E27FC236}">
                <a16:creationId xmlns:a16="http://schemas.microsoft.com/office/drawing/2014/main" xmlns="" id="{18FDD0E5-1A6E-2823-CAFB-B5526327EF74}"/>
              </a:ext>
            </a:extLst>
          </p:cNvPr>
          <p:cNvSpPr>
            <a:spLocks noGrp="1"/>
          </p:cNvSpPr>
          <p:nvPr>
            <p:ph type="title"/>
          </p:nvPr>
        </p:nvSpPr>
        <p:spPr>
          <a:xfrm>
            <a:off x="445886" y="449076"/>
            <a:ext cx="8229600" cy="1043620"/>
          </a:xfrm>
        </p:spPr>
        <p:txBody>
          <a:bodyPr>
            <a:normAutofit/>
          </a:bodyPr>
          <a:lstStyle/>
          <a:p>
            <a:r>
              <a:rPr lang="en-US" sz="2800" b="1">
                <a:solidFill>
                  <a:srgbClr val="000000"/>
                </a:solidFill>
                <a:latin typeface="Times New Roman"/>
                <a:cs typeface="Calibri"/>
              </a:rPr>
              <a:t>Publication status</a:t>
            </a:r>
            <a:endParaRPr lang="en-US"/>
          </a:p>
        </p:txBody>
      </p:sp>
    </p:spTree>
    <p:extLst>
      <p:ext uri="{BB962C8B-B14F-4D97-AF65-F5344CB8AC3E}">
        <p14:creationId xmlns:p14="http://schemas.microsoft.com/office/powerpoint/2010/main" xmlns="" val="2970205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491231"/>
            <a:ext cx="8711726"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a:p>
            <a:pPr algn="ctr"/>
            <a:endParaRPr lang="en-US" sz="2000">
              <a:solidFill>
                <a:srgbClr val="000000"/>
              </a:solidFill>
              <a:latin typeface="Times New Roman"/>
              <a:ea typeface="Times New Roman"/>
              <a:cs typeface="Times New Roman"/>
              <a:sym typeface="Times New Roman"/>
            </a:endParaRPr>
          </a:p>
          <a:p>
            <a:pPr algn="ctr"/>
            <a:endParaRPr lang="en-US" sz="2000" b="0" i="0" u="none" strike="noStrike" cap="none">
              <a:solidFill>
                <a:srgbClr val="000000"/>
              </a:solidFill>
              <a:latin typeface="Times New Roman"/>
              <a:ea typeface="Times New Roman"/>
              <a:cs typeface="Times New Roman"/>
              <a:sym typeface="Times New Roman"/>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514600" y="2971800"/>
            <a:ext cx="41148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THANK YOU</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412774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a:xfrm>
            <a:off x="457200" y="1748002"/>
            <a:ext cx="8219747" cy="2515860"/>
          </a:xfrm>
        </p:spPr>
        <p:txBody>
          <a:bodyPr vert="horz" lIns="91440" tIns="45720" rIns="91440" bIns="45720" rtlCol="0" anchor="t">
            <a:normAutofit/>
          </a:bodyPr>
          <a:lstStyle/>
          <a:p>
            <a:r>
              <a:rPr lang="en-US" sz="1800">
                <a:ea typeface="+mn-lt"/>
                <a:cs typeface="+mn-lt"/>
              </a:rPr>
              <a:t>The primary objective of an IDS is to detect potential security threats, such as unauthorized access, malware infections, or other malicious activity, in real-time. The system should be able to identify threats quickly and accurately to prevent or minimize the damage caused by an attack.</a:t>
            </a:r>
          </a:p>
          <a:p>
            <a:r>
              <a:rPr lang="en-IN" sz="1800">
                <a:latin typeface="Times New Roman"/>
                <a:cs typeface="Times New Roman"/>
              </a:rPr>
              <a:t>To design and implement a flexible and configurable system that can adapt to evolving security threats</a:t>
            </a:r>
            <a:endParaRPr lang="en-US" sz="1800">
              <a:ea typeface="+mn-lt"/>
              <a:cs typeface="+mn-lt"/>
            </a:endParaRPr>
          </a:p>
          <a:p>
            <a:r>
              <a:rPr lang="en-IN" sz="1800">
                <a:latin typeface="Times New Roman"/>
                <a:cs typeface="Times New Roman"/>
              </a:rPr>
              <a:t>To create a user-friendly and intuitive interface for the IDS, making it easy for security professionals to monitor and manage the system.</a:t>
            </a:r>
            <a:endParaRPr lang="en-IN" sz="1800">
              <a:ea typeface="+mn-lt"/>
              <a:cs typeface="+mn-lt"/>
            </a:endParaRPr>
          </a:p>
          <a:p>
            <a:endParaRPr lang="en-US" sz="1800">
              <a:cs typeface="Calibri"/>
            </a:endParaRPr>
          </a:p>
        </p:txBody>
      </p:sp>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753151"/>
            <a:ext cx="8229600" cy="688020"/>
          </a:xfrm>
        </p:spPr>
        <p:txBody>
          <a:bodyPr>
            <a:normAutofit/>
          </a:bodyPr>
          <a:lstStyle/>
          <a:p>
            <a:r>
              <a:rPr lang="en-US" sz="2400" b="1">
                <a:latin typeface="Times New Roman"/>
                <a:cs typeface="Calibri"/>
              </a:rPr>
              <a:t>Objectives</a:t>
            </a:r>
          </a:p>
        </p:txBody>
      </p:sp>
    </p:spTree>
    <p:extLst>
      <p:ext uri="{BB962C8B-B14F-4D97-AF65-F5344CB8AC3E}">
        <p14:creationId xmlns:p14="http://schemas.microsoft.com/office/powerpoint/2010/main" xmlns="" val="1035423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46103" y="851686"/>
            <a:ext cx="8229600" cy="688020"/>
          </a:xfrm>
        </p:spPr>
        <p:txBody>
          <a:bodyPr>
            <a:normAutofit/>
          </a:bodyPr>
          <a:lstStyle/>
          <a:p>
            <a:r>
              <a:rPr lang="en-US" sz="2400" b="1">
                <a:latin typeface="Times New Roman"/>
                <a:ea typeface="+mj-lt"/>
                <a:cs typeface="+mj-lt"/>
              </a:rPr>
              <a:t>Inside IDS</a:t>
            </a:r>
            <a:endParaRPr lang="en-US" sz="2400" b="1">
              <a:latin typeface="Times New Roman"/>
              <a:cs typeface="Times New Roman"/>
            </a:endParaRPr>
          </a:p>
        </p:txBody>
      </p:sp>
      <p:pic>
        <p:nvPicPr>
          <p:cNvPr id="8" name="Content Placeholder 7">
            <a:extLst>
              <a:ext uri="{FF2B5EF4-FFF2-40B4-BE49-F238E27FC236}">
                <a16:creationId xmlns:a16="http://schemas.microsoft.com/office/drawing/2014/main" xmlns="" id="{9CFCC8E5-4761-C70D-7E73-AF54D9F44E5C}"/>
              </a:ext>
            </a:extLst>
          </p:cNvPr>
          <p:cNvPicPr>
            <a:picLocks noGrp="1" noChangeAspect="1"/>
          </p:cNvPicPr>
          <p:nvPr>
            <p:ph idx="1"/>
          </p:nvPr>
        </p:nvPicPr>
        <p:blipFill>
          <a:blip r:embed="rId3"/>
          <a:stretch>
            <a:fillRect/>
          </a:stretch>
        </p:blipFill>
        <p:spPr>
          <a:xfrm>
            <a:off x="446103" y="1707843"/>
            <a:ext cx="8229600" cy="4084432"/>
          </a:xfrm>
        </p:spPr>
      </p:pic>
    </p:spTree>
    <p:extLst>
      <p:ext uri="{BB962C8B-B14F-4D97-AF65-F5344CB8AC3E}">
        <p14:creationId xmlns:p14="http://schemas.microsoft.com/office/powerpoint/2010/main" xmlns="" val="34749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a:xfrm>
            <a:off x="457200" y="2202337"/>
            <a:ext cx="8229600" cy="2849252"/>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Network visibility: A NIDS has the ability to monitor all traffic on the network, including traffic between different hosts and subnets.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Centralized management: A NIDS can be managed from a central location, making it easier to deploy and manage across multiple hosts and locations.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Scalability: NIDS can scale to monitor larger networks.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Detection of network-based threats: NIDS can detect threats such as network scans, port scans, and other network-based attacks.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Less overhead on individual hosts: Installing a HIDS on every host can be resource-intensive and impact system performance.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7200" y="1067722"/>
            <a:ext cx="8229600" cy="688020"/>
          </a:xfrm>
        </p:spPr>
        <p:txBody>
          <a:bodyPr>
            <a:normAutofit/>
          </a:bodyPr>
          <a:lstStyle/>
          <a:p>
            <a:r>
              <a:rPr lang="en-US" sz="2400" b="1">
                <a:latin typeface="Times New Roman"/>
                <a:ea typeface="+mj-lt"/>
                <a:cs typeface="+mj-lt"/>
              </a:rPr>
              <a:t>Why NIDS over HIDS?</a:t>
            </a:r>
            <a:endParaRPr lang="en-US" sz="2400" b="1">
              <a:latin typeface="Times New Roman"/>
              <a:cs typeface="Times New Roman"/>
            </a:endParaRPr>
          </a:p>
        </p:txBody>
      </p:sp>
    </p:spTree>
    <p:extLst>
      <p:ext uri="{BB962C8B-B14F-4D97-AF65-F5344CB8AC3E}">
        <p14:creationId xmlns:p14="http://schemas.microsoft.com/office/powerpoint/2010/main" xmlns="" val="720114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533400"/>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455956" y="868572"/>
            <a:ext cx="8229600" cy="688020"/>
          </a:xfrm>
        </p:spPr>
        <p:txBody>
          <a:bodyPr>
            <a:normAutofit/>
          </a:bodyPr>
          <a:lstStyle/>
          <a:p>
            <a:r>
              <a:rPr lang="en-US" sz="2400" b="1">
                <a:solidFill>
                  <a:srgbClr val="2D2D2D"/>
                </a:solidFill>
                <a:latin typeface="Times New Roman"/>
                <a:cs typeface="Times New Roman"/>
              </a:rPr>
              <a:t>Data Set - </a:t>
            </a:r>
            <a:r>
              <a:rPr lang="en-US" sz="2400" b="1">
                <a:solidFill>
                  <a:srgbClr val="000000"/>
                </a:solidFill>
                <a:latin typeface="Times New Roman"/>
                <a:cs typeface="Calibri"/>
              </a:rPr>
              <a:t>CSE-CIC-IDS2018</a:t>
            </a:r>
            <a:endParaRPr lang="en-US" sz="2400" b="1">
              <a:solidFill>
                <a:srgbClr val="2D2D2D"/>
              </a:solidFill>
              <a:latin typeface="Times New Roman"/>
              <a:cs typeface="Times New Roman"/>
            </a:endParaRPr>
          </a:p>
        </p:txBody>
      </p:sp>
      <p:sp>
        <p:nvSpPr>
          <p:cNvPr id="3" name="Content Placeholder 2">
            <a:extLst>
              <a:ext uri="{FF2B5EF4-FFF2-40B4-BE49-F238E27FC236}">
                <a16:creationId xmlns:a16="http://schemas.microsoft.com/office/drawing/2014/main" xmlns="" id="{68905425-E424-AD1A-01AA-E7CA48147D2D}"/>
              </a:ext>
            </a:extLst>
          </p:cNvPr>
          <p:cNvSpPr>
            <a:spLocks noGrp="1"/>
          </p:cNvSpPr>
          <p:nvPr>
            <p:ph idx="1"/>
          </p:nvPr>
        </p:nvSpPr>
        <p:spPr>
          <a:xfrm>
            <a:off x="457200" y="1679027"/>
            <a:ext cx="8219747" cy="4447136"/>
          </a:xfrm>
        </p:spPr>
        <p:txBody>
          <a:bodyPr vert="horz" lIns="91440" tIns="45720" rIns="91440" bIns="45720" rtlCol="0" anchor="t">
            <a:normAutofit/>
          </a:bodyPr>
          <a:lstStyle/>
          <a:p>
            <a:pPr marL="0" indent="0">
              <a:buNone/>
            </a:pPr>
            <a:r>
              <a:rPr lang="en-US" sz="1800">
                <a:ea typeface="+mn-lt"/>
                <a:cs typeface="+mn-lt"/>
              </a:rPr>
              <a:t>The </a:t>
            </a:r>
            <a:r>
              <a:rPr lang="en-US" sz="1800" b="1">
                <a:ea typeface="+mn-lt"/>
                <a:cs typeface="+mn-lt"/>
              </a:rPr>
              <a:t>CSE-CIC-IDS2018</a:t>
            </a:r>
            <a:r>
              <a:rPr lang="en-US" sz="1800">
                <a:ea typeface="+mn-lt"/>
                <a:cs typeface="+mn-lt"/>
              </a:rPr>
              <a:t> dataset is a publicly available dataset of network traffic for use in Intrusion Detection System (IDS) research. It was created by the</a:t>
            </a:r>
            <a:r>
              <a:rPr lang="en-US" sz="1800" i="1">
                <a:ea typeface="+mn-lt"/>
                <a:cs typeface="+mn-lt"/>
              </a:rPr>
              <a:t> Canadian Institute for Cybersecurity</a:t>
            </a:r>
            <a:r>
              <a:rPr lang="en-US" sz="1800">
                <a:ea typeface="+mn-lt"/>
                <a:cs typeface="+mn-lt"/>
              </a:rPr>
              <a:t> at the </a:t>
            </a:r>
            <a:r>
              <a:rPr lang="en-US" sz="1800" b="1" i="1">
                <a:ea typeface="+mn-lt"/>
                <a:cs typeface="+mn-lt"/>
              </a:rPr>
              <a:t>University of New Brunswick</a:t>
            </a:r>
            <a:r>
              <a:rPr lang="en-US" sz="1800">
                <a:ea typeface="+mn-lt"/>
                <a:cs typeface="+mn-lt"/>
              </a:rPr>
              <a:t> in Fredericton.</a:t>
            </a:r>
          </a:p>
          <a:p>
            <a:pPr marL="0" indent="0">
              <a:buNone/>
            </a:pPr>
            <a:endParaRPr lang="en-US" sz="1800">
              <a:ea typeface="+mn-lt"/>
              <a:cs typeface="+mn-lt"/>
            </a:endParaRPr>
          </a:p>
          <a:p>
            <a:pPr marL="0" indent="0">
              <a:buNone/>
            </a:pPr>
            <a:r>
              <a:rPr lang="en-US" sz="1800">
                <a:ea typeface="+mn-lt"/>
                <a:cs typeface="+mn-lt"/>
              </a:rPr>
              <a:t>The dataset contains over 10 million rows of network traffic, representing a diverse range of traffic patterns and attack scenarios. It includes both benign traffic and traffic generated by a variety of attacks, such as </a:t>
            </a:r>
            <a:r>
              <a:rPr lang="en-US" sz="1800">
                <a:solidFill>
                  <a:srgbClr val="000000"/>
                </a:solidFill>
                <a:ea typeface="+mn-lt"/>
                <a:cs typeface="+mn-lt"/>
              </a:rPr>
              <a:t>File</a:t>
            </a:r>
            <a:r>
              <a:rPr lang="en-US" sz="1800">
                <a:ea typeface="+mn-lt"/>
                <a:cs typeface="+mn-lt"/>
              </a:rPr>
              <a:t> Transfer Protocol (FTP) exploit, Remote code execution exploit, SQL injection exploit, Reverse shell exploit with both the attacker and victim machines running on a virtual environment.</a:t>
            </a:r>
          </a:p>
          <a:p>
            <a:pPr marL="0" indent="0">
              <a:buNone/>
            </a:pPr>
            <a:endParaRPr lang="en-US" sz="1800">
              <a:cs typeface="Calibri"/>
            </a:endParaRPr>
          </a:p>
          <a:p>
            <a:pPr marL="0" indent="0">
              <a:buNone/>
            </a:pPr>
            <a:r>
              <a:rPr lang="en-US" sz="1800">
                <a:ea typeface="+mn-lt"/>
                <a:cs typeface="+mn-lt"/>
              </a:rPr>
              <a:t>The dataset contains 87 columns or features that include source and destination IP addresses, source and destination ports, protocol, packet and byte counts, duration, flags, and various statistical measures. The dataset also includes labels for each record indicating whether the traffic is benign or malicious, and if malicious, the specific type of attack that was detected(Signature Dataset).</a:t>
            </a:r>
            <a:endParaRPr lang="en-US">
              <a:ea typeface="+mn-lt"/>
              <a:cs typeface="+mn-lt"/>
            </a:endParaRPr>
          </a:p>
        </p:txBody>
      </p:sp>
    </p:spTree>
    <p:extLst>
      <p:ext uri="{BB962C8B-B14F-4D97-AF65-F5344CB8AC3E}">
        <p14:creationId xmlns:p14="http://schemas.microsoft.com/office/powerpoint/2010/main" xmlns="" val="201385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xmlns="" id="{E01D0325-95AA-7921-C68C-8A81A839606D}"/>
              </a:ext>
            </a:extLst>
          </p:cNvPr>
          <p:cNvSpPr>
            <a:spLocks noGrp="1"/>
          </p:cNvSpPr>
          <p:nvPr>
            <p:ph idx="1"/>
          </p:nvPr>
        </p:nvSpPr>
        <p:spPr>
          <a:xfrm>
            <a:off x="863837" y="1290068"/>
            <a:ext cx="7733408" cy="688020"/>
          </a:xfrm>
        </p:spPr>
        <p:txBody>
          <a:bodyPr>
            <a:normAutofit/>
          </a:bodyPr>
          <a:lstStyle/>
          <a:p>
            <a:pPr marL="400050" lvl="1" indent="0">
              <a:buNone/>
            </a:pPr>
            <a:r>
              <a:rPr lang="en-US" sz="1800">
                <a:effectLst/>
                <a:latin typeface="Calibri" panose="020F0502020204030204" pitchFamily="34" charset="0"/>
                <a:ea typeface="Calibri" panose="020F0502020204030204" pitchFamily="34" charset="0"/>
              </a:rPr>
              <a:t>Distributed denial-of-service (DDoS) attacks, </a:t>
            </a:r>
            <a:r>
              <a:rPr lang="en-US" sz="1800">
                <a:effectLst/>
                <a:latin typeface="Calibri" panose="020F0502020204030204" pitchFamily="34" charset="0"/>
                <a:ea typeface="Calibri" panose="020F0502020204030204" pitchFamily="34" charset="0"/>
                <a:cs typeface="Calibri" panose="020F0502020204030204" pitchFamily="34" charset="0"/>
              </a:rPr>
              <a:t>Man-in-the-middle (MitM) attacks</a:t>
            </a:r>
            <a:r>
              <a:rPr lang="en-US" sz="1800">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Calibri" panose="020F0502020204030204" pitchFamily="34" charset="0"/>
              </a:rPr>
              <a:t>Ransomware attacks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914400" lvl="1" indent="-514350">
              <a:buFont typeface="+mj-lt"/>
              <a:buAutoNum type="arabi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914400" lvl="1" indent="-514350"/>
            <a:endParaRPr lang="en-US" sz="2000"/>
          </a:p>
        </p:txBody>
      </p:sp>
      <p:sp>
        <p:nvSpPr>
          <p:cNvPr id="9" name="Title 8">
            <a:extLst>
              <a:ext uri="{FF2B5EF4-FFF2-40B4-BE49-F238E27FC236}">
                <a16:creationId xmlns:a16="http://schemas.microsoft.com/office/drawing/2014/main" xmlns="" id="{0A5493A0-AAB5-5789-0710-B6450B3359B1}"/>
              </a:ext>
            </a:extLst>
          </p:cNvPr>
          <p:cNvSpPr>
            <a:spLocks noGrp="1"/>
          </p:cNvSpPr>
          <p:nvPr>
            <p:ph type="title"/>
          </p:nvPr>
        </p:nvSpPr>
        <p:spPr>
          <a:xfrm>
            <a:off x="721149" y="677383"/>
            <a:ext cx="4114800" cy="688020"/>
          </a:xfrm>
        </p:spPr>
        <p:txBody>
          <a:bodyPr>
            <a:normAutofit/>
          </a:bodyPr>
          <a:lstStyle/>
          <a:p>
            <a:r>
              <a:rPr lang="en-US" sz="2400" b="1">
                <a:latin typeface="Times New Roman"/>
                <a:ea typeface="+mj-lt"/>
                <a:cs typeface="+mj-lt"/>
              </a:rPr>
              <a:t>Different types of attacks</a:t>
            </a:r>
            <a:endParaRPr lang="en-US" sz="2400" b="1">
              <a:latin typeface="Times New Roman"/>
              <a:cs typeface="Times New Roman"/>
            </a:endParaRPr>
          </a:p>
        </p:txBody>
      </p:sp>
      <p:sp>
        <p:nvSpPr>
          <p:cNvPr id="6" name="Title 8">
            <a:extLst>
              <a:ext uri="{FF2B5EF4-FFF2-40B4-BE49-F238E27FC236}">
                <a16:creationId xmlns:a16="http://schemas.microsoft.com/office/drawing/2014/main" xmlns="" id="{23C84F9F-FD1C-B819-F75E-3F7FFC2EBDB8}"/>
              </a:ext>
            </a:extLst>
          </p:cNvPr>
          <p:cNvSpPr txBox="1">
            <a:spLocks/>
          </p:cNvSpPr>
          <p:nvPr/>
        </p:nvSpPr>
        <p:spPr>
          <a:xfrm>
            <a:off x="863837" y="2026806"/>
            <a:ext cx="5368097" cy="68802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a:latin typeface="Times New Roman"/>
                <a:ea typeface="+mj-lt"/>
                <a:cs typeface="+mj-lt"/>
              </a:rPr>
              <a:t>Common Exploits in the field of Medicine</a:t>
            </a:r>
            <a:endParaRPr lang="en-US" sz="2400" b="1">
              <a:latin typeface="Times New Roman"/>
              <a:cs typeface="Times New Roman"/>
            </a:endParaRPr>
          </a:p>
        </p:txBody>
      </p:sp>
      <p:sp>
        <p:nvSpPr>
          <p:cNvPr id="10" name="Content Placeholder 6">
            <a:extLst>
              <a:ext uri="{FF2B5EF4-FFF2-40B4-BE49-F238E27FC236}">
                <a16:creationId xmlns:a16="http://schemas.microsoft.com/office/drawing/2014/main" xmlns="" id="{B7A989BC-D2BB-A41A-986F-43D9972D8E24}"/>
              </a:ext>
            </a:extLst>
          </p:cNvPr>
          <p:cNvSpPr txBox="1">
            <a:spLocks/>
          </p:cNvSpPr>
          <p:nvPr/>
        </p:nvSpPr>
        <p:spPr>
          <a:xfrm>
            <a:off x="863837" y="2714826"/>
            <a:ext cx="7733408" cy="3761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514350">
              <a:buFont typeface="+mj-lt"/>
              <a:buAutoNum type="arabicPeriod"/>
            </a:pPr>
            <a:r>
              <a:rPr lang="en-US" sz="1800">
                <a:effectLst/>
                <a:latin typeface="Calibri" panose="020F0502020204030204" pitchFamily="34" charset="0"/>
                <a:ea typeface="Calibri" panose="020F0502020204030204" pitchFamily="34" charset="0"/>
              </a:rPr>
              <a:t>File Transfer Protocol (FTP) exploit: Attackers can use this exploit to gain unauthorized access to healthcare facility's servers, steal sensitive data, and potentially compromise patient care.</a:t>
            </a:r>
          </a:p>
          <a:p>
            <a:pPr marL="914400" lvl="1" indent="-514350">
              <a:buFont typeface="+mj-lt"/>
              <a:buAutoNum type="arabicPeriod"/>
            </a:pPr>
            <a:r>
              <a:rPr lang="en-US" sz="1800">
                <a:effectLst/>
                <a:latin typeface="Calibri" panose="020F0502020204030204" pitchFamily="34" charset="0"/>
                <a:ea typeface="Calibri" panose="020F0502020204030204" pitchFamily="34" charset="0"/>
              </a:rPr>
              <a:t>Remote code execution exploit: This type of exploit allows attackers to execute code on a healthcare facility's server, giving them complete control over the system.</a:t>
            </a:r>
            <a:endParaRPr lang="en-US" sz="1800">
              <a:latin typeface="Calibri" panose="020F0502020204030204" pitchFamily="34" charset="0"/>
              <a:ea typeface="Calibri" panose="020F0502020204030204" pitchFamily="34" charset="0"/>
            </a:endParaRPr>
          </a:p>
          <a:p>
            <a:pPr marL="914400" lvl="1" indent="-514350">
              <a:buFont typeface="+mj-lt"/>
              <a:buAutoNum type="arabicPeriod"/>
            </a:pPr>
            <a:r>
              <a:rPr lang="en-US" sz="1800">
                <a:effectLst/>
                <a:latin typeface="Calibri" panose="020F0502020204030204" pitchFamily="34" charset="0"/>
                <a:ea typeface="Calibri" panose="020F0502020204030204" pitchFamily="34" charset="0"/>
                <a:cs typeface="Calibri" panose="020F0502020204030204" pitchFamily="34" charset="0"/>
              </a:rPr>
              <a:t>SQL injection exploit: Attackers can use SQL injection to bypass authentication controls, access sensitive data, and potentially compromise the integrity of patient data.</a:t>
            </a:r>
          </a:p>
          <a:p>
            <a:pPr marL="914400" lvl="1" indent="-514350">
              <a:buFont typeface="+mj-lt"/>
              <a:buAutoNum type="arabicPeriod"/>
            </a:pPr>
            <a:r>
              <a:rPr lang="en-US" sz="1800">
                <a:effectLst/>
                <a:latin typeface="Calibri" panose="020F0502020204030204" pitchFamily="34" charset="0"/>
                <a:ea typeface="Calibri" panose="020F0502020204030204" pitchFamily="34" charset="0"/>
                <a:cs typeface="Calibri" panose="020F0502020204030204" pitchFamily="34" charset="0"/>
              </a:rPr>
              <a:t>Reverse shell exploit: This type of exploit involves creating a shell on a healthcare facility's server that allows attackers to execute commands remotely.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914400" lvl="1" indent="-514350">
              <a:buFont typeface="+mj-lt"/>
              <a:buAutoNum type="arabi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914400" lvl="1" indent="-514350">
              <a:buFont typeface="+mj-lt"/>
              <a:buAutoNum type="arabicPeriod"/>
            </a:pPr>
            <a:endParaRPr lang="en-US" sz="1800">
              <a:latin typeface="Calibri" panose="020F0502020204030204" pitchFamily="34" charset="0"/>
              <a:ea typeface="Calibri" panose="020F0502020204030204" pitchFamily="34" charset="0"/>
              <a:cs typeface="Times New Roman" panose="02020603050405020304" pitchFamily="18" charset="0"/>
            </a:endParaRPr>
          </a:p>
          <a:p>
            <a:pPr marL="914400" lvl="1" indent="-514350"/>
            <a:endParaRPr lang="en-US" sz="2000"/>
          </a:p>
        </p:txBody>
      </p:sp>
    </p:spTree>
    <p:extLst>
      <p:ext uri="{BB962C8B-B14F-4D97-AF65-F5344CB8AC3E}">
        <p14:creationId xmlns:p14="http://schemas.microsoft.com/office/powerpoint/2010/main" xmlns="" val="275097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3674" y="554636"/>
            <a:ext cx="8686800" cy="601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R="0" lvl="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674" y="19940"/>
            <a:ext cx="1320326" cy="437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xmlns="" id="{1F6E0C1E-6996-7E1A-0EC7-9A71493BCF3D}"/>
              </a:ext>
            </a:extLst>
          </p:cNvPr>
          <p:cNvSpPr>
            <a:spLocks noGrp="1"/>
          </p:cNvSpPr>
          <p:nvPr>
            <p:ph type="title"/>
          </p:nvPr>
        </p:nvSpPr>
        <p:spPr>
          <a:xfrm>
            <a:off x="2063312" y="757456"/>
            <a:ext cx="4948402" cy="689742"/>
          </a:xfrm>
        </p:spPr>
        <p:txBody>
          <a:bodyPr>
            <a:normAutofit fontScale="90000"/>
          </a:bodyPr>
          <a:lstStyle/>
          <a:p>
            <a:r>
              <a:rPr lang="en-US" sz="2400" b="1">
                <a:latin typeface="Times New Roman"/>
                <a:cs typeface="Calibri"/>
              </a:rPr>
              <a:t>Analyzing and Understanding Dataset </a:t>
            </a:r>
          </a:p>
        </p:txBody>
      </p:sp>
      <p:pic>
        <p:nvPicPr>
          <p:cNvPr id="12" name="Picture 12" descr="Text&#10;&#10;Description automatically generated">
            <a:extLst>
              <a:ext uri="{FF2B5EF4-FFF2-40B4-BE49-F238E27FC236}">
                <a16:creationId xmlns:a16="http://schemas.microsoft.com/office/drawing/2014/main" xmlns="" id="{0E644487-7ED6-D200-1178-2FE37E1B0D7D}"/>
              </a:ext>
            </a:extLst>
          </p:cNvPr>
          <p:cNvPicPr>
            <a:picLocks noGrp="1" noChangeAspect="1"/>
          </p:cNvPicPr>
          <p:nvPr>
            <p:ph idx="1"/>
          </p:nvPr>
        </p:nvPicPr>
        <p:blipFill>
          <a:blip r:embed="rId3"/>
          <a:stretch>
            <a:fillRect/>
          </a:stretch>
        </p:blipFill>
        <p:spPr>
          <a:xfrm>
            <a:off x="4455237" y="1751259"/>
            <a:ext cx="3465458" cy="1918138"/>
          </a:xfrm>
        </p:spPr>
      </p:pic>
      <p:sp>
        <p:nvSpPr>
          <p:cNvPr id="13" name="TextBox 12">
            <a:extLst>
              <a:ext uri="{FF2B5EF4-FFF2-40B4-BE49-F238E27FC236}">
                <a16:creationId xmlns:a16="http://schemas.microsoft.com/office/drawing/2014/main" xmlns="" id="{470E5B31-1273-0A93-9560-CF3E17895750}"/>
              </a:ext>
            </a:extLst>
          </p:cNvPr>
          <p:cNvSpPr txBox="1"/>
          <p:nvPr/>
        </p:nvSpPr>
        <p:spPr>
          <a:xfrm>
            <a:off x="613377" y="1753913"/>
            <a:ext cx="39265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Different types of attacks in our dataset:</a:t>
            </a:r>
            <a:endParaRPr lang="en-US"/>
          </a:p>
        </p:txBody>
      </p:sp>
      <p:sp>
        <p:nvSpPr>
          <p:cNvPr id="14" name="TextBox 13">
            <a:extLst>
              <a:ext uri="{FF2B5EF4-FFF2-40B4-BE49-F238E27FC236}">
                <a16:creationId xmlns:a16="http://schemas.microsoft.com/office/drawing/2014/main" xmlns="" id="{CF6A8DDC-57CB-8ED0-E9D0-3F43FB1071E5}"/>
              </a:ext>
            </a:extLst>
          </p:cNvPr>
          <p:cNvSpPr txBox="1"/>
          <p:nvPr/>
        </p:nvSpPr>
        <p:spPr>
          <a:xfrm>
            <a:off x="615841" y="4308420"/>
            <a:ext cx="3565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Distribution of network traffic: </a:t>
            </a:r>
            <a:endParaRPr lang="en-US"/>
          </a:p>
        </p:txBody>
      </p:sp>
      <p:pic>
        <p:nvPicPr>
          <p:cNvPr id="15" name="Picture 15" descr="Chart, pie chart&#10;&#10;Description automatically generated">
            <a:extLst>
              <a:ext uri="{FF2B5EF4-FFF2-40B4-BE49-F238E27FC236}">
                <a16:creationId xmlns:a16="http://schemas.microsoft.com/office/drawing/2014/main" xmlns="" id="{90CAFC5D-D28D-78A9-716F-025F687DE9C9}"/>
              </a:ext>
            </a:extLst>
          </p:cNvPr>
          <p:cNvPicPr>
            <a:picLocks noChangeAspect="1"/>
          </p:cNvPicPr>
          <p:nvPr/>
        </p:nvPicPr>
        <p:blipFill>
          <a:blip r:embed="rId4"/>
          <a:stretch>
            <a:fillRect/>
          </a:stretch>
        </p:blipFill>
        <p:spPr>
          <a:xfrm>
            <a:off x="4779821" y="4124384"/>
            <a:ext cx="2565838" cy="2183166"/>
          </a:xfrm>
          <a:prstGeom prst="rect">
            <a:avLst/>
          </a:prstGeom>
        </p:spPr>
      </p:pic>
      <p:pic>
        <p:nvPicPr>
          <p:cNvPr id="16" name="Picture 16">
            <a:extLst>
              <a:ext uri="{FF2B5EF4-FFF2-40B4-BE49-F238E27FC236}">
                <a16:creationId xmlns:a16="http://schemas.microsoft.com/office/drawing/2014/main" xmlns="" id="{AB52A2C6-777B-F71E-3E34-7C0EACE871FB}"/>
              </a:ext>
            </a:extLst>
          </p:cNvPr>
          <p:cNvPicPr>
            <a:picLocks noChangeAspect="1"/>
          </p:cNvPicPr>
          <p:nvPr/>
        </p:nvPicPr>
        <p:blipFill>
          <a:blip r:embed="rId5"/>
          <a:stretch>
            <a:fillRect/>
          </a:stretch>
        </p:blipFill>
        <p:spPr>
          <a:xfrm>
            <a:off x="1029771" y="5160215"/>
            <a:ext cx="2743200" cy="497507"/>
          </a:xfrm>
          <a:prstGeom prst="rect">
            <a:avLst/>
          </a:prstGeom>
        </p:spPr>
      </p:pic>
    </p:spTree>
    <p:extLst>
      <p:ext uri="{BB962C8B-B14F-4D97-AF65-F5344CB8AC3E}">
        <p14:creationId xmlns:p14="http://schemas.microsoft.com/office/powerpoint/2010/main" xmlns="" val="299680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4736</TotalTime>
  <Words>1522</Words>
  <Application>Microsoft Office PowerPoint</Application>
  <PresentationFormat>On-screen Show (4:3)</PresentationFormat>
  <Paragraphs>231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Design and implementation of a cloud-based IDS  Phase 2, June 2023</vt:lpstr>
      <vt:lpstr>IBM Mentors</vt:lpstr>
      <vt:lpstr>Approval from Guide</vt:lpstr>
      <vt:lpstr>Objectives</vt:lpstr>
      <vt:lpstr>Inside IDS</vt:lpstr>
      <vt:lpstr>Why NIDS over HIDS?</vt:lpstr>
      <vt:lpstr>Data Set - CSE-CIC-IDS2018</vt:lpstr>
      <vt:lpstr>Different types of attacks</vt:lpstr>
      <vt:lpstr>Analyzing and Understanding Dataset </vt:lpstr>
      <vt:lpstr>Analyzing and Understanding Dataset </vt:lpstr>
      <vt:lpstr>Analyzing and Understanding Dataset </vt:lpstr>
      <vt:lpstr>Security Architecture Diagram</vt:lpstr>
      <vt:lpstr>Working of Anomaly based IDS</vt:lpstr>
      <vt:lpstr>Why do Feature Selection then proceed to ensemble learning? </vt:lpstr>
      <vt:lpstr>Constant Characteristics </vt:lpstr>
      <vt:lpstr>Constant Characteristics </vt:lpstr>
      <vt:lpstr>Constant Characteristics </vt:lpstr>
      <vt:lpstr>ML algorithms used and why Isolation Forest</vt:lpstr>
      <vt:lpstr>ML algorithms used and why Isolation Forest</vt:lpstr>
      <vt:lpstr>Summary of work done for Anomaly-based IDS</vt:lpstr>
      <vt:lpstr>Working of Signature based IDS</vt:lpstr>
      <vt:lpstr>Commonly used algorithms for Signature Matching</vt:lpstr>
      <vt:lpstr>FFNN algorithm for Signature Matching ?</vt:lpstr>
      <vt:lpstr>Working of FFNN algorithm for Signature Matching</vt:lpstr>
      <vt:lpstr>Results of FFNN algorithm for Signature Matching</vt:lpstr>
      <vt:lpstr>Summary of work done for Signature-based IDS</vt:lpstr>
      <vt:lpstr>Working of Hybrid IDS</vt:lpstr>
      <vt:lpstr>Approach for Hybrid Model</vt:lpstr>
      <vt:lpstr>Results and Analysis of Hybrid Model</vt:lpstr>
      <vt:lpstr>Signature Matching RF Algorithm Result</vt:lpstr>
      <vt:lpstr>User Interface</vt:lpstr>
      <vt:lpstr>User Interface</vt:lpstr>
      <vt:lpstr>Slide 33</vt:lpstr>
      <vt:lpstr>Slide 34</vt:lpstr>
      <vt:lpstr>Publication status</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Suchithra M</dc:creator>
  <cp:lastModifiedBy>RAVELLA ABHINAV</cp:lastModifiedBy>
  <cp:revision>19</cp:revision>
  <dcterms:created xsi:type="dcterms:W3CDTF">2023-01-31T11:01:35Z</dcterms:created>
  <dcterms:modified xsi:type="dcterms:W3CDTF">2023-06-04T10:05:31Z</dcterms:modified>
</cp:coreProperties>
</file>