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3" r:id="rId1"/>
    <p:sldMasterId id="2147483704" r:id="rId2"/>
  </p:sldMasterIdLst>
  <p:notesMasterIdLst>
    <p:notesMasterId r:id="rId14"/>
  </p:notesMasterIdLst>
  <p:handoutMasterIdLst>
    <p:handoutMasterId r:id="rId15"/>
  </p:handoutMasterIdLst>
  <p:sldIdLst>
    <p:sldId id="612" r:id="rId3"/>
    <p:sldId id="530" r:id="rId4"/>
    <p:sldId id="602" r:id="rId5"/>
    <p:sldId id="603" r:id="rId6"/>
    <p:sldId id="613" r:id="rId7"/>
    <p:sldId id="609" r:id="rId8"/>
    <p:sldId id="605" r:id="rId9"/>
    <p:sldId id="611" r:id="rId10"/>
    <p:sldId id="606" r:id="rId11"/>
    <p:sldId id="607" r:id="rId12"/>
    <p:sldId id="565" r:id="rId13"/>
  </p:sldIdLst>
  <p:sldSz cx="9144000" cy="6858000" type="letter"/>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32">
          <p15:clr>
            <a:srgbClr val="A4A3A4"/>
          </p15:clr>
        </p15:guide>
        <p15:guide id="2" pos="2212">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A8C"/>
    <a:srgbClr val="88746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291" autoAdjust="0"/>
    <p:restoredTop sz="96953" autoAdjust="0"/>
  </p:normalViewPr>
  <p:slideViewPr>
    <p:cSldViewPr>
      <p:cViewPr varScale="1">
        <p:scale>
          <a:sx n="112" d="100"/>
          <a:sy n="112" d="100"/>
        </p:scale>
        <p:origin x="2124" y="108"/>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3378"/>
    </p:cViewPr>
  </p:sorterViewPr>
  <p:notesViewPr>
    <p:cSldViewPr>
      <p:cViewPr varScale="1">
        <p:scale>
          <a:sx n="87" d="100"/>
          <a:sy n="87" d="100"/>
        </p:scale>
        <p:origin x="2946" y="90"/>
      </p:cViewPr>
      <p:guideLst>
        <p:guide orient="horz" pos="2932"/>
        <p:guide pos="2212"/>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handoutMaster" Target="handoutMasters/handoutMaster1.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sz="quarter" idx="1"/>
          </p:nvPr>
        </p:nvSpPr>
        <p:spPr>
          <a:xfrm>
            <a:off x="3978131" y="1"/>
            <a:ext cx="3043343" cy="465455"/>
          </a:xfrm>
          <a:prstGeom prst="rect">
            <a:avLst/>
          </a:prstGeom>
        </p:spPr>
        <p:txBody>
          <a:bodyPr vert="horz" lIns="93324" tIns="46662" rIns="93324" bIns="46662" rtlCol="0"/>
          <a:lstStyle>
            <a:lvl1pPr algn="r">
              <a:defRPr sz="1200"/>
            </a:lvl1pPr>
          </a:lstStyle>
          <a:p>
            <a:fld id="{DBA8BF65-9119-424B-96D4-C24866668588}" type="datetimeFigureOut">
              <a:rPr lang="en-US" smtClean="0"/>
              <a:pPr/>
              <a:t>8/4/2016</a:t>
            </a:fld>
            <a:endParaRPr lang="en-US" dirty="0"/>
          </a:p>
        </p:txBody>
      </p:sp>
      <p:sp>
        <p:nvSpPr>
          <p:cNvPr id="5" name="Slide Number Placeholder 4"/>
          <p:cNvSpPr>
            <a:spLocks noGrp="1"/>
          </p:cNvSpPr>
          <p:nvPr>
            <p:ph type="sldNum" sz="quarter" idx="3"/>
          </p:nvPr>
        </p:nvSpPr>
        <p:spPr>
          <a:xfrm>
            <a:off x="3978131" y="8842030"/>
            <a:ext cx="3043343" cy="465455"/>
          </a:xfrm>
          <a:prstGeom prst="rect">
            <a:avLst/>
          </a:prstGeom>
        </p:spPr>
        <p:txBody>
          <a:bodyPr vert="horz" lIns="93324" tIns="46662" rIns="93324" bIns="46662" rtlCol="0" anchor="b"/>
          <a:lstStyle>
            <a:lvl1pPr algn="r">
              <a:defRPr sz="1200"/>
            </a:lvl1pPr>
          </a:lstStyle>
          <a:p>
            <a:fld id="{8829816B-04A3-43D1-8A3C-3BC4BCA76C33}" type="slidenum">
              <a:rPr lang="en-US" smtClean="0"/>
              <a:pPr/>
              <a:t>‹#›</a:t>
            </a:fld>
            <a:endParaRPr lang="en-US" dirty="0"/>
          </a:p>
        </p:txBody>
      </p:sp>
      <p:sp>
        <p:nvSpPr>
          <p:cNvPr id="6" name="TextBox 5"/>
          <p:cNvSpPr txBox="1"/>
          <p:nvPr/>
        </p:nvSpPr>
        <p:spPr>
          <a:xfrm>
            <a:off x="192943" y="9139445"/>
            <a:ext cx="4067004" cy="124127"/>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spTree>
    <p:extLst>
      <p:ext uri="{BB962C8B-B14F-4D97-AF65-F5344CB8AC3E}">
        <p14:creationId xmlns:p14="http://schemas.microsoft.com/office/powerpoint/2010/main" val="338422944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43343" cy="465455"/>
          </a:xfrm>
          <a:prstGeom prst="rect">
            <a:avLst/>
          </a:prstGeom>
        </p:spPr>
        <p:txBody>
          <a:bodyPr vert="horz" lIns="93324" tIns="46662" rIns="93324" bIns="46662" rtlCol="0"/>
          <a:lstStyle>
            <a:lvl1pPr algn="l">
              <a:defRPr sz="1200"/>
            </a:lvl1pPr>
          </a:lstStyle>
          <a:p>
            <a:endParaRPr lang="en-US" dirty="0"/>
          </a:p>
        </p:txBody>
      </p:sp>
      <p:sp>
        <p:nvSpPr>
          <p:cNvPr id="3" name="Date Placeholder 2"/>
          <p:cNvSpPr>
            <a:spLocks noGrp="1"/>
          </p:cNvSpPr>
          <p:nvPr>
            <p:ph type="dt" idx="1"/>
          </p:nvPr>
        </p:nvSpPr>
        <p:spPr>
          <a:xfrm>
            <a:off x="3978131" y="1"/>
            <a:ext cx="3043343" cy="465455"/>
          </a:xfrm>
          <a:prstGeom prst="rect">
            <a:avLst/>
          </a:prstGeom>
        </p:spPr>
        <p:txBody>
          <a:bodyPr vert="horz" lIns="93324" tIns="46662" rIns="93324" bIns="46662" rtlCol="0"/>
          <a:lstStyle>
            <a:lvl1pPr algn="r">
              <a:defRPr sz="1200"/>
            </a:lvl1pPr>
          </a:lstStyle>
          <a:p>
            <a:fld id="{79FC39F1-47DE-4C2B-BA24-61D3BC4B2F16}" type="datetimeFigureOut">
              <a:rPr lang="en-US" smtClean="0"/>
              <a:pPr/>
              <a:t>8/4/2016</a:t>
            </a:fld>
            <a:endParaRPr lang="en-US" dirty="0"/>
          </a:p>
        </p:txBody>
      </p:sp>
      <p:sp>
        <p:nvSpPr>
          <p:cNvPr id="4" name="Slide Image Placeholder 3"/>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3324" tIns="46662" rIns="93324" bIns="46662" rtlCol="0" anchor="ctr"/>
          <a:lstStyle/>
          <a:p>
            <a:endParaRPr lang="en-US" dirty="0"/>
          </a:p>
        </p:txBody>
      </p:sp>
      <p:sp>
        <p:nvSpPr>
          <p:cNvPr id="5" name="Notes Placeholder 4"/>
          <p:cNvSpPr>
            <a:spLocks noGrp="1"/>
          </p:cNvSpPr>
          <p:nvPr>
            <p:ph type="body" sz="quarter" idx="3"/>
          </p:nvPr>
        </p:nvSpPr>
        <p:spPr>
          <a:xfrm>
            <a:off x="702310" y="4421824"/>
            <a:ext cx="5618480" cy="4189095"/>
          </a:xfrm>
          <a:prstGeom prst="rect">
            <a:avLst/>
          </a:prstGeom>
        </p:spPr>
        <p:txBody>
          <a:bodyPr vert="horz" lIns="93324" tIns="46662" rIns="93324" bIns="46662"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Slide Number Placeholder 6"/>
          <p:cNvSpPr>
            <a:spLocks noGrp="1"/>
          </p:cNvSpPr>
          <p:nvPr>
            <p:ph type="sldNum" sz="quarter" idx="5"/>
          </p:nvPr>
        </p:nvSpPr>
        <p:spPr>
          <a:xfrm>
            <a:off x="3978131" y="8842030"/>
            <a:ext cx="3043343" cy="465455"/>
          </a:xfrm>
          <a:prstGeom prst="rect">
            <a:avLst/>
          </a:prstGeom>
        </p:spPr>
        <p:txBody>
          <a:bodyPr vert="horz" lIns="93324" tIns="46662" rIns="93324" bIns="46662" rtlCol="0" anchor="b"/>
          <a:lstStyle>
            <a:lvl1pPr algn="r">
              <a:defRPr sz="1200"/>
            </a:lvl1pPr>
          </a:lstStyle>
          <a:p>
            <a:fld id="{8B0407CF-EC53-4E13-AA47-3708D8BD3CA4}" type="slidenum">
              <a:rPr lang="en-US" smtClean="0"/>
              <a:pPr/>
              <a:t>‹#›</a:t>
            </a:fld>
            <a:endParaRPr lang="en-US" dirty="0"/>
          </a:p>
        </p:txBody>
      </p:sp>
      <p:sp>
        <p:nvSpPr>
          <p:cNvPr id="8" name="TextBox 7"/>
          <p:cNvSpPr txBox="1"/>
          <p:nvPr/>
        </p:nvSpPr>
        <p:spPr>
          <a:xfrm>
            <a:off x="1" y="9140157"/>
            <a:ext cx="4067004" cy="124127"/>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spTree>
    <p:extLst>
      <p:ext uri="{BB962C8B-B14F-4D97-AF65-F5344CB8AC3E}">
        <p14:creationId xmlns:p14="http://schemas.microsoft.com/office/powerpoint/2010/main" val="1420358431"/>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84275" y="698500"/>
            <a:ext cx="4654550" cy="3490913"/>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8B0407CF-EC53-4E13-AA47-3708D8BD3CA4}" type="slidenum">
              <a:rPr lang="en-US" smtClean="0"/>
              <a:pPr/>
              <a:t>2</a:t>
            </a:fld>
            <a:endParaRPr lang="en-US" dirty="0"/>
          </a:p>
        </p:txBody>
      </p:sp>
    </p:spTree>
    <p:extLst>
      <p:ext uri="{BB962C8B-B14F-4D97-AF65-F5344CB8AC3E}">
        <p14:creationId xmlns:p14="http://schemas.microsoft.com/office/powerpoint/2010/main" val="41328413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0407CF-EC53-4E13-AA47-3708D8BD3CA4}" type="slidenum">
              <a:rPr lang="en-US" smtClean="0"/>
              <a:pPr/>
              <a:t>3</a:t>
            </a:fld>
            <a:endParaRPr lang="en-US" dirty="0"/>
          </a:p>
        </p:txBody>
      </p:sp>
    </p:spTree>
    <p:extLst>
      <p:ext uri="{BB962C8B-B14F-4D97-AF65-F5344CB8AC3E}">
        <p14:creationId xmlns:p14="http://schemas.microsoft.com/office/powerpoint/2010/main" val="41005585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0407CF-EC53-4E13-AA47-3708D8BD3CA4}" type="slidenum">
              <a:rPr lang="en-US" smtClean="0"/>
              <a:pPr/>
              <a:t>4</a:t>
            </a:fld>
            <a:endParaRPr lang="en-US" dirty="0"/>
          </a:p>
        </p:txBody>
      </p:sp>
    </p:spTree>
    <p:extLst>
      <p:ext uri="{BB962C8B-B14F-4D97-AF65-F5344CB8AC3E}">
        <p14:creationId xmlns:p14="http://schemas.microsoft.com/office/powerpoint/2010/main" val="1016641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0407CF-EC53-4E13-AA47-3708D8BD3CA4}" type="slidenum">
              <a:rPr lang="en-US" smtClean="0"/>
              <a:pPr/>
              <a:t>5</a:t>
            </a:fld>
            <a:endParaRPr lang="en-US" dirty="0"/>
          </a:p>
        </p:txBody>
      </p:sp>
    </p:spTree>
    <p:extLst>
      <p:ext uri="{BB962C8B-B14F-4D97-AF65-F5344CB8AC3E}">
        <p14:creationId xmlns:p14="http://schemas.microsoft.com/office/powerpoint/2010/main" val="13881148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0407CF-EC53-4E13-AA47-3708D8BD3CA4}" type="slidenum">
              <a:rPr lang="en-US" smtClean="0"/>
              <a:pPr/>
              <a:t>6</a:t>
            </a:fld>
            <a:endParaRPr lang="en-US" dirty="0"/>
          </a:p>
        </p:txBody>
      </p:sp>
    </p:spTree>
    <p:extLst>
      <p:ext uri="{BB962C8B-B14F-4D97-AF65-F5344CB8AC3E}">
        <p14:creationId xmlns:p14="http://schemas.microsoft.com/office/powerpoint/2010/main" val="38312958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0407CF-EC53-4E13-AA47-3708D8BD3CA4}" type="slidenum">
              <a:rPr lang="en-US" smtClean="0"/>
              <a:pPr/>
              <a:t>7</a:t>
            </a:fld>
            <a:endParaRPr lang="en-US" dirty="0"/>
          </a:p>
        </p:txBody>
      </p:sp>
    </p:spTree>
    <p:extLst>
      <p:ext uri="{BB962C8B-B14F-4D97-AF65-F5344CB8AC3E}">
        <p14:creationId xmlns:p14="http://schemas.microsoft.com/office/powerpoint/2010/main" val="922900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0407CF-EC53-4E13-AA47-3708D8BD3CA4}" type="slidenum">
              <a:rPr lang="en-US" smtClean="0"/>
              <a:pPr/>
              <a:t>8</a:t>
            </a:fld>
            <a:endParaRPr lang="en-US" dirty="0"/>
          </a:p>
        </p:txBody>
      </p:sp>
    </p:spTree>
    <p:extLst>
      <p:ext uri="{BB962C8B-B14F-4D97-AF65-F5344CB8AC3E}">
        <p14:creationId xmlns:p14="http://schemas.microsoft.com/office/powerpoint/2010/main" val="11355678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B0407CF-EC53-4E13-AA47-3708D8BD3CA4}" type="slidenum">
              <a:rPr lang="en-US" smtClean="0"/>
              <a:pPr/>
              <a:t>9</a:t>
            </a:fld>
            <a:endParaRPr lang="en-US" dirty="0"/>
          </a:p>
        </p:txBody>
      </p:sp>
    </p:spTree>
    <p:extLst>
      <p:ext uri="{BB962C8B-B14F-4D97-AF65-F5344CB8AC3E}">
        <p14:creationId xmlns:p14="http://schemas.microsoft.com/office/powerpoint/2010/main" val="159336062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 Id="rId4" Type="http://schemas.openxmlformats.org/officeDocument/2006/relationships/image" Target="../media/image4.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5.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1" name="Picture 20" descr="powerpoint-boxes-over-dark.png"/>
          <p:cNvPicPr>
            <a:picLocks noChangeAspect="1"/>
          </p:cNvPicPr>
          <p:nvPr userDrawn="1"/>
        </p:nvPicPr>
        <p:blipFill>
          <a:blip r:embed="rId2" cstate="print"/>
          <a:stretch>
            <a:fillRect/>
          </a:stretch>
        </p:blipFill>
        <p:spPr>
          <a:xfrm>
            <a:off x="381000" y="2586089"/>
            <a:ext cx="762000" cy="845476"/>
          </a:xfrm>
          <a:prstGeom prst="rect">
            <a:avLst/>
          </a:prstGeom>
          <a:effectLst>
            <a:reflection blurRad="6350" stA="52000" endA="300" endPos="35000" dir="5400000" sy="-100000" algn="bl" rotWithShape="0"/>
          </a:effectLst>
        </p:spPr>
      </p:pic>
      <p:sp>
        <p:nvSpPr>
          <p:cNvPr id="3" name="Subtitle 2"/>
          <p:cNvSpPr>
            <a:spLocks noGrp="1"/>
          </p:cNvSpPr>
          <p:nvPr>
            <p:ph type="subTitle" idx="1"/>
          </p:nvPr>
        </p:nvSpPr>
        <p:spPr>
          <a:xfrm>
            <a:off x="1371600" y="3505200"/>
            <a:ext cx="7086600" cy="1752600"/>
          </a:xfrm>
        </p:spPr>
        <p:txBody>
          <a:bodyPr lIns="0" tIns="0" rIns="0" bIns="0">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cxnSp>
        <p:nvCxnSpPr>
          <p:cNvPr id="22" name="Straight Connector 21"/>
          <p:cNvCxnSpPr/>
          <p:nvPr userDrawn="1"/>
        </p:nvCxnSpPr>
        <p:spPr>
          <a:xfrm>
            <a:off x="0" y="3429000"/>
            <a:ext cx="9144000" cy="0"/>
          </a:xfrm>
          <a:prstGeom prst="line">
            <a:avLst/>
          </a:prstGeom>
          <a:ln w="3175">
            <a:solidFill>
              <a:schemeClr val="tx1">
                <a:lumMod val="75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371600" y="1965962"/>
            <a:ext cx="7086600" cy="1470025"/>
          </a:xfrm>
          <a:effectLst/>
        </p:spPr>
        <p:txBody>
          <a:bodyPr lIns="0" tIns="0" rIns="0" bIns="0" anchor="b" anchorCtr="0"/>
          <a:lstStyle>
            <a:lvl1pPr marL="0">
              <a:lnSpc>
                <a:spcPct val="100000"/>
              </a:lnSpc>
              <a:spcAft>
                <a:spcPts val="0"/>
              </a:spcAft>
              <a:defRPr lang="en-US" dirty="0">
                <a:solidFill>
                  <a:srgbClr val="005A8C"/>
                </a:solidFill>
              </a:defRPr>
            </a:lvl1pPr>
          </a:lstStyle>
          <a:p>
            <a:r>
              <a:rPr lang="en-US" dirty="0" smtClean="0"/>
              <a:t>Click to edit Master title style</a:t>
            </a:r>
            <a:endParaRPr lang="en-US" dirty="0"/>
          </a:p>
        </p:txBody>
      </p:sp>
      <p:pic>
        <p:nvPicPr>
          <p:cNvPr id="23" name="Picture 22" descr="powerpoint-header.png"/>
          <p:cNvPicPr>
            <a:picLocks noChangeAspect="1"/>
          </p:cNvPicPr>
          <p:nvPr userDrawn="1"/>
        </p:nvPicPr>
        <p:blipFill>
          <a:blip r:embed="rId3" cstate="print"/>
          <a:stretch>
            <a:fillRect/>
          </a:stretch>
        </p:blipFill>
        <p:spPr>
          <a:xfrm>
            <a:off x="0" y="0"/>
            <a:ext cx="9144000" cy="548640"/>
          </a:xfrm>
          <a:prstGeom prst="rect">
            <a:avLst/>
          </a:prstGeom>
        </p:spPr>
      </p:pic>
      <p:pic>
        <p:nvPicPr>
          <p:cNvPr id="12" name="Picture 11" descr="powerpoint-boxes.png"/>
          <p:cNvPicPr>
            <a:picLocks noChangeAspect="1"/>
          </p:cNvPicPr>
          <p:nvPr userDrawn="1"/>
        </p:nvPicPr>
        <p:blipFill>
          <a:blip r:embed="rId4" cstate="print"/>
          <a:stretch>
            <a:fillRect/>
          </a:stretch>
        </p:blipFill>
        <p:spPr>
          <a:xfrm rot="10800000">
            <a:off x="195351" y="6456496"/>
            <a:ext cx="230753" cy="320040"/>
          </a:xfrm>
          <a:prstGeom prst="rect">
            <a:avLst/>
          </a:prstGeom>
        </p:spPr>
      </p:pic>
      <p:sp>
        <p:nvSpPr>
          <p:cNvPr id="13" name="Rectangle 12"/>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pic>
        <p:nvPicPr>
          <p:cNvPr id="14" name="Picture 13" descr="RH_logo_rgb_700x121px.png"/>
          <p:cNvPicPr>
            <a:picLocks noChangeAspect="1"/>
          </p:cNvPicPr>
          <p:nvPr userDrawn="1"/>
        </p:nvPicPr>
        <p:blipFill>
          <a:blip r:embed="rId5"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0">
                <a:solidFill>
                  <a:schemeClr val="tx1"/>
                </a:solidFill>
              </a:defRPr>
            </a:lvl1pPr>
          </a:lstStyle>
          <a:p>
            <a:r>
              <a:rPr lang="en-US" dirty="0" smtClean="0"/>
              <a:t>Click to edit Master title style</a:t>
            </a:r>
            <a:endParaRPr lang="en-US" dirty="0"/>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40"/>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9" name="Picture 8" descr="powerpoint-boxes.png"/>
          <p:cNvPicPr>
            <a:picLocks noChangeAspect="1"/>
          </p:cNvPicPr>
          <p:nvPr userDrawn="1"/>
        </p:nvPicPr>
        <p:blipFill>
          <a:blip r:embed="rId2" cstate="print"/>
          <a:stretch>
            <a:fillRect/>
          </a:stretch>
        </p:blipFill>
        <p:spPr>
          <a:xfrm rot="10800000">
            <a:off x="195351" y="6456496"/>
            <a:ext cx="230753" cy="320040"/>
          </a:xfrm>
          <a:prstGeom prst="rect">
            <a:avLst/>
          </a:prstGeom>
        </p:spPr>
      </p:pic>
      <p:sp>
        <p:nvSpPr>
          <p:cNvPr id="10" name="Rectangle 9"/>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5" name="TextBox 14"/>
          <p:cNvSpPr txBox="1"/>
          <p:nvPr userDrawn="1"/>
        </p:nvSpPr>
        <p:spPr>
          <a:xfrm>
            <a:off x="1671248" y="6615069"/>
            <a:ext cx="3967432"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1" name="Picture 10" descr="RH_logo_rgb_700x121px.png"/>
          <p:cNvPicPr>
            <a:picLocks noChangeAspect="1"/>
          </p:cNvPicPr>
          <p:nvPr userDrawn="1"/>
        </p:nvPicPr>
        <p:blipFill>
          <a:blip r:embed="rId3"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ull Blu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0" y="1234440"/>
            <a:ext cx="7315200" cy="3200400"/>
          </a:xfrm>
        </p:spPr>
        <p:txBody>
          <a:bodyPr lIns="0" rIns="0" anchor="b" anchorCtr="0">
            <a:normAutofit/>
          </a:bodyPr>
          <a:lstStyle>
            <a:lvl1pPr algn="l">
              <a:defRPr sz="3200" b="0" cap="none">
                <a:solidFill>
                  <a:schemeClr val="tx1"/>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914400" y="4434840"/>
            <a:ext cx="7315200" cy="1188720"/>
          </a:xfrm>
        </p:spPr>
        <p:txBody>
          <a:bodyPr lIns="0" tIns="0" rIns="0" bIns="0" anchor="t" anchorCtr="0">
            <a:normAutofit/>
          </a:bodyPr>
          <a:lstStyle>
            <a:lvl1pPr marL="233363" indent="339725">
              <a:buFont typeface="Calibri" pitchFamily="34" charset="0"/>
              <a:buChar char="—"/>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Details</a:t>
            </a:r>
          </a:p>
        </p:txBody>
      </p:sp>
      <p:pic>
        <p:nvPicPr>
          <p:cNvPr id="11" name="Picture 10" descr="powerpoint-header.png"/>
          <p:cNvPicPr>
            <a:picLocks noChangeAspect="1"/>
          </p:cNvPicPr>
          <p:nvPr userDrawn="1"/>
        </p:nvPicPr>
        <p:blipFill>
          <a:blip r:embed="rId2" cstate="print"/>
          <a:stretch>
            <a:fillRect/>
          </a:stretch>
        </p:blipFill>
        <p:spPr>
          <a:xfrm>
            <a:off x="0" y="0"/>
            <a:ext cx="9144000" cy="548640"/>
          </a:xfrm>
          <a:prstGeom prst="rect">
            <a:avLst/>
          </a:prstGeom>
        </p:spPr>
      </p:pic>
      <p:pic>
        <p:nvPicPr>
          <p:cNvPr id="15" name="Picture 14" descr="relayhealth-white-logo.png"/>
          <p:cNvPicPr>
            <a:picLocks noChangeAspect="1"/>
          </p:cNvPicPr>
          <p:nvPr userDrawn="1"/>
        </p:nvPicPr>
        <p:blipFill>
          <a:blip r:embed="rId3" cstate="print"/>
          <a:stretch>
            <a:fillRect/>
          </a:stretch>
        </p:blipFill>
        <p:spPr>
          <a:xfrm>
            <a:off x="7315200" y="6484926"/>
            <a:ext cx="1591056" cy="318211"/>
          </a:xfrm>
          <a:prstGeom prst="rect">
            <a:avLst/>
          </a:prstGeom>
        </p:spPr>
      </p:pic>
      <p:pic>
        <p:nvPicPr>
          <p:cNvPr id="12" name="Picture 11" descr="powerpoint-boxes.png"/>
          <p:cNvPicPr>
            <a:picLocks noChangeAspect="1"/>
          </p:cNvPicPr>
          <p:nvPr userDrawn="1"/>
        </p:nvPicPr>
        <p:blipFill>
          <a:blip r:embed="rId4" cstate="print"/>
          <a:stretch>
            <a:fillRect/>
          </a:stretch>
        </p:blipFill>
        <p:spPr>
          <a:xfrm rot="10800000">
            <a:off x="195351" y="6456496"/>
            <a:ext cx="230753" cy="320040"/>
          </a:xfrm>
          <a:prstGeom prst="rect">
            <a:avLst/>
          </a:prstGeom>
        </p:spPr>
      </p:pic>
      <p:sp>
        <p:nvSpPr>
          <p:cNvPr id="13" name="Rectangle 12"/>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0" name="TextBox 9"/>
          <p:cNvSpPr txBox="1"/>
          <p:nvPr userDrawn="1"/>
        </p:nvSpPr>
        <p:spPr>
          <a:xfrm>
            <a:off x="1671248" y="6615069"/>
            <a:ext cx="3967432"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4" name="Group 9"/>
          <p:cNvGrpSpPr/>
          <p:nvPr userDrawn="1"/>
        </p:nvGrpSpPr>
        <p:grpSpPr>
          <a:xfrm>
            <a:off x="0" y="0"/>
            <a:ext cx="9144000" cy="1051560"/>
            <a:chOff x="0" y="0"/>
            <a:chExt cx="9144000" cy="876300"/>
          </a:xfrm>
        </p:grpSpPr>
        <p:sp>
          <p:nvSpPr>
            <p:cNvPr id="11" name="Rectangle 10"/>
            <p:cNvSpPr/>
            <p:nvPr userDrawn="1"/>
          </p:nvSpPr>
          <p:spPr>
            <a:xfrm>
              <a:off x="0" y="0"/>
              <a:ext cx="9144000" cy="876300"/>
            </a:xfrm>
            <a:prstGeom prst="rect">
              <a:avLst/>
            </a:prstGeom>
            <a:gradFill flip="none" rotWithShape="1">
              <a:gsLst>
                <a:gs pos="0">
                  <a:schemeClr val="bg1"/>
                </a:gs>
                <a:gs pos="100000">
                  <a:schemeClr val="bg1">
                    <a:lumMod val="85000"/>
                  </a:schemeClr>
                </a:gs>
              </a:gsLst>
              <a:lin ang="6000000" scaled="0"/>
              <a:tileRect/>
            </a:gradFill>
            <a:ln w="127">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2" name="Straight Connector 11"/>
            <p:cNvCxnSpPr/>
            <p:nvPr userDrawn="1"/>
          </p:nvCxnSpPr>
          <p:spPr>
            <a:xfrm>
              <a:off x="0" y="876300"/>
              <a:ext cx="9144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3" name="Picture 12" descr="powerpoint-header.png"/>
            <p:cNvPicPr>
              <a:picLocks noChangeAspect="1"/>
            </p:cNvPicPr>
            <p:nvPr userDrawn="1"/>
          </p:nvPicPr>
          <p:blipFill>
            <a:blip r:embed="rId2" cstate="print"/>
            <a:stretch>
              <a:fillRect/>
            </a:stretch>
          </p:blipFill>
          <p:spPr>
            <a:xfrm>
              <a:off x="0" y="0"/>
              <a:ext cx="9144000" cy="457200"/>
            </a:xfrm>
            <a:prstGeom prst="rect">
              <a:avLst/>
            </a:prstGeom>
          </p:spPr>
        </p:pic>
      </p:grpSp>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9" name="Rectangle 8"/>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5" name="TextBox 14"/>
          <p:cNvSpPr txBox="1"/>
          <p:nvPr userDrawn="1"/>
        </p:nvSpPr>
        <p:spPr>
          <a:xfrm>
            <a:off x="1645600" y="6615069"/>
            <a:ext cx="4018728"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4" name="Picture 13" descr="RH_logo_rgb_700x121px.png"/>
          <p:cNvPicPr>
            <a:picLocks noChangeAspect="1"/>
          </p:cNvPicPr>
          <p:nvPr userDrawn="1"/>
        </p:nvPicPr>
        <p:blipFill>
          <a:blip r:embed="rId4" cstate="print"/>
          <a:stretch>
            <a:fillRect/>
          </a:stretch>
        </p:blipFill>
        <p:spPr>
          <a:xfrm>
            <a:off x="7239000" y="6492022"/>
            <a:ext cx="1676400" cy="289778"/>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lvl1pPr>
              <a:defRPr>
                <a:solidFill>
                  <a:schemeClr val="tx1"/>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8" name="Picture 7" descr="powerpoint-boxes.png"/>
          <p:cNvPicPr>
            <a:picLocks noChangeAspect="1"/>
          </p:cNvPicPr>
          <p:nvPr userDrawn="1"/>
        </p:nvPicPr>
        <p:blipFill>
          <a:blip r:embed="rId2" cstate="print"/>
          <a:stretch>
            <a:fillRect/>
          </a:stretch>
        </p:blipFill>
        <p:spPr>
          <a:xfrm rot="10800000">
            <a:off x="195351" y="6456496"/>
            <a:ext cx="230753" cy="320040"/>
          </a:xfrm>
          <a:prstGeom prst="rect">
            <a:avLst/>
          </a:prstGeom>
        </p:spPr>
      </p:pic>
      <p:sp>
        <p:nvSpPr>
          <p:cNvPr id="9" name="Rectangle 8"/>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1" name="TextBox 10"/>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0" name="Picture 9" descr="RH_logo_rgb_700x121px.png"/>
          <p:cNvPicPr>
            <a:picLocks noChangeAspect="1"/>
          </p:cNvPicPr>
          <p:nvPr userDrawn="1"/>
        </p:nvPicPr>
        <p:blipFill>
          <a:blip r:embed="rId3"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Rectangle 13"/>
          <p:cNvSpPr/>
          <p:nvPr userDrawn="1"/>
        </p:nvSpPr>
        <p:spPr>
          <a:xfrm>
            <a:off x="0" y="0"/>
            <a:ext cx="9144000" cy="3429000"/>
          </a:xfrm>
          <a:prstGeom prst="rect">
            <a:avLst/>
          </a:prstGeom>
          <a:gradFill flip="none" rotWithShape="1">
            <a:gsLst>
              <a:gs pos="0">
                <a:schemeClr val="bg1"/>
              </a:gs>
              <a:gs pos="100000">
                <a:schemeClr val="bg1">
                  <a:lumMod val="85000"/>
                </a:schemeClr>
              </a:gs>
            </a:gsLst>
            <a:lin ang="6000000" scaled="0"/>
            <a:tileRect/>
          </a:gradFill>
          <a:ln w="127">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p:cNvSpPr>
            <a:spLocks noGrp="1"/>
          </p:cNvSpPr>
          <p:nvPr>
            <p:ph type="subTitle" idx="1"/>
          </p:nvPr>
        </p:nvSpPr>
        <p:spPr>
          <a:xfrm>
            <a:off x="1371600" y="3505200"/>
            <a:ext cx="7086600" cy="1752600"/>
          </a:xfrm>
        </p:spPr>
        <p:txBody>
          <a:bodyPr lIns="0" tIns="0" rIns="0" bIns="0">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pic>
        <p:nvPicPr>
          <p:cNvPr id="23" name="Picture 22" descr="powerpoint-header.png"/>
          <p:cNvPicPr>
            <a:picLocks noChangeAspect="1"/>
          </p:cNvPicPr>
          <p:nvPr userDrawn="1"/>
        </p:nvPicPr>
        <p:blipFill>
          <a:blip r:embed="rId2" cstate="print"/>
          <a:stretch>
            <a:fillRect/>
          </a:stretch>
        </p:blipFill>
        <p:spPr>
          <a:xfrm>
            <a:off x="0" y="0"/>
            <a:ext cx="9144000" cy="548640"/>
          </a:xfrm>
          <a:prstGeom prst="rect">
            <a:avLst/>
          </a:prstGeom>
        </p:spPr>
      </p:pic>
      <p:pic>
        <p:nvPicPr>
          <p:cNvPr id="8" name="Picture 7" descr="powerpoint-boxes.png"/>
          <p:cNvPicPr>
            <a:picLocks noChangeAspect="1"/>
          </p:cNvPicPr>
          <p:nvPr userDrawn="1"/>
        </p:nvPicPr>
        <p:blipFill>
          <a:blip r:embed="rId3" cstate="print"/>
          <a:stretch>
            <a:fillRect/>
          </a:stretch>
        </p:blipFill>
        <p:spPr>
          <a:xfrm>
            <a:off x="530352" y="2589581"/>
            <a:ext cx="606552" cy="841248"/>
          </a:xfrm>
          <a:prstGeom prst="rect">
            <a:avLst/>
          </a:prstGeom>
          <a:effectLst>
            <a:reflection blurRad="6350" stA="52000" endA="300" endPos="35000" dir="5400000" sy="-100000" algn="bl" rotWithShape="0"/>
          </a:effectLst>
        </p:spPr>
      </p:pic>
      <p:cxnSp>
        <p:nvCxnSpPr>
          <p:cNvPr id="22" name="Straight Connector 21"/>
          <p:cNvCxnSpPr/>
          <p:nvPr userDrawn="1"/>
        </p:nvCxnSpPr>
        <p:spPr>
          <a:xfrm>
            <a:off x="0" y="3429000"/>
            <a:ext cx="9144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ctrTitle"/>
          </p:nvPr>
        </p:nvSpPr>
        <p:spPr>
          <a:xfrm>
            <a:off x="1371600" y="1965962"/>
            <a:ext cx="7086600" cy="1470025"/>
          </a:xfrm>
          <a:effectLst/>
        </p:spPr>
        <p:txBody>
          <a:bodyPr lIns="0" tIns="0" rIns="0" bIns="0" anchor="b" anchorCtr="0"/>
          <a:lstStyle>
            <a:lvl1pPr marL="0">
              <a:lnSpc>
                <a:spcPct val="100000"/>
              </a:lnSpc>
              <a:spcAft>
                <a:spcPts val="0"/>
              </a:spcAft>
              <a:defRPr lang="en-US" dirty="0">
                <a:solidFill>
                  <a:schemeClr val="tx1"/>
                </a:solidFill>
              </a:defRPr>
            </a:lvl1pPr>
          </a:lstStyle>
          <a:p>
            <a:r>
              <a:rPr lang="en-US" dirty="0" smtClean="0"/>
              <a:t>Click to edit Master title style</a:t>
            </a:r>
            <a:endParaRPr lang="en-US" dirty="0"/>
          </a:p>
        </p:txBody>
      </p:sp>
      <p:sp>
        <p:nvSpPr>
          <p:cNvPr id="11" name="TextBox 10"/>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0" name="Picture 9" descr="powerpoint-boxes.png"/>
          <p:cNvPicPr>
            <a:picLocks noChangeAspect="1"/>
          </p:cNvPicPr>
          <p:nvPr userDrawn="1"/>
        </p:nvPicPr>
        <p:blipFill>
          <a:blip r:embed="rId4" cstate="print"/>
          <a:stretch>
            <a:fillRect/>
          </a:stretch>
        </p:blipFill>
        <p:spPr>
          <a:xfrm rot="10800000">
            <a:off x="195351" y="6456496"/>
            <a:ext cx="230753" cy="320040"/>
          </a:xfrm>
          <a:prstGeom prst="rect">
            <a:avLst/>
          </a:prstGeom>
        </p:spPr>
      </p:pic>
      <p:sp>
        <p:nvSpPr>
          <p:cNvPr id="12" name="Rectangle 11"/>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pic>
        <p:nvPicPr>
          <p:cNvPr id="13" name="Picture 12" descr="RH_logo_rgb_700x121px.png"/>
          <p:cNvPicPr>
            <a:picLocks noChangeAspect="1"/>
          </p:cNvPicPr>
          <p:nvPr userDrawn="1"/>
        </p:nvPicPr>
        <p:blipFill>
          <a:blip r:embed="rId5"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3" name="Picture 12" descr="powerpoint-boxes.png"/>
          <p:cNvPicPr>
            <a:picLocks noChangeAspect="1"/>
          </p:cNvPicPr>
          <p:nvPr userDrawn="1"/>
        </p:nvPicPr>
        <p:blipFill>
          <a:blip r:embed="rId2" cstate="print"/>
          <a:stretch>
            <a:fillRect/>
          </a:stretch>
        </p:blipFill>
        <p:spPr>
          <a:xfrm rot="10800000">
            <a:off x="195351" y="6456496"/>
            <a:ext cx="230753" cy="320040"/>
          </a:xfrm>
          <a:prstGeom prst="rect">
            <a:avLst/>
          </a:prstGeom>
        </p:spPr>
      </p:pic>
      <p:sp>
        <p:nvSpPr>
          <p:cNvPr id="14" name="Rectangle 13"/>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8" name="TextBox 17"/>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8" name="Picture 7" descr="RH_logo_rgb_700x121px.png"/>
          <p:cNvPicPr>
            <a:picLocks noChangeAspect="1"/>
          </p:cNvPicPr>
          <p:nvPr userDrawn="1"/>
        </p:nvPicPr>
        <p:blipFill>
          <a:blip r:embed="rId3" cstate="print"/>
          <a:stretch>
            <a:fillRect/>
          </a:stretch>
        </p:blipFill>
        <p:spPr>
          <a:xfrm>
            <a:off x="7239000" y="6492022"/>
            <a:ext cx="1676400" cy="289778"/>
          </a:xfrm>
          <a:prstGeom prst="rect">
            <a:avLst/>
          </a:prstGeom>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9" name="Rectangle 8"/>
          <p:cNvSpPr/>
          <p:nvPr userDrawn="1"/>
        </p:nvSpPr>
        <p:spPr>
          <a:xfrm>
            <a:off x="0" y="0"/>
            <a:ext cx="9144000" cy="6858000"/>
          </a:xfrm>
          <a:prstGeom prst="rect">
            <a:avLst/>
          </a:prstGeom>
          <a:gradFill flip="none" rotWithShape="1">
            <a:gsLst>
              <a:gs pos="0">
                <a:schemeClr val="bg1"/>
              </a:gs>
              <a:gs pos="100000">
                <a:schemeClr val="bg1">
                  <a:lumMod val="85000"/>
                </a:schemeClr>
              </a:gs>
            </a:gsLst>
            <a:path path="circle">
              <a:fillToRect l="50000" t="50000" r="50000" b="50000"/>
            </a:path>
            <a:tileRect/>
          </a:gradFill>
          <a:ln w="127">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1371600" y="2057400"/>
            <a:ext cx="6858000" cy="1362074"/>
          </a:xfrm>
        </p:spPr>
        <p:txBody>
          <a:bodyPr lIns="0" rIns="0" anchor="b" anchorCtr="0">
            <a:normAutofit/>
          </a:bodyPr>
          <a:lstStyle>
            <a:lvl1pPr algn="l">
              <a:defRPr sz="3600" b="0" cap="none">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371600" y="3483293"/>
            <a:ext cx="6858000" cy="1500187"/>
          </a:xfrm>
        </p:spPr>
        <p:txBody>
          <a:bodyPr lIns="0" tIns="0" rIns="0" bIns="0" anchor="t" anchorCtr="0">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11" name="Picture 10" descr="powerpoint-header.png"/>
          <p:cNvPicPr>
            <a:picLocks noChangeAspect="1"/>
          </p:cNvPicPr>
          <p:nvPr userDrawn="1"/>
        </p:nvPicPr>
        <p:blipFill>
          <a:blip r:embed="rId2" cstate="print"/>
          <a:stretch>
            <a:fillRect/>
          </a:stretch>
        </p:blipFill>
        <p:spPr>
          <a:xfrm>
            <a:off x="0" y="0"/>
            <a:ext cx="9144000" cy="548640"/>
          </a:xfrm>
          <a:prstGeom prst="rect">
            <a:avLst/>
          </a:prstGeom>
        </p:spPr>
      </p:pic>
      <p:sp>
        <p:nvSpPr>
          <p:cNvPr id="8" name="TextBox 7"/>
          <p:cNvSpPr txBox="1"/>
          <p:nvPr userDrawn="1"/>
        </p:nvSpPr>
        <p:spPr>
          <a:xfrm>
            <a:off x="1658424" y="6615069"/>
            <a:ext cx="3993080"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0" name="Picture 9"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12" name="Rectangle 11"/>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pic>
        <p:nvPicPr>
          <p:cNvPr id="13" name="Picture 12" descr="RH_logo_rgb_700x121px.png"/>
          <p:cNvPicPr>
            <a:picLocks noChangeAspect="1"/>
          </p:cNvPicPr>
          <p:nvPr userDrawn="1"/>
        </p:nvPicPr>
        <p:blipFill>
          <a:blip r:embed="rId4" cstate="print"/>
          <a:stretch>
            <a:fillRect/>
          </a:stretch>
        </p:blipFill>
        <p:spPr>
          <a:xfrm>
            <a:off x="7239000" y="6492022"/>
            <a:ext cx="1676400" cy="289778"/>
          </a:xfrm>
          <a:prstGeom prst="rect">
            <a:avLst/>
          </a:prstGeom>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9" name="Picture 8" descr="powerpoint-boxes.png"/>
          <p:cNvPicPr>
            <a:picLocks noChangeAspect="1"/>
          </p:cNvPicPr>
          <p:nvPr userDrawn="1"/>
        </p:nvPicPr>
        <p:blipFill>
          <a:blip r:embed="rId2" cstate="print"/>
          <a:stretch>
            <a:fillRect/>
          </a:stretch>
        </p:blipFill>
        <p:spPr>
          <a:xfrm rot="10800000">
            <a:off x="195351" y="6456496"/>
            <a:ext cx="230753" cy="320040"/>
          </a:xfrm>
          <a:prstGeom prst="rect">
            <a:avLst/>
          </a:prstGeom>
        </p:spPr>
      </p:pic>
      <p:sp>
        <p:nvSpPr>
          <p:cNvPr id="10" name="Rectangle 9"/>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20" name="TextBox 19"/>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1" name="Picture 10" descr="RH_logo_rgb_700x121px.png"/>
          <p:cNvPicPr>
            <a:picLocks noChangeAspect="1"/>
          </p:cNvPicPr>
          <p:nvPr userDrawn="1"/>
        </p:nvPicPr>
        <p:blipFill>
          <a:blip r:embed="rId3"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30" y="1535113"/>
            <a:ext cx="4041775" cy="639763"/>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1" name="Picture 10" descr="powerpoint-boxes.png"/>
          <p:cNvPicPr>
            <a:picLocks noChangeAspect="1"/>
          </p:cNvPicPr>
          <p:nvPr userDrawn="1"/>
        </p:nvPicPr>
        <p:blipFill>
          <a:blip r:embed="rId2" cstate="print"/>
          <a:stretch>
            <a:fillRect/>
          </a:stretch>
        </p:blipFill>
        <p:spPr>
          <a:xfrm rot="10800000">
            <a:off x="195351" y="6456496"/>
            <a:ext cx="230753" cy="320040"/>
          </a:xfrm>
          <a:prstGeom prst="rect">
            <a:avLst/>
          </a:prstGeom>
        </p:spPr>
      </p:pic>
      <p:sp>
        <p:nvSpPr>
          <p:cNvPr id="12" name="Rectangle 11"/>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22" name="TextBox 21"/>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3" name="Picture 12" descr="RH_logo_rgb_700x121px.png"/>
          <p:cNvPicPr>
            <a:picLocks noChangeAspect="1"/>
          </p:cNvPicPr>
          <p:nvPr userDrawn="1"/>
        </p:nvPicPr>
        <p:blipFill>
          <a:blip r:embed="rId3"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tabLst>
                <a:tab pos="5203825" algn="l"/>
              </a:tabLst>
              <a:defRPr>
                <a:solidFill>
                  <a:schemeClr val="tx1"/>
                </a:solidFill>
              </a:defRPr>
            </a:lvl1pPr>
          </a:lstStyle>
          <a:p>
            <a:r>
              <a:rPr lang="en-US" dirty="0" smtClean="0"/>
              <a:t>Click to edit Master title style</a:t>
            </a:r>
            <a:endParaRPr lang="en-US" dirty="0"/>
          </a:p>
        </p:txBody>
      </p:sp>
      <p:pic>
        <p:nvPicPr>
          <p:cNvPr id="7" name="Picture 6" descr="powerpoint-boxes.png"/>
          <p:cNvPicPr>
            <a:picLocks noChangeAspect="1"/>
          </p:cNvPicPr>
          <p:nvPr userDrawn="1"/>
        </p:nvPicPr>
        <p:blipFill>
          <a:blip r:embed="rId2" cstate="print"/>
          <a:stretch>
            <a:fillRect/>
          </a:stretch>
        </p:blipFill>
        <p:spPr>
          <a:xfrm rot="10800000">
            <a:off x="195351" y="6456496"/>
            <a:ext cx="230753" cy="320040"/>
          </a:xfrm>
          <a:prstGeom prst="rect">
            <a:avLst/>
          </a:prstGeom>
        </p:spPr>
      </p:pic>
      <p:sp>
        <p:nvSpPr>
          <p:cNvPr id="8" name="Rectangle 7"/>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8" name="TextBox 17"/>
          <p:cNvSpPr txBox="1"/>
          <p:nvPr userDrawn="1"/>
        </p:nvSpPr>
        <p:spPr>
          <a:xfrm>
            <a:off x="1658424" y="6615069"/>
            <a:ext cx="3993080"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9" name="Picture 8" descr="RH_logo_rgb_700x121px.png"/>
          <p:cNvPicPr>
            <a:picLocks noChangeAspect="1"/>
          </p:cNvPicPr>
          <p:nvPr userDrawn="1"/>
        </p:nvPicPr>
        <p:blipFill>
          <a:blip r:embed="rId3"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4" name="Group 16"/>
          <p:cNvGrpSpPr/>
          <p:nvPr userDrawn="1"/>
        </p:nvGrpSpPr>
        <p:grpSpPr>
          <a:xfrm>
            <a:off x="0" y="0"/>
            <a:ext cx="9144000" cy="1051560"/>
            <a:chOff x="0" y="0"/>
            <a:chExt cx="9144000" cy="876300"/>
          </a:xfrm>
        </p:grpSpPr>
        <p:sp>
          <p:nvSpPr>
            <p:cNvPr id="10" name="Rectangle 9"/>
            <p:cNvSpPr/>
            <p:nvPr userDrawn="1"/>
          </p:nvSpPr>
          <p:spPr>
            <a:xfrm>
              <a:off x="0" y="0"/>
              <a:ext cx="9144000" cy="876300"/>
            </a:xfrm>
            <a:prstGeom prst="rect">
              <a:avLst/>
            </a:prstGeom>
            <a:gradFill flip="none" rotWithShape="1">
              <a:gsLst>
                <a:gs pos="0">
                  <a:schemeClr val="bg1"/>
                </a:gs>
                <a:gs pos="100000">
                  <a:schemeClr val="bg1">
                    <a:lumMod val="85000"/>
                  </a:schemeClr>
                </a:gs>
              </a:gsLst>
              <a:lin ang="6000000" scaled="0"/>
              <a:tileRect/>
            </a:gradFill>
            <a:ln w="127">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p:nvPr userDrawn="1"/>
          </p:nvCxnSpPr>
          <p:spPr>
            <a:xfrm>
              <a:off x="0" y="876300"/>
              <a:ext cx="9144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descr="powerpoint-header.png"/>
            <p:cNvPicPr>
              <a:picLocks noChangeAspect="1"/>
            </p:cNvPicPr>
            <p:nvPr userDrawn="1"/>
          </p:nvPicPr>
          <p:blipFill>
            <a:blip r:embed="rId2" cstate="print"/>
            <a:stretch>
              <a:fillRect/>
            </a:stretch>
          </p:blipFill>
          <p:spPr>
            <a:xfrm>
              <a:off x="0" y="0"/>
              <a:ext cx="9144000" cy="457200"/>
            </a:xfrm>
            <a:prstGeom prst="rect">
              <a:avLst/>
            </a:prstGeom>
          </p:spPr>
        </p:pic>
      </p:grpSp>
      <p:sp>
        <p:nvSpPr>
          <p:cNvPr id="2" name="Title 1"/>
          <p:cNvSpPr>
            <a:spLocks noGrp="1"/>
          </p:cNvSpPr>
          <p:nvPr>
            <p:ph type="title"/>
          </p:nvPr>
        </p:nvSpPr>
        <p:spPr>
          <a:xfrm>
            <a:off x="228600" y="-25401"/>
            <a:ext cx="8686800" cy="1188720"/>
          </a:xfrm>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3" name="Picture 12"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14" name="Rectangle 13"/>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pic>
        <p:nvPicPr>
          <p:cNvPr id="17" name="Picture 16" descr="RH_logo_rgb_700x121px.png"/>
          <p:cNvPicPr>
            <a:picLocks noChangeAspect="1"/>
          </p:cNvPicPr>
          <p:nvPr userDrawn="1"/>
        </p:nvPicPr>
        <p:blipFill>
          <a:blip r:embed="rId4"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RH_logo_rgb_700x121px.png"/>
          <p:cNvPicPr>
            <a:picLocks noChangeAspect="1"/>
          </p:cNvPicPr>
          <p:nvPr userDrawn="1"/>
        </p:nvPicPr>
        <p:blipFill>
          <a:blip r:embed="rId2" cstate="print"/>
          <a:stretch>
            <a:fillRect/>
          </a:stretch>
        </p:blipFill>
        <p:spPr>
          <a:xfrm>
            <a:off x="7239000" y="6492022"/>
            <a:ext cx="1676400" cy="289778"/>
          </a:xfrm>
          <a:prstGeom prst="rect">
            <a:avLst/>
          </a:prstGeom>
        </p:spPr>
      </p:pic>
      <p:sp>
        <p:nvSpPr>
          <p:cNvPr id="2" name="Title 1"/>
          <p:cNvSpPr>
            <a:spLocks noGrp="1"/>
          </p:cNvSpPr>
          <p:nvPr>
            <p:ph type="title"/>
          </p:nvPr>
        </p:nvSpPr>
        <p:spPr>
          <a:xfrm>
            <a:off x="457205" y="273049"/>
            <a:ext cx="3008313" cy="1162051"/>
          </a:xfrm>
        </p:spPr>
        <p:txBody>
          <a:bodyPr anchor="b"/>
          <a:lstStyle>
            <a:lvl1pPr algn="l">
              <a:defRPr sz="2000" b="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3"/>
            <a:ext cx="5111750" cy="5853113"/>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5"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pic>
        <p:nvPicPr>
          <p:cNvPr id="9" name="Picture 8"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10" name="Rectangle 9"/>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2" name="TextBox 11"/>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spTree>
  </p:cSld>
  <p:clrMapOvr>
    <a:masterClrMapping/>
  </p:clrMapOvr>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Full Blue">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gradFill flip="none" rotWithShape="1">
            <a:gsLst>
              <a:gs pos="0">
                <a:schemeClr val="bg1"/>
              </a:gs>
              <a:gs pos="100000">
                <a:schemeClr val="bg1">
                  <a:lumMod val="85000"/>
                </a:schemeClr>
              </a:gs>
            </a:gsLst>
            <a:path path="circle">
              <a:fillToRect l="50000" t="50000" r="50000" b="50000"/>
            </a:path>
            <a:tileRect/>
          </a:gradFill>
          <a:ln w="127">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14400" y="1234440"/>
            <a:ext cx="7315200" cy="3200400"/>
          </a:xfrm>
        </p:spPr>
        <p:txBody>
          <a:bodyPr lIns="0" rIns="0" anchor="b" anchorCtr="0">
            <a:normAutofit/>
          </a:bodyPr>
          <a:lstStyle>
            <a:lvl1pPr algn="l">
              <a:defRPr sz="3200" b="0" cap="none">
                <a:solidFill>
                  <a:schemeClr val="tx1"/>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914400" y="4434840"/>
            <a:ext cx="7315200" cy="1188720"/>
          </a:xfrm>
        </p:spPr>
        <p:txBody>
          <a:bodyPr lIns="0" tIns="0" rIns="0" bIns="0" anchor="t" anchorCtr="0">
            <a:normAutofit/>
          </a:bodyPr>
          <a:lstStyle>
            <a:lvl1pPr marL="233363" indent="339725">
              <a:buFont typeface="Calibri" pitchFamily="34" charset="0"/>
              <a:buChar char="—"/>
              <a:defRPr sz="2000">
                <a:solidFill>
                  <a:schemeClr val="accent4"/>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Details</a:t>
            </a:r>
          </a:p>
        </p:txBody>
      </p:sp>
      <p:pic>
        <p:nvPicPr>
          <p:cNvPr id="11" name="Picture 10" descr="powerpoint-header.png"/>
          <p:cNvPicPr>
            <a:picLocks noChangeAspect="1"/>
          </p:cNvPicPr>
          <p:nvPr userDrawn="1"/>
        </p:nvPicPr>
        <p:blipFill>
          <a:blip r:embed="rId2" cstate="print"/>
          <a:stretch>
            <a:fillRect/>
          </a:stretch>
        </p:blipFill>
        <p:spPr>
          <a:xfrm>
            <a:off x="0" y="0"/>
            <a:ext cx="9144000" cy="548640"/>
          </a:xfrm>
          <a:prstGeom prst="rect">
            <a:avLst/>
          </a:prstGeom>
        </p:spPr>
      </p:pic>
      <p:pic>
        <p:nvPicPr>
          <p:cNvPr id="10" name="Picture 9"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12" name="Rectangle 11"/>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4" name="TextBox 13"/>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5" name="Picture 14" descr="RH_logo_rgb_700x121px.png"/>
          <p:cNvPicPr>
            <a:picLocks noChangeAspect="1"/>
          </p:cNvPicPr>
          <p:nvPr userDrawn="1"/>
        </p:nvPicPr>
        <p:blipFill>
          <a:blip r:embed="rId4"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Full Brown">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gradFill flip="none" rotWithShape="1">
            <a:gsLst>
              <a:gs pos="0">
                <a:schemeClr val="bg1"/>
              </a:gs>
              <a:gs pos="100000">
                <a:schemeClr val="bg1">
                  <a:lumMod val="85000"/>
                </a:schemeClr>
              </a:gs>
            </a:gsLst>
            <a:path path="circle">
              <a:fillToRect l="50000" t="50000" r="50000" b="50000"/>
            </a:path>
            <a:tileRect/>
          </a:gradFill>
          <a:ln w="127">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14400" y="1234440"/>
            <a:ext cx="7315200" cy="3200400"/>
          </a:xfrm>
        </p:spPr>
        <p:txBody>
          <a:bodyPr lIns="0" rIns="0" anchor="b" anchorCtr="0">
            <a:normAutofit/>
          </a:bodyPr>
          <a:lstStyle>
            <a:lvl1pPr algn="l">
              <a:defRPr sz="3200" b="0" cap="none">
                <a:solidFill>
                  <a:schemeClr val="accent6"/>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914400" y="4434840"/>
            <a:ext cx="7315200" cy="1188720"/>
          </a:xfrm>
        </p:spPr>
        <p:txBody>
          <a:bodyPr lIns="0" tIns="0" rIns="0" bIns="0" anchor="t" anchorCtr="0">
            <a:normAutofit/>
          </a:bodyPr>
          <a:lstStyle>
            <a:lvl1pPr marL="233363" indent="339725">
              <a:buFont typeface="Calibri" pitchFamily="34" charset="0"/>
              <a:buChar char="—"/>
              <a:defRPr sz="2000">
                <a:solidFill>
                  <a:schemeClr val="accent6">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Details</a:t>
            </a:r>
          </a:p>
        </p:txBody>
      </p:sp>
      <p:pic>
        <p:nvPicPr>
          <p:cNvPr id="11" name="Picture 10" descr="powerpoint-header.png"/>
          <p:cNvPicPr>
            <a:picLocks noChangeAspect="1"/>
          </p:cNvPicPr>
          <p:nvPr userDrawn="1"/>
        </p:nvPicPr>
        <p:blipFill>
          <a:blip r:embed="rId2" cstate="print">
            <a:duotone>
              <a:schemeClr val="accent6">
                <a:shade val="45000"/>
                <a:satMod val="135000"/>
              </a:schemeClr>
              <a:prstClr val="white"/>
            </a:duotone>
          </a:blip>
          <a:stretch>
            <a:fillRect/>
          </a:stretch>
        </p:blipFill>
        <p:spPr>
          <a:xfrm>
            <a:off x="0" y="0"/>
            <a:ext cx="9144000" cy="548640"/>
          </a:xfrm>
          <a:prstGeom prst="rect">
            <a:avLst/>
          </a:prstGeom>
        </p:spPr>
      </p:pic>
      <p:pic>
        <p:nvPicPr>
          <p:cNvPr id="10" name="Picture 9"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12" name="Rectangle 11"/>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4" name="TextBox 13"/>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6" name="Picture 15" descr="RH_logo_rgb_700x121px.png"/>
          <p:cNvPicPr>
            <a:picLocks noChangeAspect="1"/>
          </p:cNvPicPr>
          <p:nvPr userDrawn="1"/>
        </p:nvPicPr>
        <p:blipFill>
          <a:blip r:embed="rId4"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ull Purple">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gradFill flip="none" rotWithShape="1">
            <a:gsLst>
              <a:gs pos="0">
                <a:schemeClr val="bg1"/>
              </a:gs>
              <a:gs pos="100000">
                <a:schemeClr val="bg1">
                  <a:lumMod val="85000"/>
                </a:schemeClr>
              </a:gs>
            </a:gsLst>
            <a:path path="circle">
              <a:fillToRect l="50000" t="50000" r="50000" b="50000"/>
            </a:path>
            <a:tileRect/>
          </a:gradFill>
          <a:ln w="127">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14400" y="1234440"/>
            <a:ext cx="7315200" cy="3200400"/>
          </a:xfrm>
        </p:spPr>
        <p:txBody>
          <a:bodyPr lIns="0" rIns="0" anchor="b" anchorCtr="0">
            <a:normAutofit/>
          </a:bodyPr>
          <a:lstStyle>
            <a:lvl1pPr algn="l">
              <a:defRPr sz="3200" b="0" cap="none">
                <a:solidFill>
                  <a:schemeClr val="accent2"/>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914400" y="4434840"/>
            <a:ext cx="7315200" cy="1188720"/>
          </a:xfrm>
        </p:spPr>
        <p:txBody>
          <a:bodyPr lIns="0" tIns="0" rIns="0" bIns="0" anchor="t" anchorCtr="0">
            <a:normAutofit/>
          </a:bodyPr>
          <a:lstStyle>
            <a:lvl1pPr marL="233363" indent="339725">
              <a:buFont typeface="Calibri" pitchFamily="34" charset="0"/>
              <a:buChar char="—"/>
              <a:defRPr sz="2000">
                <a:solidFill>
                  <a:schemeClr val="accent2">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Details</a:t>
            </a:r>
          </a:p>
        </p:txBody>
      </p:sp>
      <p:pic>
        <p:nvPicPr>
          <p:cNvPr id="11" name="Picture 10" descr="powerpoint-header.png"/>
          <p:cNvPicPr>
            <a:picLocks noChangeAspect="1"/>
          </p:cNvPicPr>
          <p:nvPr userDrawn="1"/>
        </p:nvPicPr>
        <p:blipFill>
          <a:blip r:embed="rId2" cstate="print">
            <a:duotone>
              <a:schemeClr val="accent2">
                <a:shade val="45000"/>
                <a:satMod val="135000"/>
              </a:schemeClr>
              <a:prstClr val="white"/>
            </a:duotone>
          </a:blip>
          <a:stretch>
            <a:fillRect/>
          </a:stretch>
        </p:blipFill>
        <p:spPr>
          <a:xfrm>
            <a:off x="0" y="0"/>
            <a:ext cx="9144000" cy="548640"/>
          </a:xfrm>
          <a:prstGeom prst="rect">
            <a:avLst/>
          </a:prstGeom>
        </p:spPr>
      </p:pic>
      <p:pic>
        <p:nvPicPr>
          <p:cNvPr id="10" name="Picture 9"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12" name="Rectangle 11"/>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4" name="TextBox 13"/>
          <p:cNvSpPr txBox="1"/>
          <p:nvPr userDrawn="1"/>
        </p:nvSpPr>
        <p:spPr>
          <a:xfrm>
            <a:off x="1658422" y="6615069"/>
            <a:ext cx="3993081"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5" name="Picture 14" descr="RH_logo_rgb_700x121px.png"/>
          <p:cNvPicPr>
            <a:picLocks noChangeAspect="1"/>
          </p:cNvPicPr>
          <p:nvPr userDrawn="1"/>
        </p:nvPicPr>
        <p:blipFill>
          <a:blip r:embed="rId4"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Full Green">
    <p:spTree>
      <p:nvGrpSpPr>
        <p:cNvPr id="1" name=""/>
        <p:cNvGrpSpPr/>
        <p:nvPr/>
      </p:nvGrpSpPr>
      <p:grpSpPr>
        <a:xfrm>
          <a:off x="0" y="0"/>
          <a:ext cx="0" cy="0"/>
          <a:chOff x="0" y="0"/>
          <a:chExt cx="0" cy="0"/>
        </a:xfrm>
      </p:grpSpPr>
      <p:sp>
        <p:nvSpPr>
          <p:cNvPr id="8" name="Rectangle 7"/>
          <p:cNvSpPr/>
          <p:nvPr userDrawn="1"/>
        </p:nvSpPr>
        <p:spPr>
          <a:xfrm>
            <a:off x="0" y="0"/>
            <a:ext cx="9144000" cy="6858000"/>
          </a:xfrm>
          <a:prstGeom prst="rect">
            <a:avLst/>
          </a:prstGeom>
          <a:gradFill flip="none" rotWithShape="1">
            <a:gsLst>
              <a:gs pos="0">
                <a:schemeClr val="bg1"/>
              </a:gs>
              <a:gs pos="100000">
                <a:schemeClr val="bg1">
                  <a:lumMod val="85000"/>
                </a:schemeClr>
              </a:gs>
            </a:gsLst>
            <a:path path="circle">
              <a:fillToRect l="50000" t="50000" r="50000" b="50000"/>
            </a:path>
            <a:tileRect/>
          </a:gradFill>
          <a:ln w="127">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914400" y="1234440"/>
            <a:ext cx="7315200" cy="3200400"/>
          </a:xfrm>
        </p:spPr>
        <p:txBody>
          <a:bodyPr lIns="0" rIns="0" anchor="b" anchorCtr="0">
            <a:normAutofit/>
          </a:bodyPr>
          <a:lstStyle>
            <a:lvl1pPr algn="l">
              <a:defRPr sz="3200" b="0" cap="none">
                <a:solidFill>
                  <a:schemeClr val="accent3"/>
                </a:solidFill>
              </a:defRPr>
            </a:lvl1pPr>
          </a:lstStyle>
          <a:p>
            <a:r>
              <a:rPr lang="en-US" dirty="0" smtClean="0"/>
              <a:t>Title</a:t>
            </a:r>
            <a:endParaRPr lang="en-US" dirty="0"/>
          </a:p>
        </p:txBody>
      </p:sp>
      <p:sp>
        <p:nvSpPr>
          <p:cNvPr id="3" name="Text Placeholder 2"/>
          <p:cNvSpPr>
            <a:spLocks noGrp="1"/>
          </p:cNvSpPr>
          <p:nvPr>
            <p:ph type="body" idx="1" hasCustomPrompt="1"/>
          </p:nvPr>
        </p:nvSpPr>
        <p:spPr>
          <a:xfrm>
            <a:off x="914400" y="4434840"/>
            <a:ext cx="7315200" cy="1188720"/>
          </a:xfrm>
        </p:spPr>
        <p:txBody>
          <a:bodyPr lIns="0" tIns="0" rIns="0" bIns="0" anchor="t" anchorCtr="0">
            <a:normAutofit/>
          </a:bodyPr>
          <a:lstStyle>
            <a:lvl1pPr marL="233363" indent="339725">
              <a:buFont typeface="Calibri" pitchFamily="34" charset="0"/>
              <a:buChar char="—"/>
              <a:defRPr sz="2000">
                <a:solidFill>
                  <a:schemeClr val="accent3">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Details</a:t>
            </a:r>
          </a:p>
        </p:txBody>
      </p:sp>
      <p:pic>
        <p:nvPicPr>
          <p:cNvPr id="11" name="Picture 10" descr="powerpoint-header.png"/>
          <p:cNvPicPr>
            <a:picLocks noChangeAspect="1"/>
          </p:cNvPicPr>
          <p:nvPr userDrawn="1"/>
        </p:nvPicPr>
        <p:blipFill>
          <a:blip r:embed="rId2" cstate="print">
            <a:duotone>
              <a:schemeClr val="accent3">
                <a:shade val="45000"/>
                <a:satMod val="135000"/>
              </a:schemeClr>
              <a:prstClr val="white"/>
            </a:duotone>
          </a:blip>
          <a:stretch>
            <a:fillRect/>
          </a:stretch>
        </p:blipFill>
        <p:spPr>
          <a:xfrm>
            <a:off x="0" y="0"/>
            <a:ext cx="9144000" cy="548640"/>
          </a:xfrm>
          <a:prstGeom prst="rect">
            <a:avLst/>
          </a:prstGeom>
        </p:spPr>
      </p:pic>
      <p:pic>
        <p:nvPicPr>
          <p:cNvPr id="10" name="Picture 9"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12" name="Rectangle 11"/>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4" name="TextBox 13"/>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5" name="Picture 14" descr="RH_logo_rgb_700x121px.png"/>
          <p:cNvPicPr>
            <a:picLocks noChangeAspect="1"/>
          </p:cNvPicPr>
          <p:nvPr userDrawn="1"/>
        </p:nvPicPr>
        <p:blipFill>
          <a:blip r:embed="rId4"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tabLst>
                <a:tab pos="1196975" algn="l"/>
              </a:tabLst>
              <a:defRPr>
                <a:solidFill>
                  <a:schemeClr val="tx1"/>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descr="powerpoint-boxes.png"/>
          <p:cNvPicPr>
            <a:picLocks noChangeAspect="1"/>
          </p:cNvPicPr>
          <p:nvPr userDrawn="1"/>
        </p:nvPicPr>
        <p:blipFill>
          <a:blip r:embed="rId2" cstate="print"/>
          <a:stretch>
            <a:fillRect/>
          </a:stretch>
        </p:blipFill>
        <p:spPr>
          <a:xfrm rot="10800000">
            <a:off x="195351" y="6456496"/>
            <a:ext cx="230753" cy="320040"/>
          </a:xfrm>
          <a:prstGeom prst="rect">
            <a:avLst/>
          </a:prstGeom>
        </p:spPr>
      </p:pic>
      <p:sp>
        <p:nvSpPr>
          <p:cNvPr id="9" name="Rectangle 8"/>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9" name="TextBox 18"/>
          <p:cNvSpPr txBox="1"/>
          <p:nvPr userDrawn="1"/>
        </p:nvSpPr>
        <p:spPr>
          <a:xfrm>
            <a:off x="1658424" y="6615069"/>
            <a:ext cx="3993080"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0" name="Picture 9" descr="RH_logo_rgb_700x121px.png"/>
          <p:cNvPicPr>
            <a:picLocks noChangeAspect="1"/>
          </p:cNvPicPr>
          <p:nvPr userDrawn="1"/>
        </p:nvPicPr>
        <p:blipFill>
          <a:blip r:embed="rId3" cstate="print"/>
          <a:stretch>
            <a:fillRect/>
          </a:stretch>
        </p:blipFill>
        <p:spPr>
          <a:xfrm>
            <a:off x="7239000" y="6492022"/>
            <a:ext cx="1676400" cy="289778"/>
          </a:xfrm>
          <a:prstGeom prst="rect">
            <a:avLst/>
          </a:prstGeom>
        </p:spPr>
      </p:pic>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1"/>
            <a:ext cx="2057400" cy="5851525"/>
          </a:xfrm>
        </p:spPr>
        <p:txBody>
          <a:bodyPr vert="eaVert"/>
          <a:lstStyle>
            <a:lvl1pPr>
              <a:defRPr>
                <a:solidFill>
                  <a:schemeClr val="tx1"/>
                </a:solidFill>
              </a:defRPr>
            </a:lvl1pPr>
          </a:lstStyle>
          <a:p>
            <a:r>
              <a:rPr lang="en-US" dirty="0" smtClean="0"/>
              <a:t>Click to edit Master title style</a:t>
            </a:r>
            <a:endParaRPr lang="en-US" dirty="0"/>
          </a:p>
        </p:txBody>
      </p:sp>
      <p:sp>
        <p:nvSpPr>
          <p:cNvPr id="3" name="Vertical Text Placeholder 2"/>
          <p:cNvSpPr>
            <a:spLocks noGrp="1"/>
          </p:cNvSpPr>
          <p:nvPr>
            <p:ph type="body" orient="vert" idx="1"/>
          </p:nvPr>
        </p:nvSpPr>
        <p:spPr>
          <a:xfrm>
            <a:off x="457200" y="274641"/>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8" name="Picture 7" descr="powerpoint-boxes.png"/>
          <p:cNvPicPr>
            <a:picLocks noChangeAspect="1"/>
          </p:cNvPicPr>
          <p:nvPr userDrawn="1"/>
        </p:nvPicPr>
        <p:blipFill>
          <a:blip r:embed="rId2" cstate="print"/>
          <a:stretch>
            <a:fillRect/>
          </a:stretch>
        </p:blipFill>
        <p:spPr>
          <a:xfrm rot="10800000">
            <a:off x="195351" y="6456496"/>
            <a:ext cx="230753" cy="320040"/>
          </a:xfrm>
          <a:prstGeom prst="rect">
            <a:avLst/>
          </a:prstGeom>
        </p:spPr>
      </p:pic>
      <p:sp>
        <p:nvSpPr>
          <p:cNvPr id="9" name="Rectangle 8"/>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1" name="TextBox 10"/>
          <p:cNvSpPr txBox="1"/>
          <p:nvPr userDrawn="1"/>
        </p:nvSpPr>
        <p:spPr>
          <a:xfrm>
            <a:off x="1671248" y="6615069"/>
            <a:ext cx="3967432"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0" name="Picture 9" descr="RH_logo_rgb_700x121px.png"/>
          <p:cNvPicPr>
            <a:picLocks noChangeAspect="1"/>
          </p:cNvPicPr>
          <p:nvPr userDrawn="1"/>
        </p:nvPicPr>
        <p:blipFill>
          <a:blip r:embed="rId3" cstate="print"/>
          <a:stretch>
            <a:fillRect/>
          </a:stretch>
        </p:blipFill>
        <p:spPr>
          <a:xfrm>
            <a:off x="7239000" y="6492022"/>
            <a:ext cx="1676400" cy="289778"/>
          </a:xfrm>
          <a:prstGeom prst="rect">
            <a:avLst/>
          </a:prstGeom>
        </p:spPr>
      </p:pic>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pic>
        <p:nvPicPr>
          <p:cNvPr id="14" name="Picture 13" descr="powerpoint-boxes.png"/>
          <p:cNvPicPr>
            <a:picLocks noChangeAspect="1"/>
          </p:cNvPicPr>
          <p:nvPr userDrawn="1"/>
        </p:nvPicPr>
        <p:blipFill>
          <a:blip r:embed="rId2" cstate="print"/>
          <a:stretch>
            <a:fillRect/>
          </a:stretch>
        </p:blipFill>
        <p:spPr>
          <a:xfrm rot="10800000">
            <a:off x="195351" y="6456496"/>
            <a:ext cx="230753" cy="320040"/>
          </a:xfrm>
          <a:prstGeom prst="rect">
            <a:avLst/>
          </a:prstGeom>
        </p:spPr>
      </p:pic>
      <p:sp>
        <p:nvSpPr>
          <p:cNvPr id="15" name="Rectangle 14"/>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6" name="TextBox 15"/>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6" name="Picture 5" descr="RH_logo_rgb_700x121px.png"/>
          <p:cNvPicPr>
            <a:picLocks noChangeAspect="1"/>
          </p:cNvPicPr>
          <p:nvPr userDrawn="1"/>
        </p:nvPicPr>
        <p:blipFill>
          <a:blip r:embed="rId3" cstate="print"/>
          <a:stretch>
            <a:fillRect/>
          </a:stretch>
        </p:blipFill>
        <p:spPr>
          <a:xfrm>
            <a:off x="7239000" y="6492022"/>
            <a:ext cx="1676400" cy="289778"/>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grpSp>
        <p:nvGrpSpPr>
          <p:cNvPr id="4" name="Group 16"/>
          <p:cNvGrpSpPr/>
          <p:nvPr userDrawn="1"/>
        </p:nvGrpSpPr>
        <p:grpSpPr>
          <a:xfrm>
            <a:off x="0" y="0"/>
            <a:ext cx="9144000" cy="1051560"/>
            <a:chOff x="0" y="0"/>
            <a:chExt cx="9144000" cy="876300"/>
          </a:xfrm>
        </p:grpSpPr>
        <p:sp>
          <p:nvSpPr>
            <p:cNvPr id="10" name="Rectangle 9"/>
            <p:cNvSpPr/>
            <p:nvPr userDrawn="1"/>
          </p:nvSpPr>
          <p:spPr>
            <a:xfrm>
              <a:off x="0" y="0"/>
              <a:ext cx="9144000" cy="876300"/>
            </a:xfrm>
            <a:prstGeom prst="rect">
              <a:avLst/>
            </a:prstGeom>
            <a:gradFill flip="none" rotWithShape="1">
              <a:gsLst>
                <a:gs pos="0">
                  <a:schemeClr val="bg1"/>
                </a:gs>
                <a:gs pos="100000">
                  <a:schemeClr val="bg1">
                    <a:lumMod val="85000"/>
                  </a:schemeClr>
                </a:gs>
              </a:gsLst>
              <a:lin ang="6000000" scaled="0"/>
              <a:tileRect/>
            </a:gradFill>
            <a:ln w="127">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p:nvPr userDrawn="1"/>
          </p:nvCxnSpPr>
          <p:spPr>
            <a:xfrm>
              <a:off x="0" y="876300"/>
              <a:ext cx="9144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descr="powerpoint-header.png"/>
            <p:cNvPicPr>
              <a:picLocks noChangeAspect="1"/>
            </p:cNvPicPr>
            <p:nvPr userDrawn="1"/>
          </p:nvPicPr>
          <p:blipFill>
            <a:blip r:embed="rId2" cstate="print"/>
            <a:stretch>
              <a:fillRect/>
            </a:stretch>
          </p:blipFill>
          <p:spPr>
            <a:xfrm>
              <a:off x="0" y="0"/>
              <a:ext cx="9144000" cy="457200"/>
            </a:xfrm>
            <a:prstGeom prst="rect">
              <a:avLst/>
            </a:prstGeom>
          </p:spPr>
        </p:pic>
      </p:grpSp>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228600" y="1965962"/>
            <a:ext cx="8686800" cy="4160204"/>
          </a:xfr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pic>
        <p:nvPicPr>
          <p:cNvPr id="13" name="Picture 12"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14" name="Rectangle 13"/>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9" name="TextBox 18"/>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sp>
        <p:nvSpPr>
          <p:cNvPr id="17" name="Text Placeholder 16"/>
          <p:cNvSpPr>
            <a:spLocks noGrp="1"/>
          </p:cNvSpPr>
          <p:nvPr>
            <p:ph type="body" sz="quarter" idx="10" hasCustomPrompt="1"/>
          </p:nvPr>
        </p:nvSpPr>
        <p:spPr>
          <a:xfrm>
            <a:off x="762000" y="1204513"/>
            <a:ext cx="8153400" cy="548640"/>
          </a:xfrm>
        </p:spPr>
        <p:txBody>
          <a:bodyPr>
            <a:normAutofit/>
          </a:bodyPr>
          <a:lstStyle>
            <a:lvl1pPr>
              <a:buNone/>
              <a:defRPr sz="2400"/>
            </a:lvl1pPr>
          </a:lstStyle>
          <a:p>
            <a:pPr lvl="0"/>
            <a:r>
              <a:rPr lang="en-US" dirty="0" err="1" smtClean="0"/>
              <a:t>SubTitle</a:t>
            </a:r>
            <a:endParaRPr lang="en-US" dirty="0"/>
          </a:p>
        </p:txBody>
      </p:sp>
      <p:pic>
        <p:nvPicPr>
          <p:cNvPr id="20" name="Picture 19" descr="powerpoint-boxes.png"/>
          <p:cNvPicPr>
            <a:picLocks noChangeAspect="1"/>
          </p:cNvPicPr>
          <p:nvPr userDrawn="1"/>
        </p:nvPicPr>
        <p:blipFill>
          <a:blip r:embed="rId4" cstate="print"/>
          <a:stretch>
            <a:fillRect/>
          </a:stretch>
        </p:blipFill>
        <p:spPr>
          <a:xfrm>
            <a:off x="304800" y="1236100"/>
            <a:ext cx="381000" cy="457200"/>
          </a:xfrm>
          <a:prstGeom prst="rect">
            <a:avLst/>
          </a:prstGeom>
          <a:effectLst>
            <a:reflection blurRad="6350" stA="52000" endA="300" endPos="35000" dir="5400000" sy="-100000" algn="bl" rotWithShape="0"/>
          </a:effectLst>
        </p:spPr>
      </p:pic>
      <p:pic>
        <p:nvPicPr>
          <p:cNvPr id="18" name="Picture 17" descr="RH_logo_rgb_700x121px.png"/>
          <p:cNvPicPr>
            <a:picLocks noChangeAspect="1"/>
          </p:cNvPicPr>
          <p:nvPr userDrawn="1"/>
        </p:nvPicPr>
        <p:blipFill>
          <a:blip r:embed="rId5" cstate="print"/>
          <a:stretch>
            <a:fillRect/>
          </a:stretch>
        </p:blipFill>
        <p:spPr>
          <a:xfrm>
            <a:off x="7239000" y="6492022"/>
            <a:ext cx="1676400" cy="289778"/>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371600" y="2057400"/>
            <a:ext cx="6858000" cy="1362074"/>
          </a:xfrm>
        </p:spPr>
        <p:txBody>
          <a:bodyPr lIns="0" rIns="0" anchor="b" anchorCtr="0">
            <a:normAutofit/>
          </a:bodyPr>
          <a:lstStyle>
            <a:lvl1pPr algn="l">
              <a:defRPr sz="3600" b="0" cap="none">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1371600" y="3483293"/>
            <a:ext cx="6858000" cy="1500187"/>
          </a:xfrm>
        </p:spPr>
        <p:txBody>
          <a:bodyPr lIns="0" tIns="0" rIns="0" bIns="0" anchor="t" anchorCtr="0">
            <a:normAutofit/>
          </a:bodyPr>
          <a:lstStyle>
            <a:lvl1pPr marL="0" indent="0">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pic>
        <p:nvPicPr>
          <p:cNvPr id="11" name="Picture 10" descr="powerpoint-header.png"/>
          <p:cNvPicPr>
            <a:picLocks noChangeAspect="1"/>
          </p:cNvPicPr>
          <p:nvPr userDrawn="1"/>
        </p:nvPicPr>
        <p:blipFill>
          <a:blip r:embed="rId2" cstate="print"/>
          <a:stretch>
            <a:fillRect/>
          </a:stretch>
        </p:blipFill>
        <p:spPr>
          <a:xfrm>
            <a:off x="0" y="0"/>
            <a:ext cx="9144000" cy="548640"/>
          </a:xfrm>
          <a:prstGeom prst="rect">
            <a:avLst/>
          </a:prstGeom>
        </p:spPr>
      </p:pic>
      <p:pic>
        <p:nvPicPr>
          <p:cNvPr id="15" name="Picture 14" descr="relayhealth-white-logo.png"/>
          <p:cNvPicPr>
            <a:picLocks noChangeAspect="1"/>
          </p:cNvPicPr>
          <p:nvPr userDrawn="1"/>
        </p:nvPicPr>
        <p:blipFill>
          <a:blip r:embed="rId3" cstate="print"/>
          <a:stretch>
            <a:fillRect/>
          </a:stretch>
        </p:blipFill>
        <p:spPr>
          <a:xfrm>
            <a:off x="7315200" y="6484926"/>
            <a:ext cx="1591056" cy="318211"/>
          </a:xfrm>
          <a:prstGeom prst="rect">
            <a:avLst/>
          </a:prstGeom>
        </p:spPr>
      </p:pic>
      <p:pic>
        <p:nvPicPr>
          <p:cNvPr id="12" name="Picture 11" descr="powerpoint-boxes.png"/>
          <p:cNvPicPr>
            <a:picLocks noChangeAspect="1"/>
          </p:cNvPicPr>
          <p:nvPr userDrawn="1"/>
        </p:nvPicPr>
        <p:blipFill>
          <a:blip r:embed="rId4" cstate="print"/>
          <a:stretch>
            <a:fillRect/>
          </a:stretch>
        </p:blipFill>
        <p:spPr>
          <a:xfrm rot="10800000">
            <a:off x="195351" y="6456496"/>
            <a:ext cx="230753" cy="320040"/>
          </a:xfrm>
          <a:prstGeom prst="rect">
            <a:avLst/>
          </a:prstGeom>
        </p:spPr>
      </p:pic>
      <p:sp>
        <p:nvSpPr>
          <p:cNvPr id="13" name="Rectangle 12"/>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9" name="TextBox 8"/>
          <p:cNvSpPr txBox="1"/>
          <p:nvPr userDrawn="1"/>
        </p:nvSpPr>
        <p:spPr>
          <a:xfrm>
            <a:off x="1645600" y="6629400"/>
            <a:ext cx="4018728"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0" name="Picture 9" descr="RH_logo_rgb_700x121px.png"/>
          <p:cNvPicPr>
            <a:picLocks noChangeAspect="1"/>
          </p:cNvPicPr>
          <p:nvPr userDrawn="1"/>
        </p:nvPicPr>
        <p:blipFill>
          <a:blip r:embed="rId5" cstate="print"/>
          <a:stretch>
            <a:fillRect/>
          </a:stretch>
        </p:blipFill>
        <p:spPr>
          <a:xfrm>
            <a:off x="7239000" y="6492022"/>
            <a:ext cx="1676400" cy="289778"/>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5" name="Group 14"/>
          <p:cNvGrpSpPr/>
          <p:nvPr userDrawn="1"/>
        </p:nvGrpSpPr>
        <p:grpSpPr>
          <a:xfrm>
            <a:off x="0" y="0"/>
            <a:ext cx="9144000" cy="1051560"/>
            <a:chOff x="0" y="0"/>
            <a:chExt cx="9144000" cy="876300"/>
          </a:xfrm>
        </p:grpSpPr>
        <p:sp>
          <p:nvSpPr>
            <p:cNvPr id="16" name="Rectangle 15"/>
            <p:cNvSpPr/>
            <p:nvPr userDrawn="1"/>
          </p:nvSpPr>
          <p:spPr>
            <a:xfrm>
              <a:off x="0" y="0"/>
              <a:ext cx="9144000" cy="876300"/>
            </a:xfrm>
            <a:prstGeom prst="rect">
              <a:avLst/>
            </a:prstGeom>
            <a:gradFill flip="none" rotWithShape="1">
              <a:gsLst>
                <a:gs pos="0">
                  <a:schemeClr val="bg1"/>
                </a:gs>
                <a:gs pos="100000">
                  <a:schemeClr val="bg1">
                    <a:lumMod val="85000"/>
                  </a:schemeClr>
                </a:gs>
              </a:gsLst>
              <a:lin ang="6000000" scaled="0"/>
              <a:tileRect/>
            </a:gradFill>
            <a:ln w="127">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7" name="Straight Connector 16"/>
            <p:cNvCxnSpPr/>
            <p:nvPr userDrawn="1"/>
          </p:nvCxnSpPr>
          <p:spPr>
            <a:xfrm>
              <a:off x="0" y="876300"/>
              <a:ext cx="9144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8" name="Picture 17" descr="powerpoint-header.png"/>
            <p:cNvPicPr>
              <a:picLocks noChangeAspect="1"/>
            </p:cNvPicPr>
            <p:nvPr userDrawn="1"/>
          </p:nvPicPr>
          <p:blipFill>
            <a:blip r:embed="rId2" cstate="print"/>
            <a:stretch>
              <a:fillRect/>
            </a:stretch>
          </p:blipFill>
          <p:spPr>
            <a:xfrm>
              <a:off x="0" y="0"/>
              <a:ext cx="9144000" cy="457200"/>
            </a:xfrm>
            <a:prstGeom prst="rect">
              <a:avLst/>
            </a:prstGeom>
          </p:spPr>
        </p:pic>
      </p:grpSp>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600201"/>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9" name="Picture 8"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10" name="Rectangle 9"/>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20" name="TextBox 19"/>
          <p:cNvSpPr txBox="1"/>
          <p:nvPr userDrawn="1"/>
        </p:nvSpPr>
        <p:spPr>
          <a:xfrm>
            <a:off x="1645600" y="6615069"/>
            <a:ext cx="4018728"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4" name="Picture 13" descr="RH_logo_rgb_700x121px.png"/>
          <p:cNvPicPr>
            <a:picLocks noChangeAspect="1"/>
          </p:cNvPicPr>
          <p:nvPr userDrawn="1"/>
        </p:nvPicPr>
        <p:blipFill>
          <a:blip r:embed="rId4" cstate="print"/>
          <a:stretch>
            <a:fillRect/>
          </a:stretch>
        </p:blipFill>
        <p:spPr>
          <a:xfrm>
            <a:off x="7239000" y="6492022"/>
            <a:ext cx="1676400" cy="289778"/>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7" name="Group 12"/>
          <p:cNvGrpSpPr/>
          <p:nvPr userDrawn="1"/>
        </p:nvGrpSpPr>
        <p:grpSpPr>
          <a:xfrm>
            <a:off x="0" y="0"/>
            <a:ext cx="9144000" cy="1051560"/>
            <a:chOff x="0" y="0"/>
            <a:chExt cx="9144000" cy="876300"/>
          </a:xfrm>
        </p:grpSpPr>
        <p:sp>
          <p:nvSpPr>
            <p:cNvPr id="14" name="Rectangle 13"/>
            <p:cNvSpPr/>
            <p:nvPr userDrawn="1"/>
          </p:nvSpPr>
          <p:spPr>
            <a:xfrm>
              <a:off x="0" y="0"/>
              <a:ext cx="9144000" cy="876300"/>
            </a:xfrm>
            <a:prstGeom prst="rect">
              <a:avLst/>
            </a:prstGeom>
            <a:gradFill flip="none" rotWithShape="1">
              <a:gsLst>
                <a:gs pos="0">
                  <a:schemeClr val="bg1"/>
                </a:gs>
                <a:gs pos="100000">
                  <a:schemeClr val="bg1">
                    <a:lumMod val="85000"/>
                  </a:schemeClr>
                </a:gs>
              </a:gsLst>
              <a:lin ang="6000000" scaled="0"/>
              <a:tileRect/>
            </a:gradFill>
            <a:ln w="127">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 name="Straight Connector 14"/>
            <p:cNvCxnSpPr/>
            <p:nvPr userDrawn="1"/>
          </p:nvCxnSpPr>
          <p:spPr>
            <a:xfrm>
              <a:off x="0" y="876300"/>
              <a:ext cx="9144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6" name="Picture 15" descr="powerpoint-header.png"/>
            <p:cNvPicPr>
              <a:picLocks noChangeAspect="1"/>
            </p:cNvPicPr>
            <p:nvPr userDrawn="1"/>
          </p:nvPicPr>
          <p:blipFill>
            <a:blip r:embed="rId2" cstate="print"/>
            <a:stretch>
              <a:fillRect/>
            </a:stretch>
          </p:blipFill>
          <p:spPr>
            <a:xfrm>
              <a:off x="0" y="0"/>
              <a:ext cx="9144000" cy="457200"/>
            </a:xfrm>
            <a:prstGeom prst="rect">
              <a:avLst/>
            </a:prstGeom>
          </p:spPr>
        </p:pic>
      </p:grpSp>
      <p:sp>
        <p:nvSpPr>
          <p:cNvPr id="2" name="Title 1"/>
          <p:cNvSpPr>
            <a:spLocks noGrp="1"/>
          </p:cNvSpPr>
          <p:nvPr>
            <p:ph type="title"/>
          </p:nvPr>
        </p:nvSpPr>
        <p:spPr/>
        <p:txBody>
          <a:bodyPr/>
          <a:lstStyle>
            <a:lvl1pPr>
              <a:defRPr>
                <a:solidFill>
                  <a:schemeClr val="tx1"/>
                </a:solidFill>
              </a:defRPr>
            </a:lvl1pPr>
          </a:lstStyle>
          <a:p>
            <a:r>
              <a:rPr lang="en-US" dirty="0" smtClean="0"/>
              <a:t>Click to edit Master title style</a:t>
            </a:r>
            <a:endParaRPr lang="en-US" dirty="0"/>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5" name="Text Placeholder 4"/>
          <p:cNvSpPr>
            <a:spLocks noGrp="1"/>
          </p:cNvSpPr>
          <p:nvPr>
            <p:ph type="body" sz="quarter" idx="3"/>
          </p:nvPr>
        </p:nvSpPr>
        <p:spPr>
          <a:xfrm>
            <a:off x="4645030" y="1535113"/>
            <a:ext cx="4041775" cy="639763"/>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smtClean="0"/>
              <a:t>Click to edit Master text styles</a:t>
            </a:r>
          </a:p>
        </p:txBody>
      </p:sp>
      <p:sp>
        <p:nvSpPr>
          <p:cNvPr id="6" name="Content Placeholder 5"/>
          <p:cNvSpPr>
            <a:spLocks noGrp="1"/>
          </p:cNvSpPr>
          <p:nvPr>
            <p:ph sz="quarter" idx="4"/>
          </p:nvPr>
        </p:nvSpPr>
        <p:spPr>
          <a:xfrm>
            <a:off x="4645030"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pic>
        <p:nvPicPr>
          <p:cNvPr id="11" name="Picture 10"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12" name="Rectangle 11"/>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8" name="TextBox 17"/>
          <p:cNvSpPr txBox="1"/>
          <p:nvPr userDrawn="1"/>
        </p:nvSpPr>
        <p:spPr>
          <a:xfrm>
            <a:off x="1645600" y="6615069"/>
            <a:ext cx="4018728"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7" name="Picture 16" descr="RH_logo_rgb_700x121px.png"/>
          <p:cNvPicPr>
            <a:picLocks noChangeAspect="1"/>
          </p:cNvPicPr>
          <p:nvPr userDrawn="1"/>
        </p:nvPicPr>
        <p:blipFill>
          <a:blip r:embed="rId4" cstate="print"/>
          <a:stretch>
            <a:fillRect/>
          </a:stretch>
        </p:blipFill>
        <p:spPr>
          <a:xfrm>
            <a:off x="7239000" y="6492022"/>
            <a:ext cx="1676400" cy="289778"/>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3" name="Group 8"/>
          <p:cNvGrpSpPr/>
          <p:nvPr userDrawn="1"/>
        </p:nvGrpSpPr>
        <p:grpSpPr>
          <a:xfrm>
            <a:off x="0" y="0"/>
            <a:ext cx="9144000" cy="1051560"/>
            <a:chOff x="0" y="0"/>
            <a:chExt cx="9144000" cy="876300"/>
          </a:xfrm>
        </p:grpSpPr>
        <p:sp>
          <p:nvSpPr>
            <p:cNvPr id="10" name="Rectangle 9"/>
            <p:cNvSpPr/>
            <p:nvPr userDrawn="1"/>
          </p:nvSpPr>
          <p:spPr>
            <a:xfrm>
              <a:off x="0" y="0"/>
              <a:ext cx="9144000" cy="876300"/>
            </a:xfrm>
            <a:prstGeom prst="rect">
              <a:avLst/>
            </a:prstGeom>
            <a:gradFill flip="none" rotWithShape="1">
              <a:gsLst>
                <a:gs pos="0">
                  <a:schemeClr val="bg1"/>
                </a:gs>
                <a:gs pos="100000">
                  <a:schemeClr val="bg1">
                    <a:lumMod val="85000"/>
                  </a:schemeClr>
                </a:gs>
              </a:gsLst>
              <a:lin ang="6000000" scaled="0"/>
              <a:tileRect/>
            </a:gradFill>
            <a:ln w="127">
              <a:noFill/>
            </a:ln>
            <a:effectLst>
              <a:reflection blurRad="6350" stA="52000" endA="300" endPos="35000" dir="5400000" sy="-100000" algn="bl" rotWithShape="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1" name="Straight Connector 10"/>
            <p:cNvCxnSpPr/>
            <p:nvPr userDrawn="1"/>
          </p:nvCxnSpPr>
          <p:spPr>
            <a:xfrm>
              <a:off x="0" y="876300"/>
              <a:ext cx="9144000" cy="0"/>
            </a:xfrm>
            <a:prstGeom prst="line">
              <a:avLst/>
            </a:prstGeom>
            <a:ln w="3175">
              <a:solidFill>
                <a:schemeClr val="bg1"/>
              </a:solidFill>
            </a:ln>
          </p:spPr>
          <p:style>
            <a:lnRef idx="1">
              <a:schemeClr val="accent1"/>
            </a:lnRef>
            <a:fillRef idx="0">
              <a:schemeClr val="accent1"/>
            </a:fillRef>
            <a:effectRef idx="0">
              <a:schemeClr val="accent1"/>
            </a:effectRef>
            <a:fontRef idx="minor">
              <a:schemeClr val="tx1"/>
            </a:fontRef>
          </p:style>
        </p:cxnSp>
        <p:pic>
          <p:nvPicPr>
            <p:cNvPr id="12" name="Picture 11" descr="powerpoint-header.png"/>
            <p:cNvPicPr>
              <a:picLocks noChangeAspect="1"/>
            </p:cNvPicPr>
            <p:nvPr userDrawn="1"/>
          </p:nvPicPr>
          <p:blipFill>
            <a:blip r:embed="rId2" cstate="print"/>
            <a:stretch>
              <a:fillRect/>
            </a:stretch>
          </p:blipFill>
          <p:spPr>
            <a:xfrm>
              <a:off x="0" y="0"/>
              <a:ext cx="9144000" cy="457200"/>
            </a:xfrm>
            <a:prstGeom prst="rect">
              <a:avLst/>
            </a:prstGeom>
          </p:spPr>
        </p:pic>
      </p:grpSp>
      <p:sp>
        <p:nvSpPr>
          <p:cNvPr id="2" name="Title 1"/>
          <p:cNvSpPr>
            <a:spLocks noGrp="1"/>
          </p:cNvSpPr>
          <p:nvPr>
            <p:ph type="title"/>
          </p:nvPr>
        </p:nvSpPr>
        <p:spPr/>
        <p:txBody>
          <a:bodyPr/>
          <a:lstStyle>
            <a:lvl1pPr>
              <a:tabLst>
                <a:tab pos="5203825" algn="l"/>
              </a:tabLst>
              <a:defRPr>
                <a:solidFill>
                  <a:schemeClr val="tx1"/>
                </a:solidFill>
              </a:defRPr>
            </a:lvl1pPr>
          </a:lstStyle>
          <a:p>
            <a:r>
              <a:rPr lang="en-US" dirty="0" smtClean="0"/>
              <a:t>Click to edit Master title style</a:t>
            </a:r>
            <a:endParaRPr lang="en-US" dirty="0"/>
          </a:p>
        </p:txBody>
      </p:sp>
      <p:pic>
        <p:nvPicPr>
          <p:cNvPr id="7" name="Picture 6" descr="powerpoint-boxes.png"/>
          <p:cNvPicPr>
            <a:picLocks noChangeAspect="1"/>
          </p:cNvPicPr>
          <p:nvPr userDrawn="1"/>
        </p:nvPicPr>
        <p:blipFill>
          <a:blip r:embed="rId3" cstate="print"/>
          <a:stretch>
            <a:fillRect/>
          </a:stretch>
        </p:blipFill>
        <p:spPr>
          <a:xfrm rot="10800000">
            <a:off x="195351" y="6456496"/>
            <a:ext cx="230753" cy="320040"/>
          </a:xfrm>
          <a:prstGeom prst="rect">
            <a:avLst/>
          </a:prstGeom>
        </p:spPr>
      </p:pic>
      <p:sp>
        <p:nvSpPr>
          <p:cNvPr id="8" name="Rectangle 7"/>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4" name="TextBox 13"/>
          <p:cNvSpPr txBox="1"/>
          <p:nvPr userDrawn="1"/>
        </p:nvSpPr>
        <p:spPr>
          <a:xfrm>
            <a:off x="1658424" y="6615069"/>
            <a:ext cx="3993080"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5" name="Picture 14" descr="RH_logo_rgb_700x121px.png"/>
          <p:cNvPicPr>
            <a:picLocks noChangeAspect="1"/>
          </p:cNvPicPr>
          <p:nvPr userDrawn="1"/>
        </p:nvPicPr>
        <p:blipFill>
          <a:blip r:embed="rId4" cstate="print"/>
          <a:stretch>
            <a:fillRect/>
          </a:stretch>
        </p:blipFill>
        <p:spPr>
          <a:xfrm>
            <a:off x="7239000" y="6492022"/>
            <a:ext cx="1676400" cy="289778"/>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14" name="Picture 13" descr="powerpoint-boxes.png"/>
          <p:cNvPicPr>
            <a:picLocks noChangeAspect="1"/>
          </p:cNvPicPr>
          <p:nvPr userDrawn="1"/>
        </p:nvPicPr>
        <p:blipFill>
          <a:blip r:embed="rId2" cstate="print"/>
          <a:stretch>
            <a:fillRect/>
          </a:stretch>
        </p:blipFill>
        <p:spPr>
          <a:xfrm rot="10800000">
            <a:off x="195351" y="6456496"/>
            <a:ext cx="230753" cy="320040"/>
          </a:xfrm>
          <a:prstGeom prst="rect">
            <a:avLst/>
          </a:prstGeom>
        </p:spPr>
      </p:pic>
      <p:sp>
        <p:nvSpPr>
          <p:cNvPr id="15" name="Rectangle 14"/>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6" name="TextBox 15"/>
          <p:cNvSpPr txBox="1"/>
          <p:nvPr userDrawn="1"/>
        </p:nvSpPr>
        <p:spPr>
          <a:xfrm>
            <a:off x="1647202" y="6615069"/>
            <a:ext cx="4015523"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6" name="Picture 5" descr="RH_logo_rgb_700x121px.png"/>
          <p:cNvPicPr>
            <a:picLocks noChangeAspect="1"/>
          </p:cNvPicPr>
          <p:nvPr userDrawn="1"/>
        </p:nvPicPr>
        <p:blipFill>
          <a:blip r:embed="rId3" cstate="print"/>
          <a:stretch>
            <a:fillRect/>
          </a:stretch>
        </p:blipFill>
        <p:spPr>
          <a:xfrm>
            <a:off x="7239000" y="6492022"/>
            <a:ext cx="1676400" cy="289778"/>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5" y="273049"/>
            <a:ext cx="3008313" cy="1162051"/>
          </a:xfrm>
        </p:spPr>
        <p:txBody>
          <a:bodyPr anchor="b"/>
          <a:lstStyle>
            <a:lvl1pPr algn="l">
              <a:defRPr sz="2000" b="0">
                <a:solidFill>
                  <a:schemeClr val="tx1"/>
                </a:solidFill>
              </a:defRPr>
            </a:lvl1pPr>
          </a:lstStyle>
          <a:p>
            <a:r>
              <a:rPr lang="en-US" dirty="0" smtClean="0"/>
              <a:t>Click to edit Master title style</a:t>
            </a:r>
            <a:endParaRPr lang="en-US" dirty="0"/>
          </a:p>
        </p:txBody>
      </p:sp>
      <p:sp>
        <p:nvSpPr>
          <p:cNvPr id="3" name="Content Placeholder 2"/>
          <p:cNvSpPr>
            <a:spLocks noGrp="1"/>
          </p:cNvSpPr>
          <p:nvPr>
            <p:ph idx="1"/>
          </p:nvPr>
        </p:nvSpPr>
        <p:spPr>
          <a:xfrm>
            <a:off x="3575050" y="273053"/>
            <a:ext cx="5111750" cy="5853113"/>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Text Placeholder 3"/>
          <p:cNvSpPr>
            <a:spLocks noGrp="1"/>
          </p:cNvSpPr>
          <p:nvPr>
            <p:ph type="body" sz="half" idx="2"/>
          </p:nvPr>
        </p:nvSpPr>
        <p:spPr>
          <a:xfrm>
            <a:off x="457205"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smtClean="0"/>
              <a:t>Click to edit Master text styles</a:t>
            </a:r>
          </a:p>
        </p:txBody>
      </p:sp>
      <p:pic>
        <p:nvPicPr>
          <p:cNvPr id="9" name="Picture 8" descr="powerpoint-boxes.png"/>
          <p:cNvPicPr>
            <a:picLocks noChangeAspect="1"/>
          </p:cNvPicPr>
          <p:nvPr userDrawn="1"/>
        </p:nvPicPr>
        <p:blipFill>
          <a:blip r:embed="rId2" cstate="print"/>
          <a:stretch>
            <a:fillRect/>
          </a:stretch>
        </p:blipFill>
        <p:spPr>
          <a:xfrm rot="10800000">
            <a:off x="195351" y="6456496"/>
            <a:ext cx="230753" cy="320040"/>
          </a:xfrm>
          <a:prstGeom prst="rect">
            <a:avLst/>
          </a:prstGeom>
        </p:spPr>
      </p:pic>
      <p:sp>
        <p:nvSpPr>
          <p:cNvPr id="10" name="Rectangle 9"/>
          <p:cNvSpPr/>
          <p:nvPr userDrawn="1"/>
        </p:nvSpPr>
        <p:spPr>
          <a:xfrm>
            <a:off x="169026" y="6496398"/>
            <a:ext cx="319318" cy="230832"/>
          </a:xfrm>
          <a:prstGeom prst="rect">
            <a:avLst/>
          </a:prstGeom>
        </p:spPr>
        <p:txBody>
          <a:bodyPr wrap="none">
            <a:spAutoFit/>
          </a:bodyPr>
          <a:lstStyle/>
          <a:p>
            <a:pPr algn="ctr"/>
            <a:fld id="{DE212740-0B57-4EBA-BE77-EAADC87B668F}" type="slidenum">
              <a:rPr lang="en-US" sz="900" smtClean="0">
                <a:solidFill>
                  <a:schemeClr val="bg1"/>
                </a:solidFill>
              </a:rPr>
              <a:pPr algn="ctr"/>
              <a:t>‹#›</a:t>
            </a:fld>
            <a:endParaRPr lang="en-US" sz="900" dirty="0">
              <a:solidFill>
                <a:schemeClr val="bg1"/>
              </a:solidFill>
            </a:endParaRPr>
          </a:p>
        </p:txBody>
      </p:sp>
      <p:sp>
        <p:nvSpPr>
          <p:cNvPr id="12" name="TextBox 11"/>
          <p:cNvSpPr txBox="1"/>
          <p:nvPr userDrawn="1"/>
        </p:nvSpPr>
        <p:spPr>
          <a:xfrm>
            <a:off x="1658422" y="6615069"/>
            <a:ext cx="3993081" cy="123111"/>
          </a:xfrm>
          <a:prstGeom prst="rect">
            <a:avLst/>
          </a:prstGeom>
          <a:noFill/>
        </p:spPr>
        <p:txBody>
          <a:bodyPr wrap="none" lIns="0" tIns="0" rIns="0" bIns="0" rtlCol="0">
            <a:spAutoFit/>
          </a:bodyPr>
          <a:lstStyle/>
          <a:p>
            <a:pPr algn="ctr"/>
            <a:r>
              <a:rPr lang="en-US" sz="800" dirty="0" smtClean="0">
                <a:solidFill>
                  <a:schemeClr val="bg1">
                    <a:lumMod val="65000"/>
                  </a:schemeClr>
                </a:solidFill>
              </a:rPr>
              <a:t>© </a:t>
            </a:r>
            <a:fld id="{2CACAED7-72D3-4888-9794-2A64D8D8FA68}" type="datetime1">
              <a:rPr lang="en-US" sz="800" smtClean="0">
                <a:solidFill>
                  <a:schemeClr val="bg1">
                    <a:lumMod val="65000"/>
                  </a:schemeClr>
                </a:solidFill>
              </a:rPr>
              <a:pPr algn="ctr"/>
              <a:t>8/4/2016</a:t>
            </a:fld>
            <a:r>
              <a:rPr lang="en-US" sz="800" dirty="0" smtClean="0">
                <a:solidFill>
                  <a:schemeClr val="bg1">
                    <a:lumMod val="65000"/>
                  </a:schemeClr>
                </a:solidFill>
              </a:rPr>
              <a:t> RelayHealth and/or its affiliates. All Rights Reserved.</a:t>
            </a:r>
            <a:r>
              <a:rPr lang="en-US" sz="800" dirty="0" smtClean="0">
                <a:solidFill>
                  <a:schemeClr val="tx2"/>
                </a:solidFill>
              </a:rPr>
              <a:t> </a:t>
            </a:r>
            <a:r>
              <a:rPr lang="en-US" sz="800" dirty="0" smtClean="0">
                <a:solidFill>
                  <a:schemeClr val="bg1">
                    <a:lumMod val="50000"/>
                  </a:schemeClr>
                </a:solidFill>
              </a:rPr>
              <a:t>Proprietary and Confidential.</a:t>
            </a:r>
            <a:endParaRPr lang="en-US" sz="800" dirty="0">
              <a:solidFill>
                <a:schemeClr val="bg1">
                  <a:lumMod val="50000"/>
                </a:schemeClr>
              </a:solidFill>
            </a:endParaRPr>
          </a:p>
        </p:txBody>
      </p:sp>
      <p:pic>
        <p:nvPicPr>
          <p:cNvPr id="11" name="Picture 10" descr="RH_logo_rgb_700x121px.png"/>
          <p:cNvPicPr>
            <a:picLocks noChangeAspect="1"/>
          </p:cNvPicPr>
          <p:nvPr userDrawn="1"/>
        </p:nvPicPr>
        <p:blipFill>
          <a:blip r:embed="rId3" cstate="print"/>
          <a:stretch>
            <a:fillRect/>
          </a:stretch>
        </p:blipFill>
        <p:spPr>
          <a:xfrm>
            <a:off x="7239000" y="6492022"/>
            <a:ext cx="1676400" cy="289778"/>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6" Type="http://schemas.openxmlformats.org/officeDocument/2006/relationships/image" Target="../media/image1.png"/><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5" Type="http://schemas.openxmlformats.org/officeDocument/2006/relationships/theme" Target="../theme/theme2.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powerpoint-header.png"/>
          <p:cNvPicPr>
            <a:picLocks noChangeAspect="1"/>
          </p:cNvPicPr>
          <p:nvPr userDrawn="1"/>
        </p:nvPicPr>
        <p:blipFill>
          <a:blip r:embed="rId15" cstate="print"/>
          <a:stretch>
            <a:fillRect/>
          </a:stretch>
        </p:blipFill>
        <p:spPr>
          <a:xfrm>
            <a:off x="0" y="0"/>
            <a:ext cx="9144000" cy="548640"/>
          </a:xfrm>
          <a:prstGeom prst="rect">
            <a:avLst/>
          </a:prstGeom>
        </p:spPr>
      </p:pic>
      <p:sp>
        <p:nvSpPr>
          <p:cNvPr id="3" name="Text Placeholder 2"/>
          <p:cNvSpPr>
            <a:spLocks noGrp="1"/>
          </p:cNvSpPr>
          <p:nvPr>
            <p:ph type="body" idx="1"/>
          </p:nvPr>
        </p:nvSpPr>
        <p:spPr>
          <a:xfrm>
            <a:off x="228600" y="1234442"/>
            <a:ext cx="8686800" cy="489172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Placeholder 1"/>
          <p:cNvSpPr>
            <a:spLocks noGrp="1"/>
          </p:cNvSpPr>
          <p:nvPr>
            <p:ph type="title"/>
          </p:nvPr>
        </p:nvSpPr>
        <p:spPr>
          <a:xfrm>
            <a:off x="228600" y="0"/>
            <a:ext cx="8686800" cy="1188720"/>
          </a:xfrm>
          <a:prstGeom prst="rect">
            <a:avLst/>
          </a:prstGeom>
        </p:spPr>
        <p:txBody>
          <a:bodyPr vert="horz" lIns="91440" tIns="0" rIns="91440" bIns="0" rtlCol="0" anchor="b" anchorCtr="0">
            <a:normAutofit/>
          </a:bodyPr>
          <a:lstStyle/>
          <a:p>
            <a:r>
              <a:rPr lang="en-US" dirty="0"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684" r:id="rId1"/>
    <p:sldLayoutId id="2147483686" r:id="rId2"/>
    <p:sldLayoutId id="2147483734" r:id="rId3"/>
    <p:sldLayoutId id="2147483688" r:id="rId4"/>
    <p:sldLayoutId id="2147483690" r:id="rId5"/>
    <p:sldLayoutId id="2147483692" r:id="rId6"/>
    <p:sldLayoutId id="2147483694" r:id="rId7"/>
    <p:sldLayoutId id="2147483696" r:id="rId8"/>
    <p:sldLayoutId id="2147483698" r:id="rId9"/>
    <p:sldLayoutId id="2147483699" r:id="rId10"/>
    <p:sldLayoutId id="2147483727" r:id="rId11"/>
    <p:sldLayoutId id="2147483701" r:id="rId12"/>
    <p:sldLayoutId id="2147483703" r:id="rId13"/>
  </p:sldLayoutIdLst>
  <p:hf sldNum="0" hdr="0" ftr="0"/>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1" name="Picture 10" descr="powerpoint-header.png"/>
          <p:cNvPicPr>
            <a:picLocks noChangeAspect="1"/>
          </p:cNvPicPr>
          <p:nvPr userDrawn="1"/>
        </p:nvPicPr>
        <p:blipFill>
          <a:blip r:embed="rId16" cstate="print"/>
          <a:stretch>
            <a:fillRect/>
          </a:stretch>
        </p:blipFill>
        <p:spPr>
          <a:xfrm>
            <a:off x="0" y="0"/>
            <a:ext cx="9144000" cy="548640"/>
          </a:xfrm>
          <a:prstGeom prst="rect">
            <a:avLst/>
          </a:prstGeom>
        </p:spPr>
      </p:pic>
      <p:sp>
        <p:nvSpPr>
          <p:cNvPr id="3" name="Text Placeholder 2"/>
          <p:cNvSpPr>
            <a:spLocks noGrp="1"/>
          </p:cNvSpPr>
          <p:nvPr>
            <p:ph type="body" idx="1"/>
          </p:nvPr>
        </p:nvSpPr>
        <p:spPr>
          <a:xfrm>
            <a:off x="228600" y="1234442"/>
            <a:ext cx="8686800" cy="4891724"/>
          </a:xfrm>
          <a:prstGeom prst="rect">
            <a:avLst/>
          </a:prstGeom>
        </p:spPr>
        <p:txBody>
          <a:bodyPr vert="horz" lIns="91440" tIns="45720" rIns="91440" bIns="45720" rtlCol="0">
            <a:normAutofit/>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Placeholder 1"/>
          <p:cNvSpPr>
            <a:spLocks noGrp="1"/>
          </p:cNvSpPr>
          <p:nvPr>
            <p:ph type="title"/>
          </p:nvPr>
        </p:nvSpPr>
        <p:spPr>
          <a:xfrm>
            <a:off x="228600" y="0"/>
            <a:ext cx="8686800" cy="1188720"/>
          </a:xfrm>
          <a:prstGeom prst="rect">
            <a:avLst/>
          </a:prstGeom>
        </p:spPr>
        <p:txBody>
          <a:bodyPr vert="horz" lIns="91440" tIns="0" rIns="91440" bIns="0" rtlCol="0" anchor="b" anchorCtr="0">
            <a:normAutofit/>
          </a:bodyPr>
          <a:lstStyle/>
          <a:p>
            <a:r>
              <a:rPr lang="en-US" dirty="0" smtClean="0"/>
              <a:t>Click to edit Master title style</a:t>
            </a:r>
            <a:endParaRPr lang="en-US" dirty="0"/>
          </a:p>
        </p:txBody>
      </p:sp>
    </p:spTree>
  </p:cSld>
  <p:clrMap bg1="lt1" tx1="dk1" bg2="lt2" tx2="dk2" accent1="accent1" accent2="accent2" accent3="accent3" accent4="accent4" accent5="accent5" accent6="accent6" hlink="hlink" folHlink="folHlink"/>
  <p:sldLayoutIdLst>
    <p:sldLayoutId id="2147483706" r:id="rId1"/>
    <p:sldLayoutId id="2147483708" r:id="rId2"/>
    <p:sldLayoutId id="2147483710" r:id="rId3"/>
    <p:sldLayoutId id="2147483712" r:id="rId4"/>
    <p:sldLayoutId id="2147483714" r:id="rId5"/>
    <p:sldLayoutId id="2147483716" r:id="rId6"/>
    <p:sldLayoutId id="2147483719" r:id="rId7"/>
    <p:sldLayoutId id="2147483730" r:id="rId8"/>
    <p:sldLayoutId id="2147483731" r:id="rId9"/>
    <p:sldLayoutId id="2147483732" r:id="rId10"/>
    <p:sldLayoutId id="2147483733" r:id="rId11"/>
    <p:sldLayoutId id="2147483723" r:id="rId12"/>
    <p:sldLayoutId id="2147483724" r:id="rId13"/>
    <p:sldLayoutId id="2147483735" r:id="rId14"/>
  </p:sldLayoutIdLst>
  <p:hf sldNum="0" hdr="0" ftr="0"/>
  <p:txStyles>
    <p:titleStyle>
      <a:lvl1pPr algn="l" defTabSz="914400" rtl="0" eaLnBrk="1" latinLnBrk="0" hangingPunct="1">
        <a:spcBef>
          <a:spcPct val="0"/>
        </a:spcBef>
        <a:buNone/>
        <a:defRPr sz="3600" kern="120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0.xml.rels><?xml version="1.0" encoding="UTF-8" standalone="yes"?>
<Relationships xmlns="http://schemas.openxmlformats.org/package/2006/relationships"><Relationship Id="rId3" Type="http://schemas.openxmlformats.org/officeDocument/2006/relationships/hyperlink" Target="https://blogs.msdn.microsoft.com/chiranth/tag/arr/" TargetMode="External"/><Relationship Id="rId2" Type="http://schemas.openxmlformats.org/officeDocument/2006/relationships/hyperlink" Target="http://www.iis.net/downloads/microsoft/url-rewrite"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14.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jameshuckaby.com/"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emf"/><Relationship Id="rId4" Type="http://schemas.openxmlformats.org/officeDocument/2006/relationships/image" Target="../media/image12.emf"/></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www.iis.net/downloads/microsoft/application-request-rout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Tulsa </a:t>
            </a:r>
            <a:r>
              <a:rPr lang="en-US" dirty="0" err="1" smtClean="0"/>
              <a:t>TechFest</a:t>
            </a:r>
            <a:r>
              <a:rPr lang="en-US" dirty="0" smtClean="0"/>
              <a:t> </a:t>
            </a:r>
            <a:r>
              <a:rPr lang="en-US" dirty="0" smtClean="0"/>
              <a:t>- 2016</a:t>
            </a:r>
            <a:endParaRPr lang="en-US" dirty="0"/>
          </a:p>
        </p:txBody>
      </p:sp>
      <p:pic>
        <p:nvPicPr>
          <p:cNvPr id="5" name="Picture 4"/>
          <p:cNvPicPr>
            <a:picLocks noChangeAspect="1"/>
          </p:cNvPicPr>
          <p:nvPr/>
        </p:nvPicPr>
        <p:blipFill>
          <a:blip r:embed="rId2"/>
          <a:stretch>
            <a:fillRect/>
          </a:stretch>
        </p:blipFill>
        <p:spPr>
          <a:xfrm>
            <a:off x="452215" y="1600200"/>
            <a:ext cx="4748212" cy="3038855"/>
          </a:xfrm>
          <a:prstGeom prst="rect">
            <a:avLst/>
          </a:prstGeom>
        </p:spPr>
      </p:pic>
      <p:pic>
        <p:nvPicPr>
          <p:cNvPr id="6" name="Picture 5"/>
          <p:cNvPicPr>
            <a:picLocks noChangeAspect="1"/>
          </p:cNvPicPr>
          <p:nvPr/>
        </p:nvPicPr>
        <p:blipFill>
          <a:blip r:embed="rId3"/>
          <a:stretch>
            <a:fillRect/>
          </a:stretch>
        </p:blipFill>
        <p:spPr>
          <a:xfrm>
            <a:off x="609600" y="4876800"/>
            <a:ext cx="4648200" cy="609600"/>
          </a:xfrm>
          <a:prstGeom prst="rect">
            <a:avLst/>
          </a:prstGeom>
        </p:spPr>
      </p:pic>
      <p:pic>
        <p:nvPicPr>
          <p:cNvPr id="7" name="Picture 6"/>
          <p:cNvPicPr>
            <a:picLocks noChangeAspect="1"/>
          </p:cNvPicPr>
          <p:nvPr/>
        </p:nvPicPr>
        <p:blipFill>
          <a:blip r:embed="rId4"/>
          <a:stretch>
            <a:fillRect/>
          </a:stretch>
        </p:blipFill>
        <p:spPr>
          <a:xfrm>
            <a:off x="6096000" y="914400"/>
            <a:ext cx="1317864" cy="5536263"/>
          </a:xfrm>
          <a:prstGeom prst="rect">
            <a:avLst/>
          </a:prstGeom>
        </p:spPr>
      </p:pic>
      <p:sp>
        <p:nvSpPr>
          <p:cNvPr id="8" name="TextBox 7"/>
          <p:cNvSpPr txBox="1"/>
          <p:nvPr/>
        </p:nvSpPr>
        <p:spPr>
          <a:xfrm>
            <a:off x="5307452" y="175736"/>
            <a:ext cx="2894960" cy="738664"/>
          </a:xfrm>
          <a:prstGeom prst="rect">
            <a:avLst/>
          </a:prstGeom>
          <a:noFill/>
        </p:spPr>
        <p:txBody>
          <a:bodyPr wrap="square" lIns="0" tIns="0" rIns="0" bIns="0" rtlCol="0">
            <a:spAutoFit/>
          </a:bodyPr>
          <a:lstStyle/>
          <a:p>
            <a:pPr algn="ctr"/>
            <a:r>
              <a:rPr lang="en-US" sz="2400" b="1" dirty="0">
                <a:gradFill>
                  <a:gsLst>
                    <a:gs pos="0">
                      <a:schemeClr val="tx1"/>
                    </a:gs>
                    <a:gs pos="86000">
                      <a:schemeClr val="tx1"/>
                    </a:gs>
                  </a:gsLst>
                  <a:lin ang="5400000" scaled="0"/>
                </a:gradFill>
              </a:rPr>
              <a:t>Please help us!</a:t>
            </a:r>
          </a:p>
          <a:p>
            <a:pPr algn="ctr"/>
            <a:r>
              <a:rPr lang="en-US" sz="2400" b="1" dirty="0">
                <a:gradFill>
                  <a:gsLst>
                    <a:gs pos="0">
                      <a:schemeClr val="tx1"/>
                    </a:gs>
                    <a:gs pos="86000">
                      <a:schemeClr val="tx1"/>
                    </a:gs>
                  </a:gsLst>
                  <a:lin ang="5400000" scaled="0"/>
                </a:gradFill>
              </a:rPr>
              <a:t>Thank our Sponsors:</a:t>
            </a:r>
          </a:p>
        </p:txBody>
      </p:sp>
    </p:spTree>
    <p:extLst>
      <p:ext uri="{BB962C8B-B14F-4D97-AF65-F5344CB8AC3E}">
        <p14:creationId xmlns:p14="http://schemas.microsoft.com/office/powerpoint/2010/main" val="414288836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OK, Let’s do this!</a:t>
            </a:r>
            <a:endParaRPr lang="en-US" dirty="0"/>
          </a:p>
        </p:txBody>
      </p:sp>
      <p:sp>
        <p:nvSpPr>
          <p:cNvPr id="3" name="Content Placeholder 2"/>
          <p:cNvSpPr>
            <a:spLocks noGrp="1"/>
          </p:cNvSpPr>
          <p:nvPr>
            <p:ph idx="1"/>
          </p:nvPr>
        </p:nvSpPr>
        <p:spPr/>
        <p:txBody>
          <a:bodyPr>
            <a:normAutofit/>
          </a:bodyPr>
          <a:lstStyle/>
          <a:p>
            <a:pPr lvl="2"/>
            <a:endParaRPr lang="en-US" dirty="0">
              <a:latin typeface="Calibri" charset="0"/>
              <a:ea typeface="MS PGothic" charset="0"/>
            </a:endParaRPr>
          </a:p>
          <a:p>
            <a:pPr marL="457200" lvl="1" indent="0">
              <a:buNone/>
            </a:pPr>
            <a:r>
              <a:rPr lang="en-US" dirty="0" smtClean="0">
                <a:latin typeface="Calibri" charset="0"/>
                <a:ea typeface="MS PGothic" charset="0"/>
              </a:rPr>
              <a:t>(Manually) :</a:t>
            </a:r>
          </a:p>
          <a:p>
            <a:pPr marL="457200" lvl="1" indent="0">
              <a:buNone/>
            </a:pPr>
            <a:r>
              <a:rPr lang="en-US" dirty="0">
                <a:latin typeface="Calibri" charset="0"/>
                <a:ea typeface="MS PGothic" charset="0"/>
                <a:hlinkClick r:id="rId2"/>
              </a:rPr>
              <a:t>https://blogs.technet.microsoft.com/erezs_iis_blog/2013/11/27/installing-arr-manually-without-webpi</a:t>
            </a:r>
            <a:r>
              <a:rPr lang="en-US" dirty="0" smtClean="0">
                <a:latin typeface="Calibri" charset="0"/>
                <a:ea typeface="MS PGothic" charset="0"/>
                <a:hlinkClick r:id="rId2"/>
              </a:rPr>
              <a:t>/</a:t>
            </a:r>
          </a:p>
          <a:p>
            <a:pPr marL="457200" lvl="1" indent="0">
              <a:buNone/>
            </a:pPr>
            <a:r>
              <a:rPr lang="en-US" dirty="0" smtClean="0">
                <a:latin typeface="Calibri" charset="0"/>
                <a:ea typeface="MS PGothic" charset="0"/>
              </a:rPr>
              <a:t>Tutorials FTW</a:t>
            </a:r>
          </a:p>
          <a:p>
            <a:pPr marL="457200" lvl="1" indent="0">
              <a:buNone/>
            </a:pPr>
            <a:r>
              <a:rPr lang="en-US" dirty="0">
                <a:latin typeface="Calibri" charset="0"/>
                <a:ea typeface="MS PGothic" charset="0"/>
                <a:hlinkClick r:id="rId3"/>
              </a:rPr>
              <a:t>https://blogs.msdn.microsoft.com/chiranth/tag/arr</a:t>
            </a:r>
            <a:r>
              <a:rPr lang="en-US" dirty="0" smtClean="0">
                <a:latin typeface="Calibri" charset="0"/>
                <a:ea typeface="MS PGothic" charset="0"/>
                <a:hlinkClick r:id="rId3"/>
              </a:rPr>
              <a:t>/</a:t>
            </a:r>
            <a:endParaRPr lang="en-US" dirty="0" smtClean="0">
              <a:latin typeface="Calibri" charset="0"/>
              <a:ea typeface="MS PGothic" charset="0"/>
            </a:endParaRPr>
          </a:p>
          <a:p>
            <a:pPr marL="457200" lvl="1" indent="0">
              <a:buNone/>
            </a:pPr>
            <a:endParaRPr lang="en-US" dirty="0">
              <a:latin typeface="Calibri" charset="0"/>
              <a:ea typeface="MS PGothic" charset="0"/>
            </a:endParaRPr>
          </a:p>
        </p:txBody>
      </p:sp>
    </p:spTree>
    <p:extLst>
      <p:ext uri="{BB962C8B-B14F-4D97-AF65-F5344CB8AC3E}">
        <p14:creationId xmlns:p14="http://schemas.microsoft.com/office/powerpoint/2010/main" val="61166864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2" name="Picture 4" descr="http://www.robdale.ca/wp-content/uploads/2013/03/question.jpg"/>
          <p:cNvPicPr>
            <a:picLocks noChangeAspect="1" noChangeArrowheads="1"/>
          </p:cNvPicPr>
          <p:nvPr/>
        </p:nvPicPr>
        <p:blipFill>
          <a:blip r:embed="rId2" cstate="print"/>
          <a:srcRect/>
          <a:stretch>
            <a:fillRect/>
          </a:stretch>
        </p:blipFill>
        <p:spPr bwMode="auto">
          <a:xfrm>
            <a:off x="1524000" y="1143000"/>
            <a:ext cx="6184900" cy="4103865"/>
          </a:xfrm>
          <a:prstGeom prst="rect">
            <a:avLst/>
          </a:prstGeom>
          <a:noFill/>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5250" y="442912"/>
            <a:ext cx="8953500" cy="5972175"/>
          </a:xfrm>
          <a:prstGeom prst="rect">
            <a:avLst/>
          </a:prstGeom>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ubtitle 5"/>
          <p:cNvSpPr>
            <a:spLocks noGrp="1"/>
          </p:cNvSpPr>
          <p:nvPr>
            <p:ph type="subTitle" idx="1"/>
          </p:nvPr>
        </p:nvSpPr>
        <p:spPr/>
        <p:txBody>
          <a:bodyPr>
            <a:normAutofit/>
          </a:bodyPr>
          <a:lstStyle/>
          <a:p>
            <a:r>
              <a:rPr lang="en-US" sz="2800" dirty="0" smtClean="0"/>
              <a:t>James Huckaby</a:t>
            </a:r>
          </a:p>
          <a:p>
            <a:r>
              <a:rPr lang="en-US" sz="2800" dirty="0" smtClean="0"/>
              <a:t>Software Architect</a:t>
            </a:r>
          </a:p>
          <a:p>
            <a:r>
              <a:rPr lang="en-US" sz="2800" dirty="0" smtClean="0"/>
              <a:t>RelayHealth, a McKesson company</a:t>
            </a:r>
            <a:endParaRPr lang="en-US" dirty="0"/>
          </a:p>
        </p:txBody>
      </p:sp>
      <p:sp>
        <p:nvSpPr>
          <p:cNvPr id="4" name="Title 3"/>
          <p:cNvSpPr>
            <a:spLocks noGrp="1"/>
          </p:cNvSpPr>
          <p:nvPr>
            <p:ph type="ctrTitle"/>
          </p:nvPr>
        </p:nvSpPr>
        <p:spPr/>
        <p:txBody>
          <a:bodyPr>
            <a:normAutofit/>
          </a:bodyPr>
          <a:lstStyle/>
          <a:p>
            <a:r>
              <a:rPr lang="en-US" b="1" dirty="0" smtClean="0"/>
              <a:t>Using IIS </a:t>
            </a:r>
            <a:r>
              <a:rPr lang="en-US" b="1" dirty="0"/>
              <a:t>ARR and URL Rewrite to fix your legacy web architecture</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Calibri" charset="0"/>
                <a:ea typeface="MS PGothic" charset="0"/>
              </a:rPr>
              <a:t>Please be courteous!</a:t>
            </a:r>
            <a:endParaRPr lang="en-US" dirty="0"/>
          </a:p>
        </p:txBody>
      </p:sp>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8600" y="1238755"/>
            <a:ext cx="8686800" cy="4883727"/>
          </a:xfrm>
          <a:effectLst>
            <a:glow rad="63500">
              <a:schemeClr val="accent5">
                <a:satMod val="175000"/>
                <a:alpha val="40000"/>
              </a:schemeClr>
            </a:glow>
          </a:effectLst>
        </p:spPr>
      </p:pic>
    </p:spTree>
    <p:extLst>
      <p:ext uri="{BB962C8B-B14F-4D97-AF65-F5344CB8AC3E}">
        <p14:creationId xmlns:p14="http://schemas.microsoft.com/office/powerpoint/2010/main" val="4273964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p:txBody>
          <a:bodyPr>
            <a:normAutofit/>
          </a:bodyPr>
          <a:lstStyle/>
          <a:p>
            <a:r>
              <a:rPr lang="en-US" dirty="0"/>
              <a:t>James Huckaby</a:t>
            </a:r>
          </a:p>
          <a:p>
            <a:r>
              <a:rPr lang="en-US" dirty="0"/>
              <a:t>Software Architect at RelayHealth</a:t>
            </a:r>
          </a:p>
          <a:p>
            <a:pPr marL="460375" lvl="1" indent="-460375"/>
            <a:r>
              <a:rPr lang="en-US" dirty="0">
                <a:hlinkClick r:id="rId3"/>
              </a:rPr>
              <a:t>http://jameshuckaby.com</a:t>
            </a:r>
            <a:endParaRPr lang="en-US" dirty="0"/>
          </a:p>
          <a:p>
            <a:pPr marL="863600" lvl="2" indent="-460375"/>
            <a:r>
              <a:rPr lang="en-US" dirty="0"/>
              <a:t>@</a:t>
            </a:r>
            <a:r>
              <a:rPr lang="en-US" dirty="0" err="1"/>
              <a:t>raveller</a:t>
            </a:r>
            <a:r>
              <a:rPr lang="en-US" dirty="0"/>
              <a:t> on </a:t>
            </a:r>
            <a:r>
              <a:rPr lang="en-US" dirty="0" smtClean="0"/>
              <a:t>twitter</a:t>
            </a:r>
          </a:p>
          <a:p>
            <a:pPr marL="403225" lvl="2" indent="0">
              <a:buNone/>
            </a:pPr>
            <a:endParaRPr lang="en-US" dirty="0"/>
          </a:p>
          <a:p>
            <a:r>
              <a:rPr lang="en-US" dirty="0" smtClean="0">
                <a:solidFill>
                  <a:schemeClr val="accent1"/>
                </a:solidFill>
                <a:latin typeface="Script MT Bold" panose="03040602040607080904" pitchFamily="66" charset="0"/>
              </a:rPr>
              <a:t>“Fixing bad enterprise code for over 2 decades!”</a:t>
            </a:r>
            <a:endParaRPr lang="en-US" dirty="0">
              <a:solidFill>
                <a:schemeClr val="accent1"/>
              </a:solidFill>
              <a:latin typeface="Script MT Bold" panose="03040602040607080904" pitchFamily="66" charset="0"/>
            </a:endParaRPr>
          </a:p>
        </p:txBody>
      </p:sp>
    </p:spTree>
    <p:extLst>
      <p:ext uri="{BB962C8B-B14F-4D97-AF65-F5344CB8AC3E}">
        <p14:creationId xmlns:p14="http://schemas.microsoft.com/office/powerpoint/2010/main" val="325699111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a:t>
            </a:r>
            <a:r>
              <a:rPr lang="en-US" dirty="0" smtClean="0"/>
              <a:t>is the problem we’re trying to solve?</a:t>
            </a:r>
            <a:endParaRPr lang="en-US" dirty="0"/>
          </a:p>
        </p:txBody>
      </p:sp>
      <p:sp>
        <p:nvSpPr>
          <p:cNvPr id="70" name="Rectangle 69"/>
          <p:cNvSpPr/>
          <p:nvPr/>
        </p:nvSpPr>
        <p:spPr>
          <a:xfrm>
            <a:off x="5336342" y="1828800"/>
            <a:ext cx="1533610" cy="4419600"/>
          </a:xfrm>
          <a:prstGeom prst="rect">
            <a:avLst/>
          </a:prstGeom>
          <a:solidFill>
            <a:schemeClr val="accent1">
              <a:lumMod val="20000"/>
              <a:lumOff val="8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solidFill>
                  <a:schemeClr val="accent1"/>
                </a:solidFill>
              </a:rPr>
              <a:t>Shared Resources</a:t>
            </a:r>
            <a:endParaRPr lang="en-US" sz="1400" dirty="0">
              <a:solidFill>
                <a:schemeClr val="accent1"/>
              </a:solidFill>
            </a:endParaRPr>
          </a:p>
        </p:txBody>
      </p:sp>
      <p:sp>
        <p:nvSpPr>
          <p:cNvPr id="71" name="Rectangle 70"/>
          <p:cNvSpPr/>
          <p:nvPr/>
        </p:nvSpPr>
        <p:spPr>
          <a:xfrm>
            <a:off x="2396698" y="2469010"/>
            <a:ext cx="1124818" cy="594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endParaRPr lang="en-US" dirty="0" smtClean="0"/>
          </a:p>
          <a:p>
            <a:pPr algn="ctr"/>
            <a:r>
              <a:rPr lang="en-US" dirty="0" smtClean="0"/>
              <a:t>Server</a:t>
            </a:r>
            <a:endParaRPr lang="en-US" dirty="0" smtClean="0"/>
          </a:p>
        </p:txBody>
      </p:sp>
      <p:sp>
        <p:nvSpPr>
          <p:cNvPr id="73" name="Rectangle 72"/>
          <p:cNvSpPr/>
          <p:nvPr/>
        </p:nvSpPr>
        <p:spPr>
          <a:xfrm>
            <a:off x="7219663" y="2516540"/>
            <a:ext cx="1124818" cy="60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p>
          <a:p>
            <a:pPr algn="ctr"/>
            <a:r>
              <a:rPr lang="en-US" dirty="0" smtClean="0"/>
              <a:t>Server</a:t>
            </a:r>
            <a:endParaRPr lang="en-US" dirty="0"/>
          </a:p>
        </p:txBody>
      </p:sp>
      <p:pic>
        <p:nvPicPr>
          <p:cNvPr id="74" name="Picture 73"/>
          <p:cNvPicPr>
            <a:picLocks noChangeAspect="1"/>
          </p:cNvPicPr>
          <p:nvPr/>
        </p:nvPicPr>
        <p:blipFill>
          <a:blip r:embed="rId3"/>
          <a:stretch>
            <a:fillRect/>
          </a:stretch>
        </p:blipFill>
        <p:spPr>
          <a:xfrm>
            <a:off x="5760104" y="4286599"/>
            <a:ext cx="646321" cy="931469"/>
          </a:xfrm>
          <a:prstGeom prst="rect">
            <a:avLst/>
          </a:prstGeom>
        </p:spPr>
      </p:pic>
      <p:pic>
        <p:nvPicPr>
          <p:cNvPr id="75" name="Picture 74"/>
          <p:cNvPicPr>
            <a:picLocks noChangeAspect="1"/>
          </p:cNvPicPr>
          <p:nvPr/>
        </p:nvPicPr>
        <p:blipFill>
          <a:blip r:embed="rId4"/>
          <a:stretch>
            <a:fillRect/>
          </a:stretch>
        </p:blipFill>
        <p:spPr>
          <a:xfrm>
            <a:off x="5719252" y="1938517"/>
            <a:ext cx="676901" cy="997142"/>
          </a:xfrm>
          <a:prstGeom prst="rect">
            <a:avLst/>
          </a:prstGeom>
        </p:spPr>
      </p:pic>
      <p:pic>
        <p:nvPicPr>
          <p:cNvPr id="76" name="Picture 75"/>
          <p:cNvPicPr>
            <a:picLocks noChangeAspect="1"/>
          </p:cNvPicPr>
          <p:nvPr/>
        </p:nvPicPr>
        <p:blipFill>
          <a:blip r:embed="rId5"/>
          <a:stretch>
            <a:fillRect/>
          </a:stretch>
        </p:blipFill>
        <p:spPr>
          <a:xfrm>
            <a:off x="738487" y="2647041"/>
            <a:ext cx="647159" cy="1987393"/>
          </a:xfrm>
          <a:prstGeom prst="rect">
            <a:avLst/>
          </a:prstGeom>
        </p:spPr>
      </p:pic>
      <p:sp>
        <p:nvSpPr>
          <p:cNvPr id="77" name="Rectangle 76"/>
          <p:cNvSpPr/>
          <p:nvPr/>
        </p:nvSpPr>
        <p:spPr>
          <a:xfrm>
            <a:off x="548058" y="3383418"/>
            <a:ext cx="1011581" cy="563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Load</a:t>
            </a:r>
          </a:p>
          <a:p>
            <a:pPr algn="ctr"/>
            <a:r>
              <a:rPr lang="en-US" dirty="0" smtClean="0"/>
              <a:t>Balancer</a:t>
            </a:r>
            <a:endParaRPr lang="en-US" dirty="0"/>
          </a:p>
        </p:txBody>
      </p:sp>
      <p:sp>
        <p:nvSpPr>
          <p:cNvPr id="78" name="Rectangle 77"/>
          <p:cNvSpPr/>
          <p:nvPr/>
        </p:nvSpPr>
        <p:spPr>
          <a:xfrm>
            <a:off x="2418265" y="1693095"/>
            <a:ext cx="1079142"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DMZ</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80" name="Rectangle 79"/>
          <p:cNvSpPr/>
          <p:nvPr/>
        </p:nvSpPr>
        <p:spPr>
          <a:xfrm>
            <a:off x="4572000" y="1200145"/>
            <a:ext cx="3043013"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Protected Zone</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81" name="Rectangle 80"/>
          <p:cNvSpPr/>
          <p:nvPr/>
        </p:nvSpPr>
        <p:spPr>
          <a:xfrm>
            <a:off x="5493231" y="5152650"/>
            <a:ext cx="1180066" cy="646331"/>
          </a:xfrm>
          <a:prstGeom prst="rect">
            <a:avLst/>
          </a:prstGeom>
          <a:noFill/>
        </p:spPr>
        <p:txBody>
          <a:bodyPr wrap="square" lIns="91440" tIns="45720" rIns="91440" bIns="45720">
            <a:spAutoFit/>
          </a:bodyPr>
          <a:lstStyle/>
          <a:p>
            <a:pPr algn="ctr"/>
            <a:r>
              <a:rPr lang="en-US" b="0" cap="none" spc="0" dirty="0" smtClean="0">
                <a:ln w="0"/>
                <a:solidFill>
                  <a:schemeClr val="tx1"/>
                </a:solidFill>
                <a:effectLst>
                  <a:outerShdw blurRad="38100" dist="19050" dir="2700000" algn="tl" rotWithShape="0">
                    <a:schemeClr val="dk1">
                      <a:alpha val="40000"/>
                    </a:schemeClr>
                  </a:outerShdw>
                </a:effectLst>
              </a:rPr>
              <a:t>Message</a:t>
            </a:r>
          </a:p>
          <a:p>
            <a:pPr algn="ctr"/>
            <a:r>
              <a:rPr lang="en-US" b="0" cap="none" spc="0" dirty="0" smtClean="0">
                <a:ln w="0"/>
                <a:solidFill>
                  <a:schemeClr val="tx1"/>
                </a:solidFill>
                <a:effectLst>
                  <a:outerShdw blurRad="38100" dist="19050" dir="2700000" algn="tl" rotWithShape="0">
                    <a:schemeClr val="dk1">
                      <a:alpha val="40000"/>
                    </a:schemeClr>
                  </a:outerShdw>
                </a:effectLst>
              </a:rPr>
              <a:t>Queues</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83" name="Rectangle 82"/>
          <p:cNvSpPr/>
          <p:nvPr/>
        </p:nvSpPr>
        <p:spPr>
          <a:xfrm>
            <a:off x="2395427" y="3299567"/>
            <a:ext cx="1124818" cy="594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endParaRPr lang="en-US" dirty="0" smtClean="0"/>
          </a:p>
          <a:p>
            <a:pPr algn="ctr"/>
            <a:r>
              <a:rPr lang="en-US" dirty="0" smtClean="0"/>
              <a:t>Server</a:t>
            </a:r>
            <a:endParaRPr lang="en-US" dirty="0" smtClean="0"/>
          </a:p>
        </p:txBody>
      </p:sp>
      <p:sp>
        <p:nvSpPr>
          <p:cNvPr id="84" name="Rectangle 83"/>
          <p:cNvSpPr/>
          <p:nvPr/>
        </p:nvSpPr>
        <p:spPr>
          <a:xfrm>
            <a:off x="2411094" y="4654754"/>
            <a:ext cx="1124818" cy="594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endParaRPr lang="en-US" dirty="0" smtClean="0"/>
          </a:p>
          <a:p>
            <a:pPr algn="ctr"/>
            <a:r>
              <a:rPr lang="en-US" dirty="0" smtClean="0"/>
              <a:t>Server</a:t>
            </a:r>
            <a:endParaRPr lang="en-US" dirty="0" smtClean="0"/>
          </a:p>
        </p:txBody>
      </p:sp>
      <p:sp>
        <p:nvSpPr>
          <p:cNvPr id="85" name="Rectangle 84"/>
          <p:cNvSpPr/>
          <p:nvPr/>
        </p:nvSpPr>
        <p:spPr>
          <a:xfrm>
            <a:off x="7219663" y="3338635"/>
            <a:ext cx="1124818" cy="60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p>
          <a:p>
            <a:pPr algn="ctr"/>
            <a:r>
              <a:rPr lang="en-US" dirty="0" smtClean="0"/>
              <a:t>Server</a:t>
            </a:r>
            <a:endParaRPr lang="en-US" dirty="0"/>
          </a:p>
        </p:txBody>
      </p:sp>
      <p:sp>
        <p:nvSpPr>
          <p:cNvPr id="86" name="Rectangle 85"/>
          <p:cNvSpPr/>
          <p:nvPr/>
        </p:nvSpPr>
        <p:spPr>
          <a:xfrm>
            <a:off x="7219663" y="4707956"/>
            <a:ext cx="1124818" cy="60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p>
          <a:p>
            <a:pPr algn="ctr"/>
            <a:r>
              <a:rPr lang="en-US" dirty="0" smtClean="0"/>
              <a:t>Server</a:t>
            </a:r>
            <a:endParaRPr lang="en-US" dirty="0"/>
          </a:p>
        </p:txBody>
      </p:sp>
      <p:sp>
        <p:nvSpPr>
          <p:cNvPr id="87" name="Rectangle 86"/>
          <p:cNvSpPr/>
          <p:nvPr/>
        </p:nvSpPr>
        <p:spPr>
          <a:xfrm>
            <a:off x="5521008" y="3285805"/>
            <a:ext cx="1124818" cy="60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a:t>
            </a:r>
          </a:p>
          <a:p>
            <a:pPr algn="ctr"/>
            <a:r>
              <a:rPr lang="en-US" dirty="0" smtClean="0"/>
              <a:t>Storage</a:t>
            </a:r>
            <a:endParaRPr lang="en-US" dirty="0"/>
          </a:p>
        </p:txBody>
      </p:sp>
      <p:sp>
        <p:nvSpPr>
          <p:cNvPr id="88" name="TextBox 87"/>
          <p:cNvSpPr txBox="1"/>
          <p:nvPr/>
        </p:nvSpPr>
        <p:spPr>
          <a:xfrm rot="16200000">
            <a:off x="2621399" y="3997916"/>
            <a:ext cx="576182" cy="369332"/>
          </a:xfrm>
          <a:prstGeom prst="rect">
            <a:avLst/>
          </a:prstGeom>
          <a:noFill/>
        </p:spPr>
        <p:txBody>
          <a:bodyPr wrap="square" rtlCol="0">
            <a:spAutoFit/>
          </a:bodyPr>
          <a:lstStyle/>
          <a:p>
            <a:r>
              <a:rPr lang="en-US" dirty="0" smtClean="0"/>
              <a:t>. . .  </a:t>
            </a:r>
            <a:endParaRPr lang="en-US" dirty="0"/>
          </a:p>
        </p:txBody>
      </p:sp>
      <p:sp>
        <p:nvSpPr>
          <p:cNvPr id="89" name="TextBox 88"/>
          <p:cNvSpPr txBox="1"/>
          <p:nvPr/>
        </p:nvSpPr>
        <p:spPr>
          <a:xfrm rot="16200000">
            <a:off x="7410360" y="4101157"/>
            <a:ext cx="576182" cy="369332"/>
          </a:xfrm>
          <a:prstGeom prst="rect">
            <a:avLst/>
          </a:prstGeom>
          <a:noFill/>
        </p:spPr>
        <p:txBody>
          <a:bodyPr wrap="square" rtlCol="0">
            <a:spAutoFit/>
          </a:bodyPr>
          <a:lstStyle/>
          <a:p>
            <a:r>
              <a:rPr lang="en-US" dirty="0" smtClean="0"/>
              <a:t>. . .  </a:t>
            </a:r>
            <a:endParaRPr lang="en-US" dirty="0"/>
          </a:p>
        </p:txBody>
      </p:sp>
      <p:cxnSp>
        <p:nvCxnSpPr>
          <p:cNvPr id="92" name="Straight Arrow Connector 91"/>
          <p:cNvCxnSpPr>
            <a:endCxn id="71" idx="1"/>
          </p:cNvCxnSpPr>
          <p:nvPr/>
        </p:nvCxnSpPr>
        <p:spPr>
          <a:xfrm flipV="1">
            <a:off x="1559639" y="2766472"/>
            <a:ext cx="837059" cy="610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p:cNvCxnSpPr/>
          <p:nvPr/>
        </p:nvCxnSpPr>
        <p:spPr>
          <a:xfrm>
            <a:off x="1531273" y="3377286"/>
            <a:ext cx="1327249" cy="433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a:off x="1564781" y="3383124"/>
            <a:ext cx="1342916" cy="1788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p:cNvCxnSpPr>
            <a:endCxn id="71" idx="1"/>
          </p:cNvCxnSpPr>
          <p:nvPr/>
        </p:nvCxnSpPr>
        <p:spPr>
          <a:xfrm flipV="1">
            <a:off x="1586273" y="2766472"/>
            <a:ext cx="810425" cy="11552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p:cNvCxnSpPr>
            <a:endCxn id="83" idx="1"/>
          </p:cNvCxnSpPr>
          <p:nvPr/>
        </p:nvCxnSpPr>
        <p:spPr>
          <a:xfrm flipV="1">
            <a:off x="1586273" y="3597029"/>
            <a:ext cx="809154" cy="3246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p:cNvCxnSpPr>
            <a:endCxn id="84" idx="1"/>
          </p:cNvCxnSpPr>
          <p:nvPr/>
        </p:nvCxnSpPr>
        <p:spPr>
          <a:xfrm>
            <a:off x="1609772" y="3972210"/>
            <a:ext cx="801322" cy="9800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98" name="Picture 97"/>
          <p:cNvPicPr>
            <a:picLocks noChangeAspect="1"/>
          </p:cNvPicPr>
          <p:nvPr/>
        </p:nvPicPr>
        <p:blipFill>
          <a:blip r:embed="rId5"/>
          <a:stretch>
            <a:fillRect/>
          </a:stretch>
        </p:blipFill>
        <p:spPr>
          <a:xfrm>
            <a:off x="4068141" y="2764940"/>
            <a:ext cx="647159" cy="1987393"/>
          </a:xfrm>
          <a:prstGeom prst="rect">
            <a:avLst/>
          </a:prstGeom>
        </p:spPr>
      </p:pic>
      <p:cxnSp>
        <p:nvCxnSpPr>
          <p:cNvPr id="99" name="Straight Arrow Connector 98"/>
          <p:cNvCxnSpPr>
            <a:stCxn id="71" idx="3"/>
          </p:cNvCxnSpPr>
          <p:nvPr/>
        </p:nvCxnSpPr>
        <p:spPr>
          <a:xfrm flipV="1">
            <a:off x="3521516" y="2764940"/>
            <a:ext cx="1814826" cy="15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p:cNvCxnSpPr>
            <a:stCxn id="83" idx="3"/>
          </p:cNvCxnSpPr>
          <p:nvPr/>
        </p:nvCxnSpPr>
        <p:spPr>
          <a:xfrm flipV="1">
            <a:off x="3520245" y="3587908"/>
            <a:ext cx="1816097" cy="91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p:cNvCxnSpPr>
            <a:stCxn id="84" idx="3"/>
          </p:cNvCxnSpPr>
          <p:nvPr/>
        </p:nvCxnSpPr>
        <p:spPr>
          <a:xfrm>
            <a:off x="3535912" y="4952216"/>
            <a:ext cx="180043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73" idx="1"/>
          </p:cNvCxnSpPr>
          <p:nvPr/>
        </p:nvCxnSpPr>
        <p:spPr>
          <a:xfrm flipH="1" flipV="1">
            <a:off x="6869952" y="2814002"/>
            <a:ext cx="349711" cy="4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p:cNvCxnSpPr>
            <a:stCxn id="85" idx="1"/>
          </p:cNvCxnSpPr>
          <p:nvPr/>
        </p:nvCxnSpPr>
        <p:spPr>
          <a:xfrm flipH="1">
            <a:off x="6869952" y="3640739"/>
            <a:ext cx="349711" cy="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p:cNvCxnSpPr>
            <a:stCxn id="86" idx="1"/>
          </p:cNvCxnSpPr>
          <p:nvPr/>
        </p:nvCxnSpPr>
        <p:spPr>
          <a:xfrm flipH="1" flipV="1">
            <a:off x="6876914" y="4999746"/>
            <a:ext cx="342749" cy="10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1531273" y="5415643"/>
            <a:ext cx="3184027" cy="813748"/>
          </a:xfrm>
          <a:prstGeom prst="rect">
            <a:avLst/>
          </a:prstGeom>
          <a:solidFill>
            <a:srgbClr val="C0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Corporate IT </a:t>
            </a:r>
            <a:r>
              <a:rPr lang="en-US" dirty="0" err="1">
                <a:solidFill>
                  <a:schemeClr val="bg1"/>
                </a:solidFill>
              </a:rPr>
              <a:t>sez</a:t>
            </a:r>
            <a:r>
              <a:rPr lang="en-US" dirty="0">
                <a:solidFill>
                  <a:schemeClr val="bg1"/>
                </a:solidFill>
              </a:rPr>
              <a:t> DMZ resources</a:t>
            </a:r>
          </a:p>
          <a:p>
            <a:pPr algn="ctr"/>
            <a:r>
              <a:rPr lang="en-US" dirty="0">
                <a:solidFill>
                  <a:schemeClr val="bg1"/>
                </a:solidFill>
              </a:rPr>
              <a:t>accessing the DB, etc. is </a:t>
            </a:r>
            <a:r>
              <a:rPr lang="en-US" dirty="0" smtClean="0">
                <a:solidFill>
                  <a:schemeClr val="bg1"/>
                </a:solidFill>
              </a:rPr>
              <a:t>BAD!</a:t>
            </a:r>
            <a:endParaRPr lang="en-US" dirty="0">
              <a:solidFill>
                <a:schemeClr val="bg1"/>
              </a:solidFill>
            </a:endParaRPr>
          </a:p>
        </p:txBody>
      </p:sp>
    </p:spTree>
    <p:extLst>
      <p:ext uri="{BB962C8B-B14F-4D97-AF65-F5344CB8AC3E}">
        <p14:creationId xmlns:p14="http://schemas.microsoft.com/office/powerpoint/2010/main" val="1587560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problems does this cause?	</a:t>
            </a:r>
            <a:endParaRPr lang="en-US" dirty="0"/>
          </a:p>
        </p:txBody>
      </p:sp>
      <p:sp>
        <p:nvSpPr>
          <p:cNvPr id="3" name="Content Placeholder 2"/>
          <p:cNvSpPr>
            <a:spLocks noGrp="1"/>
          </p:cNvSpPr>
          <p:nvPr>
            <p:ph idx="1"/>
          </p:nvPr>
        </p:nvSpPr>
        <p:spPr/>
        <p:txBody>
          <a:bodyPr/>
          <a:lstStyle/>
          <a:p>
            <a:pPr marL="457200" lvl="1" indent="0">
              <a:buNone/>
            </a:pPr>
            <a:r>
              <a:rPr lang="en-US" dirty="0" smtClean="0">
                <a:latin typeface="Calibri" charset="0"/>
                <a:ea typeface="MS PGothic" charset="0"/>
              </a:rPr>
              <a:t>The DMZ disallows servers from accessing external resources</a:t>
            </a:r>
          </a:p>
          <a:p>
            <a:pPr lvl="1"/>
            <a:r>
              <a:rPr lang="en-US" dirty="0" smtClean="0">
                <a:latin typeface="Calibri" charset="0"/>
                <a:ea typeface="MS PGothic" charset="0"/>
              </a:rPr>
              <a:t>External calls must be </a:t>
            </a:r>
            <a:r>
              <a:rPr lang="en-US" dirty="0" err="1" smtClean="0">
                <a:latin typeface="Calibri" charset="0"/>
                <a:ea typeface="MS PGothic" charset="0"/>
              </a:rPr>
              <a:t>proxied</a:t>
            </a:r>
            <a:r>
              <a:rPr lang="en-US" dirty="0" smtClean="0">
                <a:latin typeface="Calibri" charset="0"/>
                <a:ea typeface="MS PGothic" charset="0"/>
              </a:rPr>
              <a:t> to the App Servers via Shared Resources (Db, File, Message Queues)</a:t>
            </a:r>
          </a:p>
          <a:p>
            <a:pPr lvl="1"/>
            <a:r>
              <a:rPr lang="en-US" dirty="0" smtClean="0">
                <a:latin typeface="Calibri" charset="0"/>
                <a:ea typeface="MS PGothic" charset="0"/>
              </a:rPr>
              <a:t>Ports to Shared Resources must be opened for any new service: </a:t>
            </a:r>
            <a:r>
              <a:rPr lang="en-US" dirty="0" err="1" smtClean="0">
                <a:latin typeface="Calibri" charset="0"/>
                <a:ea typeface="MS PGothic" charset="0"/>
              </a:rPr>
              <a:t>memcached</a:t>
            </a:r>
            <a:r>
              <a:rPr lang="en-US" dirty="0" smtClean="0">
                <a:latin typeface="Calibri" charset="0"/>
                <a:ea typeface="MS PGothic" charset="0"/>
              </a:rPr>
              <a:t>, </a:t>
            </a:r>
            <a:r>
              <a:rPr lang="en-US" dirty="0" err="1" smtClean="0">
                <a:latin typeface="Calibri" charset="0"/>
                <a:ea typeface="MS PGothic" charset="0"/>
              </a:rPr>
              <a:t>redis</a:t>
            </a:r>
            <a:r>
              <a:rPr lang="en-US" dirty="0" smtClean="0">
                <a:latin typeface="Calibri" charset="0"/>
                <a:ea typeface="MS PGothic" charset="0"/>
              </a:rPr>
              <a:t>, </a:t>
            </a:r>
            <a:r>
              <a:rPr lang="en-US" dirty="0" err="1" smtClean="0">
                <a:latin typeface="Calibri" charset="0"/>
                <a:ea typeface="MS PGothic" charset="0"/>
              </a:rPr>
              <a:t>rabbitmq</a:t>
            </a:r>
            <a:r>
              <a:rPr lang="en-US" dirty="0" smtClean="0">
                <a:latin typeface="Calibri" charset="0"/>
                <a:ea typeface="MS PGothic" charset="0"/>
              </a:rPr>
              <a:t>, scale </a:t>
            </a:r>
            <a:r>
              <a:rPr lang="en-US" dirty="0" err="1" smtClean="0">
                <a:latin typeface="Calibri" charset="0"/>
                <a:ea typeface="MS PGothic" charset="0"/>
              </a:rPr>
              <a:t>db</a:t>
            </a:r>
            <a:r>
              <a:rPr lang="en-US" dirty="0" smtClean="0">
                <a:latin typeface="Calibri" charset="0"/>
                <a:ea typeface="MS PGothic" charset="0"/>
              </a:rPr>
              <a:t> servers, file servers, back-end API’s.</a:t>
            </a:r>
          </a:p>
          <a:p>
            <a:pPr lvl="1"/>
            <a:r>
              <a:rPr lang="en-US" dirty="0" smtClean="0">
                <a:latin typeface="Calibri" charset="0"/>
                <a:ea typeface="MS PGothic" charset="0"/>
              </a:rPr>
              <a:t>Development and QA resources need to match the same difficult network design.</a:t>
            </a:r>
            <a:endParaRPr lang="en-US" dirty="0">
              <a:latin typeface="Calibri" charset="0"/>
              <a:ea typeface="MS PGothic" charset="0"/>
            </a:endParaRPr>
          </a:p>
        </p:txBody>
      </p:sp>
    </p:spTree>
    <p:extLst>
      <p:ext uri="{BB962C8B-B14F-4D97-AF65-F5344CB8AC3E}">
        <p14:creationId xmlns:p14="http://schemas.microsoft.com/office/powerpoint/2010/main" val="19774814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Rectangle 60"/>
          <p:cNvSpPr/>
          <p:nvPr/>
        </p:nvSpPr>
        <p:spPr>
          <a:xfrm>
            <a:off x="5336342" y="1828800"/>
            <a:ext cx="1533610" cy="4419600"/>
          </a:xfrm>
          <a:prstGeom prst="rect">
            <a:avLst/>
          </a:prstGeom>
          <a:solidFill>
            <a:schemeClr val="accent1">
              <a:lumMod val="20000"/>
              <a:lumOff val="80000"/>
            </a:schemeClr>
          </a:solidFill>
          <a:ln>
            <a:solidFill>
              <a:schemeClr val="tx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US" sz="1400" dirty="0" smtClean="0">
                <a:solidFill>
                  <a:schemeClr val="accent1"/>
                </a:solidFill>
              </a:rPr>
              <a:t>Shared Resources</a:t>
            </a:r>
            <a:endParaRPr lang="en-US" sz="1400" dirty="0">
              <a:solidFill>
                <a:schemeClr val="accent1"/>
              </a:solidFill>
            </a:endParaRPr>
          </a:p>
        </p:txBody>
      </p:sp>
      <p:sp>
        <p:nvSpPr>
          <p:cNvPr id="2" name="Title 1"/>
          <p:cNvSpPr>
            <a:spLocks noGrp="1"/>
          </p:cNvSpPr>
          <p:nvPr>
            <p:ph type="title"/>
          </p:nvPr>
        </p:nvSpPr>
        <p:spPr/>
        <p:txBody>
          <a:bodyPr/>
          <a:lstStyle/>
          <a:p>
            <a:r>
              <a:rPr lang="en-US" dirty="0" smtClean="0"/>
              <a:t/>
            </a:r>
            <a:br>
              <a:rPr lang="en-US" dirty="0" smtClean="0"/>
            </a:br>
            <a:r>
              <a:rPr lang="en-US" dirty="0" smtClean="0"/>
              <a:t>What does a </a:t>
            </a:r>
            <a:r>
              <a:rPr lang="en-US" dirty="0" smtClean="0"/>
              <a:t>better design look like?</a:t>
            </a:r>
            <a:endParaRPr lang="en-US" dirty="0"/>
          </a:p>
        </p:txBody>
      </p:sp>
      <p:sp>
        <p:nvSpPr>
          <p:cNvPr id="7" name="Rectangle 6"/>
          <p:cNvSpPr/>
          <p:nvPr/>
        </p:nvSpPr>
        <p:spPr>
          <a:xfrm>
            <a:off x="3949697" y="2516540"/>
            <a:ext cx="1124818" cy="594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endParaRPr lang="en-US" dirty="0" smtClean="0"/>
          </a:p>
          <a:p>
            <a:pPr algn="ctr"/>
            <a:r>
              <a:rPr lang="en-US" dirty="0" smtClean="0"/>
              <a:t>Server</a:t>
            </a:r>
            <a:endParaRPr lang="en-US" dirty="0" smtClean="0"/>
          </a:p>
        </p:txBody>
      </p:sp>
      <p:sp>
        <p:nvSpPr>
          <p:cNvPr id="10" name="Rectangle 9"/>
          <p:cNvSpPr/>
          <p:nvPr/>
        </p:nvSpPr>
        <p:spPr>
          <a:xfrm>
            <a:off x="1903879" y="2839666"/>
            <a:ext cx="717298" cy="743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p>
          <a:p>
            <a:pPr algn="ctr"/>
            <a:r>
              <a:rPr lang="en-US" dirty="0" smtClean="0"/>
              <a:t>Proxy</a:t>
            </a:r>
            <a:endParaRPr lang="en-US" dirty="0"/>
          </a:p>
        </p:txBody>
      </p:sp>
      <p:sp>
        <p:nvSpPr>
          <p:cNvPr id="17" name="Rectangle 16"/>
          <p:cNvSpPr/>
          <p:nvPr/>
        </p:nvSpPr>
        <p:spPr>
          <a:xfrm>
            <a:off x="7219663" y="2516540"/>
            <a:ext cx="1124818" cy="60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p>
          <a:p>
            <a:pPr algn="ctr"/>
            <a:r>
              <a:rPr lang="en-US" dirty="0" smtClean="0"/>
              <a:t>Server</a:t>
            </a:r>
            <a:endParaRPr lang="en-US" dirty="0"/>
          </a:p>
        </p:txBody>
      </p:sp>
      <p:pic>
        <p:nvPicPr>
          <p:cNvPr id="18" name="Picture 17"/>
          <p:cNvPicPr>
            <a:picLocks noChangeAspect="1"/>
          </p:cNvPicPr>
          <p:nvPr/>
        </p:nvPicPr>
        <p:blipFill>
          <a:blip r:embed="rId3"/>
          <a:stretch>
            <a:fillRect/>
          </a:stretch>
        </p:blipFill>
        <p:spPr>
          <a:xfrm>
            <a:off x="5760104" y="4286599"/>
            <a:ext cx="646321" cy="931469"/>
          </a:xfrm>
          <a:prstGeom prst="rect">
            <a:avLst/>
          </a:prstGeom>
        </p:spPr>
      </p:pic>
      <p:pic>
        <p:nvPicPr>
          <p:cNvPr id="19" name="Picture 18"/>
          <p:cNvPicPr>
            <a:picLocks noChangeAspect="1"/>
          </p:cNvPicPr>
          <p:nvPr/>
        </p:nvPicPr>
        <p:blipFill>
          <a:blip r:embed="rId4"/>
          <a:stretch>
            <a:fillRect/>
          </a:stretch>
        </p:blipFill>
        <p:spPr>
          <a:xfrm>
            <a:off x="5719252" y="1938517"/>
            <a:ext cx="676901" cy="997142"/>
          </a:xfrm>
          <a:prstGeom prst="rect">
            <a:avLst/>
          </a:prstGeom>
        </p:spPr>
      </p:pic>
      <p:pic>
        <p:nvPicPr>
          <p:cNvPr id="21" name="Picture 20"/>
          <p:cNvPicPr>
            <a:picLocks noChangeAspect="1"/>
          </p:cNvPicPr>
          <p:nvPr/>
        </p:nvPicPr>
        <p:blipFill>
          <a:blip r:embed="rId5"/>
          <a:stretch>
            <a:fillRect/>
          </a:stretch>
        </p:blipFill>
        <p:spPr>
          <a:xfrm>
            <a:off x="728870" y="2619434"/>
            <a:ext cx="647159" cy="1987393"/>
          </a:xfrm>
          <a:prstGeom prst="rect">
            <a:avLst/>
          </a:prstGeom>
        </p:spPr>
      </p:pic>
      <p:sp>
        <p:nvSpPr>
          <p:cNvPr id="24" name="Rectangle 23"/>
          <p:cNvSpPr/>
          <p:nvPr/>
        </p:nvSpPr>
        <p:spPr>
          <a:xfrm>
            <a:off x="548058" y="3383418"/>
            <a:ext cx="1011581" cy="56399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Load</a:t>
            </a:r>
          </a:p>
          <a:p>
            <a:pPr algn="ctr"/>
            <a:r>
              <a:rPr lang="en-US" dirty="0" smtClean="0"/>
              <a:t>Balancer</a:t>
            </a:r>
            <a:endParaRPr lang="en-US" dirty="0"/>
          </a:p>
        </p:txBody>
      </p:sp>
      <p:sp>
        <p:nvSpPr>
          <p:cNvPr id="28" name="Rectangle 27"/>
          <p:cNvSpPr/>
          <p:nvPr/>
        </p:nvSpPr>
        <p:spPr>
          <a:xfrm>
            <a:off x="1812245" y="1196489"/>
            <a:ext cx="1079142"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DMZ</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29" name="Rectangle 28"/>
          <p:cNvSpPr/>
          <p:nvPr/>
        </p:nvSpPr>
        <p:spPr>
          <a:xfrm>
            <a:off x="4572000" y="1200145"/>
            <a:ext cx="3043013" cy="646331"/>
          </a:xfrm>
          <a:prstGeom prst="rect">
            <a:avLst/>
          </a:prstGeom>
          <a:noFill/>
        </p:spPr>
        <p:txBody>
          <a:bodyPr wrap="none" lIns="91440" tIns="45720" rIns="91440" bIns="45720">
            <a:spAutoFit/>
          </a:bodyPr>
          <a:lstStyle/>
          <a:p>
            <a:pPr algn="ctr"/>
            <a:r>
              <a:rPr lang="en-US" sz="3600" b="0" cap="none" spc="0" dirty="0" smtClean="0">
                <a:ln w="0"/>
                <a:solidFill>
                  <a:schemeClr val="tx1"/>
                </a:solidFill>
                <a:effectLst>
                  <a:outerShdw blurRad="38100" dist="19050" dir="2700000" algn="tl" rotWithShape="0">
                    <a:schemeClr val="dk1">
                      <a:alpha val="40000"/>
                    </a:schemeClr>
                  </a:outerShdw>
                </a:effectLst>
              </a:rPr>
              <a:t>Protected Zone</a:t>
            </a:r>
            <a:endParaRPr lang="en-US" sz="3600" b="0" cap="none" spc="0" dirty="0">
              <a:ln w="0"/>
              <a:solidFill>
                <a:schemeClr val="tx1"/>
              </a:solidFill>
              <a:effectLst>
                <a:outerShdw blurRad="38100" dist="19050" dir="2700000" algn="tl" rotWithShape="0">
                  <a:schemeClr val="dk1">
                    <a:alpha val="40000"/>
                  </a:schemeClr>
                </a:outerShdw>
              </a:effectLst>
            </a:endParaRPr>
          </a:p>
        </p:txBody>
      </p:sp>
      <p:sp>
        <p:nvSpPr>
          <p:cNvPr id="31" name="Rectangle 30"/>
          <p:cNvSpPr/>
          <p:nvPr/>
        </p:nvSpPr>
        <p:spPr>
          <a:xfrm>
            <a:off x="5493231" y="5152650"/>
            <a:ext cx="1180066" cy="646331"/>
          </a:xfrm>
          <a:prstGeom prst="rect">
            <a:avLst/>
          </a:prstGeom>
          <a:noFill/>
        </p:spPr>
        <p:txBody>
          <a:bodyPr wrap="square" lIns="91440" tIns="45720" rIns="91440" bIns="45720">
            <a:spAutoFit/>
          </a:bodyPr>
          <a:lstStyle/>
          <a:p>
            <a:pPr algn="ctr"/>
            <a:r>
              <a:rPr lang="en-US" b="0" cap="none" spc="0" dirty="0" smtClean="0">
                <a:ln w="0"/>
                <a:solidFill>
                  <a:schemeClr val="tx1"/>
                </a:solidFill>
                <a:effectLst>
                  <a:outerShdw blurRad="38100" dist="19050" dir="2700000" algn="tl" rotWithShape="0">
                    <a:schemeClr val="dk1">
                      <a:alpha val="40000"/>
                    </a:schemeClr>
                  </a:outerShdw>
                </a:effectLst>
              </a:rPr>
              <a:t>Message</a:t>
            </a:r>
          </a:p>
          <a:p>
            <a:pPr algn="ctr"/>
            <a:r>
              <a:rPr lang="en-US" b="0" cap="none" spc="0" dirty="0" smtClean="0">
                <a:ln w="0"/>
                <a:solidFill>
                  <a:schemeClr val="tx1"/>
                </a:solidFill>
                <a:effectLst>
                  <a:outerShdw blurRad="38100" dist="19050" dir="2700000" algn="tl" rotWithShape="0">
                    <a:schemeClr val="dk1">
                      <a:alpha val="40000"/>
                    </a:schemeClr>
                  </a:outerShdw>
                </a:effectLst>
              </a:rPr>
              <a:t>Queues</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32" name="Rectangle 31"/>
          <p:cNvSpPr/>
          <p:nvPr/>
        </p:nvSpPr>
        <p:spPr>
          <a:xfrm>
            <a:off x="1927983" y="3978904"/>
            <a:ext cx="717298" cy="74307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p>
          <a:p>
            <a:pPr algn="ctr"/>
            <a:r>
              <a:rPr lang="en-US" dirty="0" smtClean="0"/>
              <a:t>Proxy</a:t>
            </a:r>
            <a:endParaRPr lang="en-US" dirty="0"/>
          </a:p>
        </p:txBody>
      </p:sp>
      <p:sp>
        <p:nvSpPr>
          <p:cNvPr id="36" name="Rectangle 35"/>
          <p:cNvSpPr/>
          <p:nvPr/>
        </p:nvSpPr>
        <p:spPr>
          <a:xfrm>
            <a:off x="3948426" y="3347097"/>
            <a:ext cx="1124818" cy="594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endParaRPr lang="en-US" dirty="0" smtClean="0"/>
          </a:p>
          <a:p>
            <a:pPr algn="ctr"/>
            <a:r>
              <a:rPr lang="en-US" dirty="0" smtClean="0"/>
              <a:t>Server</a:t>
            </a:r>
            <a:endParaRPr lang="en-US" dirty="0" smtClean="0"/>
          </a:p>
        </p:txBody>
      </p:sp>
      <p:sp>
        <p:nvSpPr>
          <p:cNvPr id="37" name="Rectangle 36"/>
          <p:cNvSpPr/>
          <p:nvPr/>
        </p:nvSpPr>
        <p:spPr>
          <a:xfrm>
            <a:off x="3964093" y="4702284"/>
            <a:ext cx="1124818" cy="5949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Web</a:t>
            </a:r>
            <a:endParaRPr lang="en-US" dirty="0" smtClean="0"/>
          </a:p>
          <a:p>
            <a:pPr algn="ctr"/>
            <a:r>
              <a:rPr lang="en-US" dirty="0" smtClean="0"/>
              <a:t>Server</a:t>
            </a:r>
            <a:endParaRPr lang="en-US" dirty="0" smtClean="0"/>
          </a:p>
        </p:txBody>
      </p:sp>
      <p:sp>
        <p:nvSpPr>
          <p:cNvPr id="39" name="Rectangle 38"/>
          <p:cNvSpPr/>
          <p:nvPr/>
        </p:nvSpPr>
        <p:spPr>
          <a:xfrm>
            <a:off x="7219663" y="3338635"/>
            <a:ext cx="1124818" cy="60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p>
          <a:p>
            <a:pPr algn="ctr"/>
            <a:r>
              <a:rPr lang="en-US" dirty="0" smtClean="0"/>
              <a:t>Server</a:t>
            </a:r>
            <a:endParaRPr lang="en-US" dirty="0"/>
          </a:p>
        </p:txBody>
      </p:sp>
      <p:sp>
        <p:nvSpPr>
          <p:cNvPr id="41" name="Rectangle 40"/>
          <p:cNvSpPr/>
          <p:nvPr/>
        </p:nvSpPr>
        <p:spPr>
          <a:xfrm>
            <a:off x="7219663" y="4707956"/>
            <a:ext cx="1124818" cy="60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App</a:t>
            </a:r>
          </a:p>
          <a:p>
            <a:pPr algn="ctr"/>
            <a:r>
              <a:rPr lang="en-US" dirty="0" smtClean="0"/>
              <a:t>Server</a:t>
            </a:r>
            <a:endParaRPr lang="en-US" dirty="0"/>
          </a:p>
        </p:txBody>
      </p:sp>
      <p:sp>
        <p:nvSpPr>
          <p:cNvPr id="42" name="Rectangle 41"/>
          <p:cNvSpPr/>
          <p:nvPr/>
        </p:nvSpPr>
        <p:spPr>
          <a:xfrm>
            <a:off x="5521008" y="3285805"/>
            <a:ext cx="1124818" cy="60420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File</a:t>
            </a:r>
          </a:p>
          <a:p>
            <a:pPr algn="ctr"/>
            <a:r>
              <a:rPr lang="en-US" dirty="0" smtClean="0"/>
              <a:t>Storage</a:t>
            </a:r>
            <a:endParaRPr lang="en-US" dirty="0"/>
          </a:p>
        </p:txBody>
      </p:sp>
      <p:sp>
        <p:nvSpPr>
          <p:cNvPr id="43" name="TextBox 42"/>
          <p:cNvSpPr txBox="1"/>
          <p:nvPr/>
        </p:nvSpPr>
        <p:spPr>
          <a:xfrm rot="16200000">
            <a:off x="4174398" y="4045446"/>
            <a:ext cx="576182" cy="369332"/>
          </a:xfrm>
          <a:prstGeom prst="rect">
            <a:avLst/>
          </a:prstGeom>
          <a:noFill/>
        </p:spPr>
        <p:txBody>
          <a:bodyPr wrap="square" rtlCol="0">
            <a:spAutoFit/>
          </a:bodyPr>
          <a:lstStyle/>
          <a:p>
            <a:r>
              <a:rPr lang="en-US" dirty="0" smtClean="0"/>
              <a:t>. . .  </a:t>
            </a:r>
            <a:endParaRPr lang="en-US" dirty="0"/>
          </a:p>
        </p:txBody>
      </p:sp>
      <p:sp>
        <p:nvSpPr>
          <p:cNvPr id="44" name="TextBox 43"/>
          <p:cNvSpPr txBox="1"/>
          <p:nvPr/>
        </p:nvSpPr>
        <p:spPr>
          <a:xfrm rot="16200000">
            <a:off x="7410360" y="4101157"/>
            <a:ext cx="576182" cy="369332"/>
          </a:xfrm>
          <a:prstGeom prst="rect">
            <a:avLst/>
          </a:prstGeom>
          <a:noFill/>
        </p:spPr>
        <p:txBody>
          <a:bodyPr wrap="square" rtlCol="0">
            <a:spAutoFit/>
          </a:bodyPr>
          <a:lstStyle/>
          <a:p>
            <a:r>
              <a:rPr lang="en-US" dirty="0" smtClean="0"/>
              <a:t>. . .  </a:t>
            </a:r>
            <a:endParaRPr lang="en-US" dirty="0"/>
          </a:p>
        </p:txBody>
      </p:sp>
      <p:cxnSp>
        <p:nvCxnSpPr>
          <p:cNvPr id="46" name="Straight Arrow Connector 45"/>
          <p:cNvCxnSpPr>
            <a:endCxn id="10" idx="1"/>
          </p:cNvCxnSpPr>
          <p:nvPr/>
        </p:nvCxnSpPr>
        <p:spPr>
          <a:xfrm flipV="1">
            <a:off x="1583743" y="3211205"/>
            <a:ext cx="320136" cy="1722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a:endCxn id="32" idx="1"/>
          </p:cNvCxnSpPr>
          <p:nvPr/>
        </p:nvCxnSpPr>
        <p:spPr>
          <a:xfrm>
            <a:off x="1583743" y="3954283"/>
            <a:ext cx="344240" cy="396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10" idx="3"/>
            <a:endCxn id="7" idx="1"/>
          </p:cNvCxnSpPr>
          <p:nvPr/>
        </p:nvCxnSpPr>
        <p:spPr>
          <a:xfrm flipV="1">
            <a:off x="2621177" y="2814002"/>
            <a:ext cx="1328520" cy="3972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10" idx="3"/>
            <a:endCxn id="36" idx="1"/>
          </p:cNvCxnSpPr>
          <p:nvPr/>
        </p:nvCxnSpPr>
        <p:spPr>
          <a:xfrm>
            <a:off x="2621177" y="3211205"/>
            <a:ext cx="1327249" cy="4333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0" idx="3"/>
            <a:endCxn id="37" idx="1"/>
          </p:cNvCxnSpPr>
          <p:nvPr/>
        </p:nvCxnSpPr>
        <p:spPr>
          <a:xfrm>
            <a:off x="2621177" y="3211205"/>
            <a:ext cx="1342916" cy="17885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32" idx="3"/>
            <a:endCxn id="7" idx="1"/>
          </p:cNvCxnSpPr>
          <p:nvPr/>
        </p:nvCxnSpPr>
        <p:spPr>
          <a:xfrm flipV="1">
            <a:off x="2645281" y="2814002"/>
            <a:ext cx="1304416" cy="15364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p:cNvCxnSpPr>
            <a:stCxn id="32" idx="3"/>
            <a:endCxn id="36" idx="1"/>
          </p:cNvCxnSpPr>
          <p:nvPr/>
        </p:nvCxnSpPr>
        <p:spPr>
          <a:xfrm flipV="1">
            <a:off x="2645281" y="3644559"/>
            <a:ext cx="1303145" cy="7058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p:cNvCxnSpPr>
            <a:stCxn id="32" idx="3"/>
            <a:endCxn id="37" idx="1"/>
          </p:cNvCxnSpPr>
          <p:nvPr/>
        </p:nvCxnSpPr>
        <p:spPr>
          <a:xfrm>
            <a:off x="2645281" y="4350443"/>
            <a:ext cx="1318812" cy="6493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33" name="Picture 32"/>
          <p:cNvPicPr>
            <a:picLocks noChangeAspect="1"/>
          </p:cNvPicPr>
          <p:nvPr/>
        </p:nvPicPr>
        <p:blipFill>
          <a:blip r:embed="rId5"/>
          <a:stretch>
            <a:fillRect/>
          </a:stretch>
        </p:blipFill>
        <p:spPr>
          <a:xfrm>
            <a:off x="2984886" y="2619434"/>
            <a:ext cx="647159" cy="1987393"/>
          </a:xfrm>
          <a:prstGeom prst="rect">
            <a:avLst/>
          </a:prstGeom>
        </p:spPr>
      </p:pic>
      <p:cxnSp>
        <p:nvCxnSpPr>
          <p:cNvPr id="79" name="Straight Arrow Connector 78"/>
          <p:cNvCxnSpPr>
            <a:stCxn id="7" idx="3"/>
          </p:cNvCxnSpPr>
          <p:nvPr/>
        </p:nvCxnSpPr>
        <p:spPr>
          <a:xfrm>
            <a:off x="5074515" y="2814002"/>
            <a:ext cx="2618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6" idx="3"/>
          </p:cNvCxnSpPr>
          <p:nvPr/>
        </p:nvCxnSpPr>
        <p:spPr>
          <a:xfrm>
            <a:off x="5073244" y="3644559"/>
            <a:ext cx="26309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p:cNvCxnSpPr>
            <a:stCxn id="37" idx="3"/>
          </p:cNvCxnSpPr>
          <p:nvPr/>
        </p:nvCxnSpPr>
        <p:spPr>
          <a:xfrm>
            <a:off x="5088911" y="4999746"/>
            <a:ext cx="24743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17" idx="1"/>
          </p:cNvCxnSpPr>
          <p:nvPr/>
        </p:nvCxnSpPr>
        <p:spPr>
          <a:xfrm flipH="1" flipV="1">
            <a:off x="6869952" y="2814002"/>
            <a:ext cx="349711" cy="4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p:cNvCxnSpPr>
            <a:stCxn id="39" idx="1"/>
          </p:cNvCxnSpPr>
          <p:nvPr/>
        </p:nvCxnSpPr>
        <p:spPr>
          <a:xfrm flipH="1">
            <a:off x="6869952" y="3640739"/>
            <a:ext cx="349711" cy="38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p:cNvCxnSpPr>
            <a:stCxn id="41" idx="1"/>
          </p:cNvCxnSpPr>
          <p:nvPr/>
        </p:nvCxnSpPr>
        <p:spPr>
          <a:xfrm flipH="1" flipV="1">
            <a:off x="6876914" y="4999746"/>
            <a:ext cx="342749" cy="103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5963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Proxy solutions?</a:t>
            </a:r>
            <a:endParaRPr lang="en-US" dirty="0"/>
          </a:p>
        </p:txBody>
      </p:sp>
      <p:sp>
        <p:nvSpPr>
          <p:cNvPr id="3" name="Content Placeholder 2"/>
          <p:cNvSpPr>
            <a:spLocks noGrp="1"/>
          </p:cNvSpPr>
          <p:nvPr>
            <p:ph idx="1"/>
          </p:nvPr>
        </p:nvSpPr>
        <p:spPr/>
        <p:txBody>
          <a:bodyPr/>
          <a:lstStyle/>
          <a:p>
            <a:r>
              <a:rPr lang="en-US" dirty="0" smtClean="0"/>
              <a:t>Apache </a:t>
            </a:r>
            <a:r>
              <a:rPr lang="en-US" dirty="0" err="1" smtClean="0"/>
              <a:t>mod_proxy</a:t>
            </a:r>
            <a:endParaRPr lang="en-US" dirty="0" smtClean="0"/>
          </a:p>
          <a:p>
            <a:r>
              <a:rPr lang="en-US" dirty="0" err="1" smtClean="0"/>
              <a:t>HAProxy</a:t>
            </a:r>
            <a:endParaRPr lang="en-US" dirty="0" smtClean="0"/>
          </a:p>
          <a:p>
            <a:r>
              <a:rPr lang="en-US" dirty="0" smtClean="0"/>
              <a:t>NGINX</a:t>
            </a:r>
          </a:p>
          <a:p>
            <a:r>
              <a:rPr lang="en-US" dirty="0" smtClean="0"/>
              <a:t>F5 load balancer</a:t>
            </a:r>
          </a:p>
          <a:p>
            <a:r>
              <a:rPr lang="en-US" dirty="0" smtClean="0"/>
              <a:t>IIS ARR</a:t>
            </a:r>
            <a:endParaRPr lang="en-US" dirty="0"/>
          </a:p>
        </p:txBody>
      </p:sp>
    </p:spTree>
    <p:extLst>
      <p:ext uri="{BB962C8B-B14F-4D97-AF65-F5344CB8AC3E}">
        <p14:creationId xmlns:p14="http://schemas.microsoft.com/office/powerpoint/2010/main" val="10261160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IIS ARR?</a:t>
            </a:r>
            <a:endParaRPr lang="en-US" dirty="0"/>
          </a:p>
        </p:txBody>
      </p:sp>
      <p:sp>
        <p:nvSpPr>
          <p:cNvPr id="3" name="Content Placeholder 2"/>
          <p:cNvSpPr>
            <a:spLocks noGrp="1"/>
          </p:cNvSpPr>
          <p:nvPr>
            <p:ph idx="1"/>
          </p:nvPr>
        </p:nvSpPr>
        <p:spPr/>
        <p:txBody>
          <a:bodyPr/>
          <a:lstStyle/>
          <a:p>
            <a:pPr marL="457200" lvl="1" indent="0">
              <a:buNone/>
            </a:pPr>
            <a:r>
              <a:rPr lang="en-US" dirty="0">
                <a:latin typeface="Calibri" charset="0"/>
                <a:ea typeface="MS PGothic" charset="0"/>
                <a:hlinkClick r:id="rId3"/>
              </a:rPr>
              <a:t>http://</a:t>
            </a:r>
            <a:r>
              <a:rPr lang="en-US" dirty="0" smtClean="0">
                <a:latin typeface="Calibri" charset="0"/>
                <a:ea typeface="MS PGothic" charset="0"/>
                <a:hlinkClick r:id="rId3"/>
              </a:rPr>
              <a:t>www.iis.net/downloads/microsoft/application-request-routing</a:t>
            </a:r>
            <a:r>
              <a:rPr lang="en-US" dirty="0" smtClean="0">
                <a:latin typeface="Calibri" charset="0"/>
                <a:ea typeface="MS PGothic" charset="0"/>
              </a:rPr>
              <a:t> </a:t>
            </a:r>
            <a:r>
              <a:rPr lang="en-US" dirty="0" err="1" smtClean="0">
                <a:latin typeface="Calibri" charset="0"/>
                <a:ea typeface="MS PGothic" charset="0"/>
              </a:rPr>
              <a:t>sez</a:t>
            </a:r>
            <a:r>
              <a:rPr lang="en-US" dirty="0" smtClean="0">
                <a:latin typeface="Calibri" charset="0"/>
                <a:ea typeface="MS PGothic" charset="0"/>
              </a:rPr>
              <a:t>:</a:t>
            </a:r>
          </a:p>
          <a:p>
            <a:pPr marL="857250" lvl="2" indent="0">
              <a:buNone/>
            </a:pPr>
            <a:r>
              <a:rPr lang="en-US" dirty="0"/>
              <a:t>IIS Application Request Routing (ARR) 3 enables Web server administrators, hosting providers, and Content Delivery Networks (CDNs) to increase Web application scalability and reliability through rule-based routing, client and host name affinity, load balancing of HTTP server requests, and distributed disk caching. With ARR, administrators can optimize resource utilization for application servers to reduce management costs for Web server farms and shared hosting environments.</a:t>
            </a:r>
            <a:endParaRPr lang="en-US" dirty="0">
              <a:latin typeface="Calibri" charset="0"/>
              <a:ea typeface="MS PGothic" charset="0"/>
            </a:endParaRPr>
          </a:p>
        </p:txBody>
      </p:sp>
    </p:spTree>
    <p:extLst>
      <p:ext uri="{BB962C8B-B14F-4D97-AF65-F5344CB8AC3E}">
        <p14:creationId xmlns:p14="http://schemas.microsoft.com/office/powerpoint/2010/main" val="4248028913"/>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RelayHealth 2012">
      <a:dk1>
        <a:srgbClr val="005A8C"/>
      </a:dk1>
      <a:lt1>
        <a:srgbClr val="FFFFFF"/>
      </a:lt1>
      <a:dk2>
        <a:srgbClr val="88746A"/>
      </a:dk2>
      <a:lt2>
        <a:srgbClr val="F2F2F2"/>
      </a:lt2>
      <a:accent1>
        <a:srgbClr val="EF8200"/>
      </a:accent1>
      <a:accent2>
        <a:srgbClr val="702C6A"/>
      </a:accent2>
      <a:accent3>
        <a:srgbClr val="5A8E22"/>
      </a:accent3>
      <a:accent4>
        <a:srgbClr val="4891DC"/>
      </a:accent4>
      <a:accent5>
        <a:srgbClr val="D38E00"/>
      </a:accent5>
      <a:accent6>
        <a:srgbClr val="B95915"/>
      </a:accent6>
      <a:hlink>
        <a:srgbClr val="88746A"/>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a:themeElements>
    <a:clrScheme name="RelayHealth 2012">
      <a:dk1>
        <a:srgbClr val="005A8C"/>
      </a:dk1>
      <a:lt1>
        <a:srgbClr val="FFFFFF"/>
      </a:lt1>
      <a:dk2>
        <a:srgbClr val="88746A"/>
      </a:dk2>
      <a:lt2>
        <a:srgbClr val="F2F2F2"/>
      </a:lt2>
      <a:accent1>
        <a:srgbClr val="EF8200"/>
      </a:accent1>
      <a:accent2>
        <a:srgbClr val="702C6A"/>
      </a:accent2>
      <a:accent3>
        <a:srgbClr val="5A8E22"/>
      </a:accent3>
      <a:accent4>
        <a:srgbClr val="4891DC"/>
      </a:accent4>
      <a:accent5>
        <a:srgbClr val="D38E00"/>
      </a:accent5>
      <a:accent6>
        <a:srgbClr val="B95915"/>
      </a:accent6>
      <a:hlink>
        <a:srgbClr val="88746A"/>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348</Words>
  <Application>Microsoft Office PowerPoint</Application>
  <PresentationFormat>Letter Paper (8.5x11 in)</PresentationFormat>
  <Paragraphs>97</Paragraphs>
  <Slides>11</Slides>
  <Notes>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11</vt:i4>
      </vt:variant>
    </vt:vector>
  </HeadingPairs>
  <TitlesOfParts>
    <vt:vector size="17" baseType="lpstr">
      <vt:lpstr>MS PGothic</vt:lpstr>
      <vt:lpstr>Arial</vt:lpstr>
      <vt:lpstr>Calibri</vt:lpstr>
      <vt:lpstr>Script MT Bold</vt:lpstr>
      <vt:lpstr>Default</vt:lpstr>
      <vt:lpstr>Alternate</vt:lpstr>
      <vt:lpstr>Tulsa TechFest - 2016</vt:lpstr>
      <vt:lpstr>Using IIS ARR and URL Rewrite to fix your legacy web architecture</vt:lpstr>
      <vt:lpstr>Please be courteous!</vt:lpstr>
      <vt:lpstr>Introduction</vt:lpstr>
      <vt:lpstr>What is the problem we’re trying to solve?</vt:lpstr>
      <vt:lpstr>What problems does this cause? </vt:lpstr>
      <vt:lpstr> What does a better design look like?</vt:lpstr>
      <vt:lpstr>Common Proxy solutions?</vt:lpstr>
      <vt:lpstr>What is IIS ARR?</vt:lpstr>
      <vt:lpstr>OK, Let’s do this!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2015-08-06T22:10:29Z</dcterms:created>
  <dcterms:modified xsi:type="dcterms:W3CDTF">2016-08-05T04:02:38Z</dcterms:modified>
</cp:coreProperties>
</file>