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4"/>
  </p:notesMasterIdLst>
  <p:handoutMasterIdLst>
    <p:handoutMasterId r:id="rId15"/>
  </p:handoutMasterIdLst>
  <p:sldIdLst>
    <p:sldId id="256" r:id="rId2"/>
    <p:sldId id="257" r:id="rId3"/>
    <p:sldId id="301" r:id="rId4"/>
    <p:sldId id="313" r:id="rId5"/>
    <p:sldId id="323" r:id="rId6"/>
    <p:sldId id="320" r:id="rId7"/>
    <p:sldId id="321" r:id="rId8"/>
    <p:sldId id="322" r:id="rId9"/>
    <p:sldId id="314" r:id="rId10"/>
    <p:sldId id="324" r:id="rId11"/>
    <p:sldId id="315" r:id="rId12"/>
    <p:sldId id="319" r:id="rId13"/>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44">
          <p15:clr>
            <a:srgbClr val="A4A3A4"/>
          </p15:clr>
        </p15:guide>
        <p15:guide id="2" orient="horz" pos="912">
          <p15:clr>
            <a:srgbClr val="A4A3A4"/>
          </p15:clr>
        </p15:guide>
        <p15:guide id="3" orient="horz" pos="1484">
          <p15:clr>
            <a:srgbClr val="A4A3A4"/>
          </p15:clr>
        </p15:guide>
        <p15:guide id="4" orient="horz" pos="1200">
          <p15:clr>
            <a:srgbClr val="A4A3A4"/>
          </p15:clr>
        </p15:guide>
        <p15:guide id="5" orient="horz" pos="2736">
          <p15:clr>
            <a:srgbClr val="A4A3A4"/>
          </p15:clr>
        </p15:guide>
        <p15:guide id="6" orient="horz" pos="4176">
          <p15:clr>
            <a:srgbClr val="A4A3A4"/>
          </p15:clr>
        </p15:guide>
        <p15:guide id="7" pos="2880">
          <p15:clr>
            <a:srgbClr val="A4A3A4"/>
          </p15:clr>
        </p15:guide>
        <p15:guide id="8" pos="240">
          <p15:clr>
            <a:srgbClr val="A4A3A4"/>
          </p15:clr>
        </p15:guide>
        <p15:guide id="9" pos="528">
          <p15:clr>
            <a:srgbClr val="A4A3A4"/>
          </p15:clr>
        </p15:guide>
        <p15:guide id="10" pos="5520">
          <p15:clr>
            <a:srgbClr val="A4A3A4"/>
          </p15:clr>
        </p15:guide>
        <p15:guide id="11" pos="863">
          <p15:clr>
            <a:srgbClr val="A4A3A4"/>
          </p15:clr>
        </p15:guide>
        <p15:guide id="12" pos="5299">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a:srgbClr val="333333"/>
    <a:srgbClr val="292929"/>
    <a:srgbClr val="F8F57B"/>
    <a:srgbClr val="F6AE1E"/>
    <a:srgbClr val="FF0066"/>
    <a:srgbClr val="F3AF35"/>
    <a:srgbClr val="9C42E6"/>
    <a:srgbClr val="D194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3551" autoAdjust="0"/>
    <p:restoredTop sz="86982" autoAdjust="0"/>
  </p:normalViewPr>
  <p:slideViewPr>
    <p:cSldViewPr>
      <p:cViewPr varScale="1">
        <p:scale>
          <a:sx n="64" d="100"/>
          <a:sy n="64" d="100"/>
        </p:scale>
        <p:origin x="-1332" y="-96"/>
      </p:cViewPr>
      <p:guideLst>
        <p:guide orient="horz" pos="144"/>
        <p:guide orient="horz" pos="912"/>
        <p:guide orient="horz" pos="1484"/>
        <p:guide orient="horz" pos="1200"/>
        <p:guide orient="horz" pos="2736"/>
        <p:guide orient="horz" pos="4176"/>
        <p:guide pos="2880"/>
        <p:guide pos="240"/>
        <p:guide pos="528"/>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5" d="100"/>
          <a:sy n="85" d="100"/>
        </p:scale>
        <p:origin x="-3150"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err="1" smtClean="0">
                <a:latin typeface="Segoe UI" pitchFamily="34" charset="0"/>
              </a:rPr>
              <a:t>NWATechFest</a:t>
            </a:r>
            <a:r>
              <a:rPr lang="en-US" dirty="0" smtClean="0">
                <a:latin typeface="Segoe UI" pitchFamily="34" charset="0"/>
              </a:rPr>
              <a:t>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8/14/2014</a:t>
            </a:fld>
            <a:endParaRPr lang="en-US" dirty="0">
              <a:latin typeface="Segoe UI" pitchFamily="34" charset="0"/>
            </a:endParaRP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5267400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TechReady11</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8/14/2014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168048904"/>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smtClean="0"/>
              <a:t>TechReady11</a:t>
            </a:r>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11:05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extLst>
      <p:ext uri="{BB962C8B-B14F-4D97-AF65-F5344CB8AC3E}">
        <p14:creationId xmlns:p14="http://schemas.microsoft.com/office/powerpoint/2010/main" val="40801983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11</a:t>
            </a:fld>
            <a:endParaRPr lang="en-US" dirty="0"/>
          </a:p>
        </p:txBody>
      </p:sp>
    </p:spTree>
    <p:extLst>
      <p:ext uri="{BB962C8B-B14F-4D97-AF65-F5344CB8AC3E}">
        <p14:creationId xmlns:p14="http://schemas.microsoft.com/office/powerpoint/2010/main" val="41282025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latin typeface="Segoe"/>
            </a:endParaRPr>
          </a:p>
        </p:txBody>
      </p:sp>
      <p:sp>
        <p:nvSpPr>
          <p:cNvPr id="4" name="Header Placeholder 3"/>
          <p:cNvSpPr>
            <a:spLocks noGrp="1"/>
          </p:cNvSpPr>
          <p:nvPr>
            <p:ph type="hdr" sz="quarter"/>
          </p:nvPr>
        </p:nvSpPr>
        <p:spPr/>
        <p:txBody>
          <a:bodyPr/>
          <a:lstStyle/>
          <a:p>
            <a:pPr>
              <a:defRPr/>
            </a:pPr>
            <a:endParaRPr lang="en-US" dirty="0"/>
          </a:p>
        </p:txBody>
      </p:sp>
      <p:sp>
        <p:nvSpPr>
          <p:cNvPr id="5" name="Date Placeholder 4"/>
          <p:cNvSpPr>
            <a:spLocks noGrp="1"/>
          </p:cNvSpPr>
          <p:nvPr>
            <p:ph type="dt" sz="quarter" idx="1"/>
          </p:nvPr>
        </p:nvSpPr>
        <p:spPr/>
        <p:txBody>
          <a:bodyPr/>
          <a:lstStyle/>
          <a:p>
            <a:pPr>
              <a:defRPr/>
            </a:pPr>
            <a:fld id="{7C3FBCD4-166E-446F-AF18-7D4A0CF9AEF6}" type="datetimeFigureOut">
              <a:rPr lang="en-US" smtClean="0"/>
              <a:pPr>
                <a:defRPr/>
              </a:pPr>
              <a:t>8/14/2014</a:t>
            </a:fld>
            <a:endParaRPr lang="en-US" dirty="0"/>
          </a:p>
        </p:txBody>
      </p:sp>
      <p:sp>
        <p:nvSpPr>
          <p:cNvPr id="7578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7" name="Slide Number Placeholder 6"/>
          <p:cNvSpPr>
            <a:spLocks noGrp="1"/>
          </p:cNvSpPr>
          <p:nvPr>
            <p:ph type="sldNum" sz="quarter" idx="5"/>
          </p:nvPr>
        </p:nvSpPr>
        <p:spPr/>
        <p:txBody>
          <a:bodyPr/>
          <a:lstStyle/>
          <a:p>
            <a:pPr>
              <a:defRPr/>
            </a:pPr>
            <a:fld id="{48A3A8EF-36F7-4A46-A399-67437408F551}" type="slidenum">
              <a:rPr lang="en-US" smtClean="0"/>
              <a:pPr>
                <a:defRPr/>
              </a:pPr>
              <a:t>12</a:t>
            </a:fld>
            <a:endParaRPr lang="en-US" dirty="0"/>
          </a:p>
        </p:txBody>
      </p:sp>
    </p:spTree>
    <p:extLst>
      <p:ext uri="{BB962C8B-B14F-4D97-AF65-F5344CB8AC3E}">
        <p14:creationId xmlns:p14="http://schemas.microsoft.com/office/powerpoint/2010/main" val="542047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8/14/2014 11:05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extLst>
      <p:ext uri="{BB962C8B-B14F-4D97-AF65-F5344CB8AC3E}">
        <p14:creationId xmlns:p14="http://schemas.microsoft.com/office/powerpoint/2010/main" val="326851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4</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5</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6</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7</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900DA239-50B2-4766-8975-F71EEC30C40B}" type="slidenum">
              <a:rPr lang="en-US"/>
              <a:pPr defTabSz="912813" fontAlgn="base">
                <a:spcBef>
                  <a:spcPct val="0"/>
                </a:spcBef>
                <a:spcAft>
                  <a:spcPct val="0"/>
                </a:spcAft>
                <a:defRPr/>
              </a:pPr>
              <a:t>8</a:t>
            </a:fld>
            <a:endParaRPr lang="en-US" dirty="0"/>
          </a:p>
        </p:txBody>
      </p:sp>
      <p:sp>
        <p:nvSpPr>
          <p:cNvPr id="30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6" name="Rectangle 3"/>
          <p:cNvSpPr>
            <a:spLocks noGrp="1" noChangeArrowheads="1"/>
          </p:cNvSpPr>
          <p:nvPr>
            <p:ph type="body" idx="1"/>
          </p:nvPr>
        </p:nvSpPr>
        <p:spPr>
          <a:ln/>
        </p:spPr>
        <p:txBody>
          <a:bodyPr wrap="square" numCol="1" anchor="t" anchorCtr="0" compatLnSpc="1">
            <a:prstTxWarp prst="textNoShape">
              <a:avLst/>
            </a:prstTxWarp>
            <a:noAutofit/>
          </a:bodyPr>
          <a:lstStyle/>
          <a:p>
            <a:r>
              <a:rPr lang="en-US" sz="900" b="1" kern="1200" dirty="0" smtClean="0">
                <a:solidFill>
                  <a:schemeClr val="tx1"/>
                </a:solidFill>
                <a:latin typeface="Segoe UI" pitchFamily="34" charset="0"/>
                <a:ea typeface="+mn-ea"/>
                <a:cs typeface="+mn-cs"/>
              </a:rPr>
              <a:t>This slide is</a:t>
            </a:r>
            <a:r>
              <a:rPr lang="en-US" sz="900" b="1" kern="1200" baseline="0" dirty="0" smtClean="0">
                <a:solidFill>
                  <a:schemeClr val="tx1"/>
                </a:solidFill>
                <a:latin typeface="Segoe UI" pitchFamily="34" charset="0"/>
                <a:ea typeface="+mn-ea"/>
                <a:cs typeface="+mn-cs"/>
              </a:rPr>
              <a:t> recommended first slide to go over your objectives for the session.</a:t>
            </a:r>
          </a:p>
        </p:txBody>
      </p:sp>
      <p:sp>
        <p:nvSpPr>
          <p:cNvPr id="30724" name="Footer Placeholder 7"/>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30725" name="Date Placeholder 8"/>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4D093EF9-4CBF-4804-9B06-C2E1D7466A5E}" type="datetime1">
              <a:rPr lang="en-US"/>
              <a:pPr defTabSz="912813" fontAlgn="base">
                <a:spcBef>
                  <a:spcPct val="0"/>
                </a:spcBef>
                <a:spcAft>
                  <a:spcPct val="0"/>
                </a:spcAft>
                <a:defRPr/>
              </a:pPr>
              <a:t>8/14/2014</a:t>
            </a:fld>
            <a:endParaRPr lang="en-US" dirty="0"/>
          </a:p>
        </p:txBody>
      </p:sp>
      <p:sp>
        <p:nvSpPr>
          <p:cNvPr id="30726" name="Header Placeholder 9"/>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1498582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9</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9</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txBox="1">
            <a:spLocks noGrp="1" noChangeArrowheads="1"/>
          </p:cNvSpPr>
          <p:nvPr/>
        </p:nvSpPr>
        <p:spPr bwMode="auto">
          <a:xfrm>
            <a:off x="5583238" y="8685213"/>
            <a:ext cx="1273175" cy="457200"/>
          </a:xfrm>
          <a:prstGeom prst="rect">
            <a:avLst/>
          </a:prstGeom>
          <a:noFill/>
          <a:ln w="9525">
            <a:noFill/>
            <a:miter lim="800000"/>
            <a:headEnd/>
            <a:tailEnd/>
          </a:ln>
        </p:spPr>
        <p:txBody>
          <a:bodyPr anchor="b"/>
          <a:lstStyle/>
          <a:p>
            <a:pPr algn="r"/>
            <a:fld id="{995C2EE3-3AFB-4857-9A58-D49F8AAC2592}" type="slidenum">
              <a:rPr lang="en-US" sz="1200">
                <a:latin typeface="Calibri" pitchFamily="34" charset="0"/>
              </a:rPr>
              <a:pPr algn="r"/>
              <a:t>10</a:t>
            </a:fld>
            <a:endParaRPr lang="en-US" sz="1200" dirty="0">
              <a:latin typeface="Calibri" pitchFamily="34" charset="0"/>
            </a:endParaRPr>
          </a:p>
        </p:txBody>
      </p:sp>
      <p:sp>
        <p:nvSpPr>
          <p:cNvPr id="573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marL="114300" indent="-114300" eaLnBrk="1" hangingPunct="1">
              <a:spcBef>
                <a:spcPct val="0"/>
              </a:spcBef>
              <a:buFont typeface="Wingdings" pitchFamily="2" charset="2"/>
              <a:buChar char="§"/>
            </a:pPr>
            <a:r>
              <a:rPr lang="en-US" dirty="0" smtClean="0">
                <a:latin typeface="Segoe"/>
              </a:rPr>
              <a:t>Speakers should use this slide to identify content, related to their presentation, being offered in other sessions</a:t>
            </a:r>
            <a:r>
              <a:rPr lang="en-US" baseline="0" dirty="0" smtClean="0">
                <a:latin typeface="Segoe"/>
              </a:rPr>
              <a:t>.</a:t>
            </a:r>
          </a:p>
          <a:p>
            <a:pPr marL="114300" indent="-114300" eaLnBrk="1" hangingPunct="1">
              <a:spcBef>
                <a:spcPct val="0"/>
              </a:spcBef>
              <a:buFont typeface="Wingdings" pitchFamily="2" charset="2"/>
              <a:buChar char="§"/>
            </a:pPr>
            <a:endParaRPr lang="en-US" dirty="0" smtClean="0">
              <a:latin typeface="Segoe"/>
            </a:endParaRPr>
          </a:p>
          <a:p>
            <a:pPr marL="114300" indent="-114300" eaLnBrk="1" hangingPunct="1">
              <a:spcBef>
                <a:spcPct val="0"/>
              </a:spcBef>
              <a:buFont typeface="Wingdings" pitchFamily="2" charset="2"/>
              <a:buChar char="§"/>
            </a:pPr>
            <a:r>
              <a:rPr lang="en-US" dirty="0" smtClean="0">
                <a:latin typeface="Segoe"/>
              </a:rPr>
              <a:t>If there is additional content available that attendees should know about, please add a section for Additional Resources to the slide. In this section you can call out whitepapers or websites that you and your team have created.</a:t>
            </a:r>
          </a:p>
        </p:txBody>
      </p:sp>
      <p:sp>
        <p:nvSpPr>
          <p:cNvPr id="57348" name="Slide Number Placeholder 7"/>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defTabSz="912813" fontAlgn="base">
              <a:spcBef>
                <a:spcPct val="0"/>
              </a:spcBef>
              <a:spcAft>
                <a:spcPct val="0"/>
              </a:spcAft>
              <a:defRPr/>
            </a:pPr>
            <a:fld id="{4C52CC60-66E5-4422-9D28-F213E1A3AF48}" type="slidenum">
              <a:rPr lang="en-US"/>
              <a:pPr defTabSz="912813" fontAlgn="base">
                <a:spcBef>
                  <a:spcPct val="0"/>
                </a:spcBef>
                <a:spcAft>
                  <a:spcPct val="0"/>
                </a:spcAft>
                <a:defRPr/>
              </a:pPr>
              <a:t>10</a:t>
            </a:fld>
            <a:endParaRPr lang="en-US" dirty="0"/>
          </a:p>
        </p:txBody>
      </p:sp>
      <p:sp>
        <p:nvSpPr>
          <p:cNvPr id="57349" name="Date Placeholder 10"/>
          <p:cNvSpPr>
            <a:spLocks noGrp="1"/>
          </p:cNvSpPr>
          <p:nvPr>
            <p:ph type="dt" sz="quarter" idx="1"/>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fld id="{76C310C8-1F62-4D91-B451-7F4775A516D0}" type="datetime1">
              <a:rPr lang="en-US"/>
              <a:pPr defTabSz="912813" fontAlgn="base">
                <a:spcBef>
                  <a:spcPct val="0"/>
                </a:spcBef>
                <a:spcAft>
                  <a:spcPct val="0"/>
                </a:spcAft>
                <a:defRPr/>
              </a:pPr>
              <a:t>8/14/2014</a:t>
            </a:fld>
            <a:endParaRPr lang="en-US" dirty="0"/>
          </a:p>
        </p:txBody>
      </p:sp>
      <p:sp>
        <p:nvSpPr>
          <p:cNvPr id="57350" name="Footer Placeholder 11"/>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dirty="0" smtClean="0">
                <a:latin typeface="Segoe"/>
              </a:rPr>
              <a:t>© 2008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dirty="0" smtClean="0">
                <a:latin typeface="Segoe"/>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latin typeface="Segoe"/>
              </a:rPr>
            </a:br>
            <a:r>
              <a:rPr lang="en-US" dirty="0" smtClean="0">
                <a:latin typeface="Segoe"/>
              </a:rPr>
              <a:t>MICROSOFT MAKES NO WARRANTIES, EXPRESS, IMPLIED OR STATUTORY, AS TO THE INFORMATION IN THIS PRESENTATION.</a:t>
            </a:r>
          </a:p>
        </p:txBody>
      </p:sp>
      <p:sp>
        <p:nvSpPr>
          <p:cNvPr id="57351" name="Header Placeholder 12"/>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defTabSz="912813" fontAlgn="base">
              <a:spcBef>
                <a:spcPct val="0"/>
              </a:spcBef>
              <a:spcAft>
                <a:spcPct val="0"/>
              </a:spcAft>
              <a:defRPr/>
            </a:pPr>
            <a:endParaRPr lang="en-US" dirty="0"/>
          </a:p>
        </p:txBody>
      </p:sp>
    </p:spTree>
    <p:extLst>
      <p:ext uri="{BB962C8B-B14F-4D97-AF65-F5344CB8AC3E}">
        <p14:creationId xmlns:p14="http://schemas.microsoft.com/office/powerpoint/2010/main" val="3986778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200" y="4344988"/>
            <a:ext cx="7681914" cy="461665"/>
          </a:xfrm>
        </p:spPr>
        <p:txBody>
          <a:bodyPr>
            <a:noAutofit/>
          </a:bodyPr>
          <a:lstStyle>
            <a:lvl1pPr marL="0" indent="0" algn="l">
              <a:lnSpc>
                <a:spcPct val="90000"/>
              </a:lnSpc>
              <a:spcBef>
                <a:spcPts val="0"/>
              </a:spcBef>
              <a:buNone/>
              <a:defRPr>
                <a:gradFill>
                  <a:gsLst>
                    <a:gs pos="0">
                      <a:schemeClr val="accent1">
                        <a:lumMod val="40000"/>
                        <a:lumOff val="60000"/>
                      </a:schemeClr>
                    </a:gs>
                    <a:gs pos="86000">
                      <a:schemeClr val="accent1">
                        <a:lumMod val="40000"/>
                        <a:lumOff val="60000"/>
                      </a:schemeClr>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 Camera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lgn="ctr">
              <a:defRPr baseline="0"/>
            </a:lvl1pPr>
          </a:lstStyle>
          <a:p>
            <a:r>
              <a:rPr lang="en-US" dirty="0" smtClean="0"/>
              <a:t>Please Be Courteous!</a:t>
            </a:r>
            <a:endParaRPr lang="en-US" dirty="0"/>
          </a:p>
        </p:txBody>
      </p:sp>
      <p:pic>
        <p:nvPicPr>
          <p:cNvPr id="5" name="Picture 5" descr="C:\Users\monical\Desktop\ADMIN\DVD_ART34\Artwork_Imagery\Icons - Illustrations\_WINDOWS VISTA ICONS\Cell mobile smart phone smartphone.png"/>
          <p:cNvPicPr>
            <a:picLocks noChangeAspect="1" noChangeArrowheads="1"/>
          </p:cNvPicPr>
          <p:nvPr userDrawn="1"/>
        </p:nvPicPr>
        <p:blipFill>
          <a:blip r:embed="rId2"/>
          <a:stretch>
            <a:fillRect/>
          </a:stretch>
        </p:blipFill>
        <p:spPr bwMode="auto">
          <a:xfrm>
            <a:off x="3505200" y="1942605"/>
            <a:ext cx="1791197" cy="1791195"/>
          </a:xfrm>
          <a:prstGeom prst="rect">
            <a:avLst/>
          </a:prstGeom>
          <a:noFill/>
          <a:ln>
            <a:noFill/>
          </a:ln>
        </p:spPr>
      </p:pic>
      <p:pic>
        <p:nvPicPr>
          <p:cNvPr id="10" name="Picture 9" descr="C:\Users\monical\Desktop\ADMIN\DVD_ART34\Artwork_Imagery\Icons - Illustrations\_WINDOWS SERVER ICONS\Symbols\X don't no not okay approved bad.png"/>
          <p:cNvPicPr>
            <a:picLocks noChangeAspect="1" noChangeArrowheads="1"/>
          </p:cNvPicPr>
          <p:nvPr userDrawn="1"/>
        </p:nvPicPr>
        <p:blipFill>
          <a:blip r:embed="rId3"/>
          <a:stretch>
            <a:fillRect/>
          </a:stretch>
        </p:blipFill>
        <p:spPr bwMode="auto">
          <a:xfrm>
            <a:off x="3995748" y="2354721"/>
            <a:ext cx="945153" cy="851967"/>
          </a:xfrm>
          <a:prstGeom prst="rect">
            <a:avLst/>
          </a:prstGeom>
          <a:noFill/>
          <a:ln>
            <a:noFill/>
          </a:ln>
        </p:spPr>
      </p:pic>
      <p:sp>
        <p:nvSpPr>
          <p:cNvPr id="12" name="Rectangle 1"/>
          <p:cNvSpPr>
            <a:spLocks noChangeArrowheads="1"/>
          </p:cNvSpPr>
          <p:nvPr userDrawn="1"/>
        </p:nvSpPr>
        <p:spPr bwMode="auto">
          <a:xfrm>
            <a:off x="732424" y="4952635"/>
            <a:ext cx="7679152" cy="14481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noAutofit/>
          </a:bodyPr>
          <a:lstStyle/>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Please be courteous to your fellow attendees</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and</a:t>
            </a:r>
          </a:p>
          <a:p>
            <a:pPr marL="0" marR="0" lvl="0" indent="0" algn="ctr" defTabSz="914400" rtl="0" eaLnBrk="1" fontAlgn="base" latinLnBrk="0" hangingPunct="1">
              <a:lnSpc>
                <a:spcPct val="150000"/>
              </a:lnSpc>
              <a:spcBef>
                <a:spcPct val="0"/>
              </a:spcBef>
              <a:spcAft>
                <a:spcPct val="0"/>
              </a:spcAft>
              <a:buClrTx/>
              <a:buSzTx/>
              <a:buFontTx/>
              <a:buNone/>
              <a:tabLst/>
            </a:pPr>
            <a:r>
              <a:rPr kumimoji="0" lang="en-US" sz="1800" b="0" i="1" u="none" strike="noStrike" cap="none" normalizeH="0" baseline="0" dirty="0" smtClean="0">
                <a:ln>
                  <a:noFill/>
                </a:ln>
                <a:gradFill>
                  <a:gsLst>
                    <a:gs pos="0">
                      <a:schemeClr val="tx1"/>
                    </a:gs>
                    <a:gs pos="50000">
                      <a:schemeClr val="tx1"/>
                    </a:gs>
                  </a:gsLst>
                  <a:lin ang="5400000" scaled="0"/>
                </a:gradFill>
                <a:effectLst/>
                <a:latin typeface="+mn-lt"/>
                <a:ea typeface="Calibri" pitchFamily="34" charset="0"/>
                <a:cs typeface="Arial" pitchFamily="34" charset="0"/>
              </a:rPr>
              <a:t>set your phones to vibrate or silent mode!</a:t>
            </a:r>
            <a: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t> </a:t>
            </a:r>
            <a:br>
              <a:rPr kumimoji="0" lang="en-US" sz="1800" b="0" i="1" u="none" strike="noStrike"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rPr>
            </a:br>
            <a:endParaRPr kumimoji="0" lang="en-US" sz="1800" b="0" i="1" u="sng" strike="noStrike" kern="1200" cap="none" normalizeH="0" baseline="0" dirty="0" smtClean="0">
              <a:ln>
                <a:noFill/>
              </a:ln>
              <a:gradFill>
                <a:gsLst>
                  <a:gs pos="0">
                    <a:schemeClr val="tx2"/>
                  </a:gs>
                  <a:gs pos="50000">
                    <a:schemeClr val="tx2"/>
                  </a:gs>
                </a:gsLst>
                <a:lin ang="5400000" scaled="0"/>
              </a:gradFill>
              <a:effectLst/>
              <a:latin typeface="+mn-lt"/>
              <a:ea typeface="Calibri" pitchFamily="34" charset="0"/>
              <a:cs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905000"/>
            <a:ext cx="7043208" cy="1523494"/>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38200" y="4343400"/>
            <a:ext cx="3429000"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accent1">
                        <a:lumMod val="40000"/>
                        <a:lumOff val="60000"/>
                      </a:schemeClr>
                    </a:gs>
                    <a:gs pos="86000">
                      <a:schemeClr val="accent1">
                        <a:lumMod val="40000"/>
                        <a:lumOff val="60000"/>
                      </a:schemeClr>
                    </a:gs>
                  </a:gsLst>
                  <a:lin ang="5400000" scaled="0"/>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072886" y="228600"/>
            <a:ext cx="7690114"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11000" b="1" i="1" u="none" strike="noStrike" kern="1200" cap="none" spc="-642" normalizeH="0" baseline="0" noProof="0" dirty="0" smtClean="0">
                <a:ln w="11430"/>
                <a:gradFill>
                  <a:gsLst>
                    <a:gs pos="0">
                      <a:schemeClr val="tx1"/>
                    </a:gs>
                    <a:gs pos="88000">
                      <a:schemeClr val="tx1">
                        <a:alpha val="50000"/>
                      </a:schemeClr>
                    </a:gs>
                  </a:gsLst>
                  <a:lin ang="5400000"/>
                </a:gradFill>
                <a:effectLst/>
                <a:uLnTx/>
                <a:uFillTx/>
                <a:latin typeface="Segoe UI" pitchFamily="34" charset="0"/>
                <a:ea typeface="+mn-ea"/>
                <a:cs typeface="+mn-cs"/>
              </a:defRPr>
            </a:lvl1pPr>
          </a:lstStyle>
          <a:p>
            <a:pPr marL="0" lvl="0" indent="0" algn="r" defTabSz="914363" rtl="0" eaLnBrk="1" latinLnBrk="0" hangingPunct="1">
              <a:lnSpc>
                <a:spcPct val="90000"/>
              </a:lnSpc>
              <a:spcBef>
                <a:spcPct val="20000"/>
              </a:spcBef>
              <a:buSzPct val="85000"/>
              <a:buFont typeface="Arial" pitchFamily="34" charset="0"/>
              <a:buNone/>
            </a:pPr>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a:stretch>
            <a:fillRect/>
          </a:stretch>
        </p:blipFill>
        <p:spPr bwMode="invGray">
          <a:xfrm>
            <a:off x="3550921" y="6477000"/>
            <a:ext cx="2042159" cy="304800"/>
          </a:xfrm>
          <a:prstGeom prst="rect">
            <a:avLst/>
          </a:prstGeom>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ALKIN - Prints in GRAYSCALE">
    <p:bg bwMode="ltGray">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Box 7"/>
          <p:cNvSpPr txBox="1">
            <a:spLocks noChangeArrowheads="1"/>
          </p:cNvSpPr>
          <p:nvPr/>
        </p:nvSpPr>
        <p:spPr bwMode="auto">
          <a:xfrm>
            <a:off x="0" y="6628528"/>
            <a:ext cx="9144000" cy="246221"/>
          </a:xfrm>
          <a:prstGeom prst="rect">
            <a:avLst/>
          </a:prstGeom>
          <a:solidFill>
            <a:srgbClr val="000000"/>
          </a:solidFill>
          <a:ln w="9525">
            <a:noFill/>
            <a:miter lim="800000"/>
            <a:headEnd/>
            <a:tailEnd/>
          </a:ln>
          <a:effectLst/>
        </p:spPr>
        <p:txBody>
          <a:bodyPr anchor="ctr" anchorCtr="1">
            <a:spAutoFit/>
          </a:bodyPr>
          <a:lstStyle/>
          <a:p>
            <a:pPr algn="ctr">
              <a:spcBef>
                <a:spcPct val="50000"/>
              </a:spcBef>
              <a:defRPr/>
            </a:pPr>
            <a:r>
              <a:rPr lang="en-US" sz="1000" b="1" dirty="0" smtClean="0">
                <a:solidFill>
                  <a:schemeClr val="tx1"/>
                </a:solidFill>
                <a:latin typeface="+mj-lt"/>
              </a:rPr>
              <a:t>          Tulsa</a:t>
            </a:r>
            <a:r>
              <a:rPr lang="en-US" sz="1000" b="1" baseline="0" dirty="0" smtClean="0">
                <a:solidFill>
                  <a:schemeClr val="tx1"/>
                </a:solidFill>
                <a:latin typeface="+mj-lt"/>
              </a:rPr>
              <a:t> </a:t>
            </a:r>
            <a:r>
              <a:rPr lang="en-US" sz="1000" b="1" dirty="0" smtClean="0">
                <a:solidFill>
                  <a:schemeClr val="tx1"/>
                </a:solidFill>
                <a:latin typeface="+mj-lt"/>
              </a:rPr>
              <a:t>TechFest 2014              </a:t>
            </a:r>
            <a:r>
              <a:rPr lang="en-US" sz="1000" b="1" dirty="0">
                <a:solidFill>
                  <a:schemeClr val="tx1"/>
                </a:solidFill>
                <a:latin typeface="+mj-lt"/>
              </a:rPr>
              <a:t>|   </a:t>
            </a:r>
            <a:r>
              <a:rPr lang="en-US" sz="1000" b="1" dirty="0" smtClean="0">
                <a:solidFill>
                  <a:schemeClr val="tx1"/>
                </a:solidFill>
                <a:latin typeface="+mj-lt"/>
              </a:rPr>
              <a:t>             Fri, Aug  15</a:t>
            </a:r>
            <a:r>
              <a:rPr lang="en-US" sz="1000" b="1" baseline="30000" dirty="0" smtClean="0">
                <a:solidFill>
                  <a:schemeClr val="tx1"/>
                </a:solidFill>
                <a:latin typeface="+mj-lt"/>
              </a:rPr>
              <a:t>th</a:t>
            </a:r>
            <a:r>
              <a:rPr lang="en-US" sz="1000" b="1" dirty="0">
                <a:solidFill>
                  <a:schemeClr val="tx1"/>
                </a:solidFill>
                <a:latin typeface="+mj-lt"/>
              </a:rPr>
              <a:t>, </a:t>
            </a:r>
            <a:r>
              <a:rPr lang="en-US" sz="1000" b="1" dirty="0" smtClean="0">
                <a:solidFill>
                  <a:schemeClr val="tx1"/>
                </a:solidFill>
                <a:latin typeface="+mj-lt"/>
              </a:rPr>
              <a:t>2014              </a:t>
            </a:r>
            <a:r>
              <a:rPr lang="en-US" sz="1000" b="1" dirty="0">
                <a:solidFill>
                  <a:schemeClr val="tx1"/>
                </a:solidFill>
                <a:latin typeface="+mj-lt"/>
              </a:rPr>
              <a:t>|   </a:t>
            </a:r>
            <a:r>
              <a:rPr lang="en-US" sz="1000" b="1" dirty="0" smtClean="0">
                <a:solidFill>
                  <a:schemeClr val="tx1"/>
                </a:solidFill>
                <a:latin typeface="+mj-lt"/>
              </a:rPr>
              <a:t>             OSU - Tulsa                </a:t>
            </a:r>
            <a:r>
              <a:rPr lang="en-US" sz="1000" b="1" dirty="0">
                <a:solidFill>
                  <a:schemeClr val="tx1"/>
                </a:solidFill>
                <a:latin typeface="+mj-lt"/>
              </a:rPr>
              <a:t>| </a:t>
            </a:r>
            <a:r>
              <a:rPr lang="en-US" sz="1000" b="1" dirty="0" smtClean="0">
                <a:solidFill>
                  <a:schemeClr val="tx1"/>
                </a:solidFill>
                <a:latin typeface="+mj-lt"/>
              </a:rPr>
              <a:t>          68+ Speakers, 19 Tracks &amp; 96</a:t>
            </a:r>
            <a:r>
              <a:rPr lang="en-US" sz="1000" b="1" baseline="0" dirty="0" smtClean="0">
                <a:solidFill>
                  <a:schemeClr val="tx1"/>
                </a:solidFill>
                <a:latin typeface="+mj-lt"/>
              </a:rPr>
              <a:t> Sessions!</a:t>
            </a:r>
            <a:r>
              <a:rPr lang="en-US" sz="1000" b="1" dirty="0" smtClean="0">
                <a:solidFill>
                  <a:schemeClr val="tx1"/>
                </a:solidFill>
                <a:latin typeface="+mj-lt"/>
              </a:rPr>
              <a:t>               </a:t>
            </a:r>
            <a:endParaRPr lang="en-US" sz="1000" b="1" dirty="0">
              <a:solidFill>
                <a:schemeClr val="tx1"/>
              </a:solidFill>
              <a:latin typeface="+mj-lt"/>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Lst>
  <p:transition>
    <p:fade/>
  </p:transition>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2"/>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2"/>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2"/>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2"/>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gif"/></Relationships>
</file>

<file path=ppt/slides/_rels/slide10.xml.rels><?xml version="1.0" encoding="UTF-8" standalone="yes"?>
<Relationships xmlns="http://schemas.openxmlformats.org/package/2006/relationships"><Relationship Id="rId3" Type="http://schemas.openxmlformats.org/officeDocument/2006/relationships/hyperlink" Target="http://www.mckesson.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www.relayhealth.com/about-us/corporate-overview" TargetMode="External"/><Relationship Id="rId5" Type="http://schemas.openxmlformats.org/officeDocument/2006/relationships/hyperlink" Target="http://en.wikipedia.org/wiki/Cross-origin_resource_sharing" TargetMode="External"/><Relationship Id="rId4" Type="http://schemas.openxmlformats.org/officeDocument/2006/relationships/hyperlink" Target="http://www.relayhealth.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tulsatechfest.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angularjs.org/api/ng/service/$http"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raveller/raveller/tree/master/WebAPIDemo" TargetMode="External"/><Relationship Id="rId3" Type="http://schemas.openxmlformats.org/officeDocument/2006/relationships/hyperlink" Target="https://angularjs.org/" TargetMode="External"/><Relationship Id="rId7" Type="http://schemas.openxmlformats.org/officeDocument/2006/relationships/hyperlink" Target="http://demo.huck13.com/"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huck001.azurewebsites.net/" TargetMode="External"/><Relationship Id="rId5" Type="http://schemas.openxmlformats.org/officeDocument/2006/relationships/hyperlink" Target="http://en.wikipedia.org/wiki/Cross-origin_resource_sharing" TargetMode="External"/><Relationship Id="rId10" Type="http://schemas.openxmlformats.org/officeDocument/2006/relationships/hyperlink" Target="http://www.asp.net/web-api/overview/security/enabling-cross-origin-requests-in-web-api" TargetMode="External"/><Relationship Id="rId4" Type="http://schemas.openxmlformats.org/officeDocument/2006/relationships/hyperlink" Target="http://www.asp.net/web-api" TargetMode="External"/><Relationship Id="rId9" Type="http://schemas.openxmlformats.org/officeDocument/2006/relationships/hyperlink" Target="http://www.asp.net/web-api/overview/web-api-routing-and-actions/attribute-routing-in-web-api-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3" name="TextBox 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35770" y="848392"/>
            <a:ext cx="4116464" cy="5536263"/>
          </a:xfrm>
          <a:prstGeom prst="rect">
            <a:avLst/>
          </a:prstGeom>
        </p:spPr>
      </p:pic>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1686616"/>
          </a:xfrm>
        </p:spPr>
        <p:txBody>
          <a:bodyPr/>
          <a:lstStyle/>
          <a:p>
            <a:pPr marL="341313" indent="-341313"/>
            <a:r>
              <a:rPr lang="en-US" sz="2400" dirty="0" smtClean="0"/>
              <a:t>RelayHealth, a McKesson Corporation company</a:t>
            </a:r>
          </a:p>
          <a:p>
            <a:pPr marL="633413" lvl="1" indent="-292100"/>
            <a:r>
              <a:rPr lang="en-US" sz="2000" dirty="0">
                <a:hlinkClick r:id="rId3"/>
              </a:rPr>
              <a:t>http://www.mckesson.com</a:t>
            </a:r>
            <a:r>
              <a:rPr lang="en-US" sz="2000" dirty="0" smtClean="0">
                <a:hlinkClick r:id="rId3"/>
              </a:rPr>
              <a:t>/</a:t>
            </a:r>
            <a:endParaRPr lang="en-US" sz="2000" dirty="0" smtClean="0"/>
          </a:p>
          <a:p>
            <a:pPr marL="633413" lvl="1" indent="-292100"/>
            <a:r>
              <a:rPr lang="en-US" sz="2000" dirty="0">
                <a:hlinkClick r:id="rId4"/>
              </a:rPr>
              <a:t>http://www.relayhealth.com</a:t>
            </a:r>
            <a:r>
              <a:rPr lang="en-US" sz="2000" dirty="0" smtClean="0">
                <a:hlinkClick r:id="rId4"/>
              </a:rPr>
              <a:t>/</a:t>
            </a:r>
            <a:endParaRPr lang="en-US" sz="2000" dirty="0" smtClean="0"/>
          </a:p>
          <a:p>
            <a:pPr marL="633413" lvl="1" indent="-292100"/>
            <a:r>
              <a:rPr lang="en-US" sz="2000" dirty="0">
                <a:hlinkClick r:id="rId5"/>
              </a:rPr>
              <a:t>http://www.mckesson.com/about-mckesson/who-we-are/</a:t>
            </a:r>
          </a:p>
          <a:p>
            <a:pPr marL="633413" lvl="1" indent="-292100"/>
            <a:r>
              <a:rPr lang="en-US" sz="2000" dirty="0">
                <a:hlinkClick r:id="rId6"/>
              </a:rPr>
              <a:t>http://</a:t>
            </a:r>
            <a:r>
              <a:rPr lang="en-US" sz="2000" dirty="0" smtClean="0">
                <a:hlinkClick r:id="rId6"/>
              </a:rPr>
              <a:t>www.relayhealth.com/about-us/corporate-overview</a:t>
            </a:r>
            <a:endParaRPr lang="en-US" sz="2000" dirty="0" smtClean="0"/>
          </a:p>
        </p:txBody>
      </p:sp>
    </p:spTree>
    <p:extLst>
      <p:ext uri="{BB962C8B-B14F-4D97-AF65-F5344CB8AC3E}">
        <p14:creationId xmlns:p14="http://schemas.microsoft.com/office/powerpoint/2010/main" val="283515844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30188"/>
            <a:ext cx="8382000" cy="1052596"/>
          </a:xfrm>
        </p:spPr>
        <p:txBody>
          <a:bodyPr/>
          <a:lstStyle/>
          <a:p>
            <a:pPr algn="ctr" eaLnBrk="1" hangingPunct="1">
              <a:defRPr/>
            </a:pPr>
            <a:r>
              <a:rPr sz="4400" dirty="0" smtClean="0">
                <a:latin typeface="+mn-lt"/>
              </a:rPr>
              <a:t>Please Complete An Evaluation Form</a:t>
            </a:r>
            <a:br>
              <a:rPr sz="4400" dirty="0" smtClean="0">
                <a:latin typeface="+mn-lt"/>
              </a:rPr>
            </a:br>
            <a:r>
              <a:rPr sz="3200" dirty="0" smtClean="0">
                <a:solidFill>
                  <a:schemeClr val="tx2"/>
                </a:solidFill>
                <a:latin typeface="+mn-lt"/>
              </a:rPr>
              <a:t>Your input is important!</a:t>
            </a:r>
            <a:endParaRPr sz="4400" dirty="0">
              <a:solidFill>
                <a:schemeClr val="tx2"/>
              </a:solidFill>
              <a:latin typeface="+mn-lt"/>
            </a:endParaRPr>
          </a:p>
        </p:txBody>
      </p:sp>
      <p:sp>
        <p:nvSpPr>
          <p:cNvPr id="5" name="Text Placeholder 4"/>
          <p:cNvSpPr>
            <a:spLocks noGrp="1"/>
          </p:cNvSpPr>
          <p:nvPr>
            <p:ph type="body" sz="quarter" idx="4294967295"/>
          </p:nvPr>
        </p:nvSpPr>
        <p:spPr>
          <a:xfrm>
            <a:off x="838200" y="1524000"/>
            <a:ext cx="6781800" cy="332399"/>
          </a:xfrm>
        </p:spPr>
        <p:txBody>
          <a:bodyPr/>
          <a:lstStyle/>
          <a:p>
            <a:pPr algn="ctr" eaLnBrk="1" hangingPunct="1">
              <a:spcAft>
                <a:spcPts val="768"/>
              </a:spcAft>
              <a:buFontTx/>
              <a:buNone/>
              <a:defRPr/>
            </a:pPr>
            <a:r>
              <a:rPr lang="en-US" sz="2400" dirty="0" smtClean="0"/>
              <a:t>You can access Evaluation Forms at:</a:t>
            </a:r>
          </a:p>
        </p:txBody>
      </p:sp>
      <p:sp>
        <p:nvSpPr>
          <p:cNvPr id="7" name="TextBox 6"/>
          <p:cNvSpPr txBox="1"/>
          <p:nvPr/>
        </p:nvSpPr>
        <p:spPr>
          <a:xfrm>
            <a:off x="1028700" y="2097615"/>
            <a:ext cx="7086600" cy="4924425"/>
          </a:xfrm>
          <a:prstGeom prst="rect">
            <a:avLst/>
          </a:prstGeom>
          <a:noFill/>
        </p:spPr>
        <p:txBody>
          <a:bodyPr wrap="square" lIns="0" tIns="0" rIns="0" bIns="0">
            <a:spAutoFit/>
          </a:bodyPr>
          <a:lstStyle/>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hlinkClick r:id="rId3"/>
              </a:rPr>
              <a:t>http://TulsaTechFest.com</a:t>
            </a:r>
            <a:endPar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Fill them out!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You can win additional prizes!</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Like a $50 Best Buy Gift Card</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Winner drawn – Midnight, </a:t>
            </a:r>
            <a:r>
              <a:rPr lang="en-US" sz="3200" spc="-15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Sun Aug 17</a:t>
            </a:r>
            <a:r>
              <a:rPr lang="en-US" sz="3200" spc="-150" baseline="3000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th</a:t>
            </a:r>
            <a:r>
              <a:rPr lang="en-US" sz="3200" spc="-150" dirty="0" smtClean="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rPr>
              <a:t>!</a:t>
            </a: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a:p>
            <a:pPr algn="ctr">
              <a:defRPr/>
            </a:pPr>
            <a:endParaRPr lang="en-US" sz="3200" spc="-150" dirty="0">
              <a:ln w="3175">
                <a:noFill/>
              </a:ln>
              <a:gradFill flip="none" rotWithShape="1">
                <a:gsLst>
                  <a:gs pos="0">
                    <a:srgbClr val="FFFFB9"/>
                  </a:gs>
                  <a:gs pos="36000">
                    <a:srgbClr val="FFFF99"/>
                  </a:gs>
                  <a:gs pos="86000">
                    <a:srgbClr val="F6AE1E"/>
                  </a:gs>
                </a:gsLst>
                <a:lin ang="5400000" scaled="0"/>
                <a:tileRect/>
              </a:gradFill>
              <a:effectLst>
                <a:outerShdw blurRad="50800" dist="38100" dir="2700000" algn="tl" rotWithShape="0">
                  <a:prstClr val="black">
                    <a:alpha val="40000"/>
                  </a:prstClr>
                </a:outerShdw>
              </a:effectLst>
              <a:cs typeface="Arial" charset="0"/>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92249" y="76200"/>
            <a:ext cx="4074911" cy="738664"/>
          </a:xfrm>
          <a:prstGeom prst="rect">
            <a:avLst/>
          </a:prstGeom>
          <a:noFill/>
        </p:spPr>
        <p:txBody>
          <a:bodyPr wrap="square" lIns="0" tIns="0" rIns="0" bIns="0" rtlCol="0">
            <a:spAutoFit/>
          </a:bodyPr>
          <a:lstStyle/>
          <a:p>
            <a:pPr algn="ctr"/>
            <a:r>
              <a:rPr lang="en-US" sz="2400" b="1" dirty="0" smtClean="0">
                <a:gradFill>
                  <a:gsLst>
                    <a:gs pos="0">
                      <a:schemeClr val="tx1"/>
                    </a:gs>
                    <a:gs pos="86000">
                      <a:schemeClr val="tx1"/>
                    </a:gs>
                  </a:gsLst>
                  <a:lin ang="5400000" scaled="0"/>
                </a:gradFill>
              </a:rPr>
              <a:t>Please help us!</a:t>
            </a:r>
          </a:p>
          <a:p>
            <a:pPr algn="ctr"/>
            <a:r>
              <a:rPr lang="en-US" sz="2400" b="1" dirty="0" smtClean="0">
                <a:gradFill>
                  <a:gsLst>
                    <a:gs pos="0">
                      <a:schemeClr val="tx1"/>
                    </a:gs>
                    <a:gs pos="86000">
                      <a:schemeClr val="tx1"/>
                    </a:gs>
                  </a:gsLst>
                  <a:lin ang="5400000" scaled="0"/>
                </a:gradFill>
              </a:rPr>
              <a:t>Thank our Sponsors: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848392"/>
            <a:ext cx="4748213" cy="303885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49" y="4648200"/>
            <a:ext cx="4754880" cy="6096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0696" y="848392"/>
            <a:ext cx="4116464" cy="5536263"/>
          </a:xfrm>
          <a:prstGeom prst="rect">
            <a:avLst/>
          </a:prstGeom>
        </p:spPr>
      </p:pic>
    </p:spTree>
    <p:extLst>
      <p:ext uri="{BB962C8B-B14F-4D97-AF65-F5344CB8AC3E}">
        <p14:creationId xmlns:p14="http://schemas.microsoft.com/office/powerpoint/2010/main" val="1473202977"/>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50000">
              <a:srgbClr val="0070C0"/>
            </a:gs>
            <a:gs pos="100000">
              <a:srgbClr val="7030A0"/>
            </a:gs>
          </a:gsLst>
          <a:lin ang="27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838200" y="1905000"/>
            <a:ext cx="7681913" cy="1329595"/>
          </a:xfrm>
        </p:spPr>
        <p:txBody>
          <a:bodyPr/>
          <a:lstStyle/>
          <a:p>
            <a:r>
              <a:rPr lang="en-US" dirty="0"/>
              <a:t>ASP.NET </a:t>
            </a:r>
            <a:r>
              <a:rPr lang="en-US" dirty="0" err="1"/>
              <a:t>WebAPI</a:t>
            </a:r>
            <a:r>
              <a:rPr lang="en-US" dirty="0"/>
              <a:t>, Angular and CORS</a:t>
            </a:r>
          </a:p>
        </p:txBody>
      </p:sp>
      <p:sp>
        <p:nvSpPr>
          <p:cNvPr id="3" name="Subtitle 2"/>
          <p:cNvSpPr>
            <a:spLocks noGrp="1"/>
          </p:cNvSpPr>
          <p:nvPr>
            <p:ph type="subTitle" idx="1"/>
          </p:nvPr>
        </p:nvSpPr>
        <p:spPr/>
        <p:txBody>
          <a:bodyPr/>
          <a:lstStyle/>
          <a:p>
            <a:r>
              <a:rPr lang="en-US" dirty="0" smtClean="0"/>
              <a:t>James </a:t>
            </a:r>
            <a:r>
              <a:rPr lang="en-US" dirty="0" err="1" smtClean="0"/>
              <a:t>Huckaby</a:t>
            </a:r>
            <a:endParaRPr lang="en-US" dirty="0" smtClean="0"/>
          </a:p>
          <a:p>
            <a:r>
              <a:rPr lang="en-US" dirty="0" smtClean="0"/>
              <a:t>Software Architect</a:t>
            </a:r>
          </a:p>
          <a:p>
            <a:r>
              <a:rPr lang="en-US" dirty="0" smtClean="0"/>
              <a:t>RelayHealth, a McKesson company</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28600"/>
            <a:ext cx="8382000" cy="664797"/>
          </a:xfrm>
        </p:spPr>
        <p:txBody>
          <a:bodyPr/>
          <a:lstStyle/>
          <a:p>
            <a:r>
              <a:rPr lang="en-US" dirty="0" smtClean="0"/>
              <a:t>Please Be Courteous!</a:t>
            </a:r>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Introduction</a:t>
            </a:r>
            <a:endParaRPr lang="en-US" sz="4400" dirty="0"/>
          </a:p>
        </p:txBody>
      </p:sp>
      <p:sp>
        <p:nvSpPr>
          <p:cNvPr id="29698" name="Rectangle 9"/>
          <p:cNvSpPr>
            <a:spLocks noGrp="1" noChangeArrowheads="1"/>
          </p:cNvSpPr>
          <p:nvPr>
            <p:ph type="body" sz="quarter" idx="10"/>
          </p:nvPr>
        </p:nvSpPr>
        <p:spPr>
          <a:xfrm>
            <a:off x="381000" y="1447799"/>
            <a:ext cx="8382000" cy="5318379"/>
          </a:xfrm>
        </p:spPr>
        <p:txBody>
          <a:bodyPr/>
          <a:lstStyle/>
          <a:p>
            <a:r>
              <a:rPr lang="en-US" dirty="0" smtClean="0"/>
              <a:t>James </a:t>
            </a:r>
            <a:r>
              <a:rPr lang="en-US" dirty="0" err="1" smtClean="0"/>
              <a:t>Huckaby</a:t>
            </a:r>
            <a:endParaRPr lang="en-US" dirty="0"/>
          </a:p>
          <a:p>
            <a:r>
              <a:rPr lang="en-US" dirty="0"/>
              <a:t>Software Architect at </a:t>
            </a:r>
            <a:r>
              <a:rPr lang="en-US" dirty="0" smtClean="0"/>
              <a:t>RelayHealth</a:t>
            </a:r>
          </a:p>
          <a:p>
            <a:pPr marL="460375" lvl="1" indent="-460375"/>
            <a:r>
              <a:rPr lang="en-US" dirty="0" smtClean="0">
                <a:hlinkClick r:id="rId3"/>
              </a:rPr>
              <a:t>http://jameshuckaby.com</a:t>
            </a:r>
            <a:endParaRPr lang="en-US" dirty="0" smtClean="0"/>
          </a:p>
          <a:p>
            <a:pPr marL="863600" lvl="2" indent="-460375"/>
            <a:r>
              <a:rPr lang="en-US" dirty="0" smtClean="0"/>
              <a:t>@</a:t>
            </a:r>
            <a:r>
              <a:rPr lang="en-US" dirty="0" err="1"/>
              <a:t>raveller</a:t>
            </a:r>
            <a:r>
              <a:rPr lang="en-US" dirty="0"/>
              <a:t> on twitter</a:t>
            </a:r>
          </a:p>
          <a:p>
            <a:endParaRPr lang="en-US" dirty="0" smtClean="0"/>
          </a:p>
          <a:p>
            <a:r>
              <a:rPr lang="en-US" dirty="0" smtClean="0"/>
              <a:t>IIS development</a:t>
            </a:r>
          </a:p>
          <a:p>
            <a:pPr lvl="1"/>
            <a:r>
              <a:rPr lang="en-US" dirty="0" smtClean="0"/>
              <a:t>Classic ASP / COM development  1999</a:t>
            </a:r>
          </a:p>
          <a:p>
            <a:pPr lvl="1"/>
            <a:r>
              <a:rPr lang="en-US" dirty="0" smtClean="0"/>
              <a:t>2006 Classic ASP -&gt; ASP.NET Atlas/Ajax 2</a:t>
            </a:r>
          </a:p>
          <a:p>
            <a:pPr lvl="1"/>
            <a:r>
              <a:rPr lang="en-US" dirty="0" smtClean="0"/>
              <a:t>2010 ASP.NET MVC / JSON, JQuery</a:t>
            </a:r>
          </a:p>
          <a:p>
            <a:pPr lvl="1"/>
            <a:r>
              <a:rPr lang="en-US" dirty="0" smtClean="0"/>
              <a:t>2013 ASP.NET </a:t>
            </a:r>
            <a:r>
              <a:rPr lang="en-US" dirty="0" err="1" smtClean="0"/>
              <a:t>WebAPI</a:t>
            </a:r>
            <a:r>
              <a:rPr lang="en-US" dirty="0" smtClean="0"/>
              <a:t> 2, CORS, </a:t>
            </a:r>
            <a:r>
              <a:rPr lang="en-US" dirty="0" err="1" smtClean="0"/>
              <a:t>AngularJS</a:t>
            </a:r>
            <a:endParaRPr lang="en-US" dirty="0"/>
          </a:p>
          <a:p>
            <a:pPr lvl="1"/>
            <a:endParaRPr lang="en-US" dirty="0" smtClean="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smtClean="0"/>
              <a:t>Session Objectives and Takeaways</a:t>
            </a:r>
            <a:endParaRPr lang="en-US" sz="4400" dirty="0"/>
          </a:p>
        </p:txBody>
      </p:sp>
      <p:sp>
        <p:nvSpPr>
          <p:cNvPr id="29698" name="Rectangle 9"/>
          <p:cNvSpPr>
            <a:spLocks noGrp="1" noChangeArrowheads="1"/>
          </p:cNvSpPr>
          <p:nvPr>
            <p:ph type="body" sz="quarter" idx="10"/>
          </p:nvPr>
        </p:nvSpPr>
        <p:spPr>
          <a:xfrm>
            <a:off x="381000" y="1447799"/>
            <a:ext cx="8382000" cy="3391698"/>
          </a:xfrm>
        </p:spPr>
        <p:txBody>
          <a:bodyPr/>
          <a:lstStyle/>
          <a:p>
            <a:r>
              <a:rPr lang="en-US" dirty="0" smtClean="0"/>
              <a:t>Session Objective(s):  </a:t>
            </a:r>
          </a:p>
          <a:p>
            <a:pPr lvl="1"/>
            <a:r>
              <a:rPr lang="en-US" dirty="0" smtClean="0"/>
              <a:t>Review Cross-Origin Resource Sharing</a:t>
            </a:r>
          </a:p>
          <a:p>
            <a:pPr lvl="1"/>
            <a:r>
              <a:rPr lang="en-US" dirty="0" smtClean="0"/>
              <a:t>Review </a:t>
            </a:r>
            <a:r>
              <a:rPr lang="en-US" dirty="0" err="1" smtClean="0"/>
              <a:t>AngularJS</a:t>
            </a:r>
            <a:r>
              <a:rPr lang="en-US" dirty="0" smtClean="0"/>
              <a:t> $http CORS support</a:t>
            </a:r>
          </a:p>
          <a:p>
            <a:pPr lvl="1"/>
            <a:r>
              <a:rPr lang="en-US" dirty="0" smtClean="0"/>
              <a:t>Review ASP.NET </a:t>
            </a:r>
            <a:r>
              <a:rPr lang="en-US" dirty="0" err="1" smtClean="0"/>
              <a:t>WebAPI</a:t>
            </a:r>
            <a:r>
              <a:rPr lang="en-US" dirty="0" smtClean="0"/>
              <a:t> 2 CORS support</a:t>
            </a:r>
          </a:p>
          <a:p>
            <a:r>
              <a:rPr lang="en-US" dirty="0" err="1" smtClean="0"/>
              <a:t>AngularJS</a:t>
            </a:r>
            <a:r>
              <a:rPr lang="en-US" dirty="0" smtClean="0"/>
              <a:t> and </a:t>
            </a:r>
            <a:r>
              <a:rPr lang="en-US" dirty="0" err="1" smtClean="0"/>
              <a:t>WebAPI</a:t>
            </a:r>
            <a:r>
              <a:rPr lang="en-US" dirty="0" smtClean="0"/>
              <a:t> work together</a:t>
            </a:r>
          </a:p>
          <a:p>
            <a:r>
              <a:rPr lang="en-US" dirty="0" smtClean="0"/>
              <a:t>Browser still have some remaining issues with regards to CORS support</a:t>
            </a:r>
          </a:p>
        </p:txBody>
      </p:sp>
    </p:spTree>
    <p:extLst>
      <p:ext uri="{BB962C8B-B14F-4D97-AF65-F5344CB8AC3E}">
        <p14:creationId xmlns:p14="http://schemas.microsoft.com/office/powerpoint/2010/main" val="278362780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1218795"/>
          </a:xfrm>
        </p:spPr>
        <p:txBody>
          <a:bodyPr/>
          <a:lstStyle/>
          <a:p>
            <a:r>
              <a:rPr lang="en-US" sz="4400" dirty="0" smtClean="0"/>
              <a:t>Cross-Origin Resource Sharing (CORS)</a:t>
            </a:r>
            <a:endParaRPr lang="en-US" sz="4400" dirty="0"/>
          </a:p>
        </p:txBody>
      </p:sp>
      <p:sp>
        <p:nvSpPr>
          <p:cNvPr id="29698" name="Rectangle 9"/>
          <p:cNvSpPr>
            <a:spLocks noGrp="1" noChangeArrowheads="1"/>
          </p:cNvSpPr>
          <p:nvPr>
            <p:ph type="body" sz="quarter" idx="10"/>
          </p:nvPr>
        </p:nvSpPr>
        <p:spPr>
          <a:xfrm>
            <a:off x="381000" y="1447799"/>
            <a:ext cx="8382000" cy="4339650"/>
          </a:xfrm>
        </p:spPr>
        <p:txBody>
          <a:bodyPr/>
          <a:lstStyle/>
          <a:p>
            <a:r>
              <a:rPr lang="en-US" dirty="0" smtClean="0"/>
              <a:t>Allows client code to access resources from multiple domains from a single page</a:t>
            </a:r>
          </a:p>
          <a:p>
            <a:r>
              <a:rPr lang="en-US" dirty="0" smtClean="0"/>
              <a:t>Key components</a:t>
            </a:r>
          </a:p>
          <a:p>
            <a:pPr lvl="1"/>
            <a:r>
              <a:rPr lang="en-US" dirty="0" err="1" smtClean="0"/>
              <a:t>XHttpRequest</a:t>
            </a:r>
            <a:r>
              <a:rPr lang="en-US" dirty="0" smtClean="0"/>
              <a:t> headers</a:t>
            </a:r>
          </a:p>
          <a:p>
            <a:pPr lvl="1"/>
            <a:r>
              <a:rPr lang="en-US" dirty="0" smtClean="0"/>
              <a:t>Server side support for CORS requests</a:t>
            </a:r>
          </a:p>
          <a:p>
            <a:pPr lvl="1"/>
            <a:r>
              <a:rPr lang="en-US" dirty="0" smtClean="0"/>
              <a:t>Credentialed request behavior</a:t>
            </a:r>
          </a:p>
          <a:p>
            <a:r>
              <a:rPr lang="en-US" dirty="0" smtClean="0"/>
              <a:t>Uses:</a:t>
            </a:r>
          </a:p>
          <a:p>
            <a:pPr lvl="1"/>
            <a:r>
              <a:rPr lang="en-US" dirty="0" smtClean="0"/>
              <a:t>Single Sign-On</a:t>
            </a:r>
          </a:p>
          <a:p>
            <a:pPr lvl="1"/>
            <a:r>
              <a:rPr lang="en-US" dirty="0" smtClean="0"/>
              <a:t>Utilizing 3</a:t>
            </a:r>
            <a:r>
              <a:rPr lang="en-US" baseline="30000" dirty="0" smtClean="0"/>
              <a:t>rd</a:t>
            </a:r>
            <a:r>
              <a:rPr lang="en-US" dirty="0" smtClean="0"/>
              <a:t> Party APIs</a:t>
            </a:r>
          </a:p>
        </p:txBody>
      </p:sp>
    </p:spTree>
    <p:extLst>
      <p:ext uri="{BB962C8B-B14F-4D97-AF65-F5344CB8AC3E}">
        <p14:creationId xmlns:p14="http://schemas.microsoft.com/office/powerpoint/2010/main" val="308859970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err="1" smtClean="0"/>
              <a:t>AngularJS</a:t>
            </a:r>
            <a:r>
              <a:rPr lang="en-US" sz="4400" dirty="0" smtClean="0"/>
              <a:t> $http</a:t>
            </a:r>
            <a:endParaRPr lang="en-US" sz="4400" dirty="0"/>
          </a:p>
        </p:txBody>
      </p:sp>
      <p:sp>
        <p:nvSpPr>
          <p:cNvPr id="29698" name="Rectangle 9"/>
          <p:cNvSpPr>
            <a:spLocks noGrp="1" noChangeArrowheads="1"/>
          </p:cNvSpPr>
          <p:nvPr>
            <p:ph type="body" sz="quarter" idx="10"/>
          </p:nvPr>
        </p:nvSpPr>
        <p:spPr>
          <a:xfrm>
            <a:off x="381000" y="1447799"/>
            <a:ext cx="8382000" cy="4708981"/>
          </a:xfrm>
        </p:spPr>
        <p:txBody>
          <a:bodyPr/>
          <a:lstStyle/>
          <a:p>
            <a:pPr marL="0" indent="0">
              <a:buNone/>
            </a:pPr>
            <a:r>
              <a:rPr lang="en-US" sz="2000" dirty="0">
                <a:latin typeface="Consolas" panose="020B0609020204030204" pitchFamily="49" charset="0"/>
                <a:cs typeface="Consolas" panose="020B0609020204030204" pitchFamily="49" charset="0"/>
              </a:rPr>
              <a:t>$http({method: 'GET', url: '/</a:t>
            </a:r>
            <a:r>
              <a:rPr lang="en-US" sz="2000" dirty="0" err="1">
                <a:latin typeface="Consolas" panose="020B0609020204030204" pitchFamily="49" charset="0"/>
                <a:cs typeface="Consolas" panose="020B0609020204030204" pitchFamily="49" charset="0"/>
              </a:rPr>
              <a:t>someUrl</a:t>
            </a:r>
            <a:r>
              <a:rPr lang="en-US" sz="2000" dirty="0" smtClean="0">
                <a:latin typeface="Consolas" panose="020B0609020204030204" pitchFamily="49" charset="0"/>
                <a:cs typeface="Consolas" panose="020B0609020204030204" pitchFamily="49" charset="0"/>
              </a:rPr>
              <a:t>'})</a:t>
            </a:r>
          </a:p>
          <a:p>
            <a:pPr marL="395288" lvl="1" indent="0">
              <a:buNone/>
            </a:pPr>
            <a:r>
              <a:rPr lang="en-US" sz="2000" dirty="0" smtClean="0">
                <a:latin typeface="Consolas" panose="020B0609020204030204" pitchFamily="49" charset="0"/>
                <a:cs typeface="Consolas" panose="020B0609020204030204" pitchFamily="49" charset="0"/>
              </a:rPr>
              <a:t>.success(function(data</a:t>
            </a:r>
            <a:r>
              <a:rPr lang="en-US" sz="2000" dirty="0">
                <a:latin typeface="Consolas" panose="020B0609020204030204" pitchFamily="49" charset="0"/>
                <a:cs typeface="Consolas" panose="020B0609020204030204" pitchFamily="49" charset="0"/>
              </a:rPr>
              <a:t>, status, headers,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this callback will be called </a:t>
            </a:r>
            <a:r>
              <a:rPr lang="en-US" dirty="0" smtClean="0">
                <a:latin typeface="Consolas" panose="020B0609020204030204" pitchFamily="49" charset="0"/>
                <a:cs typeface="Consolas" panose="020B0609020204030204" pitchFamily="49" charset="0"/>
              </a:rPr>
              <a:t>asynchronously</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when the response is </a:t>
            </a:r>
            <a:r>
              <a:rPr lang="en-US" dirty="0" smtClean="0">
                <a:latin typeface="Consolas" panose="020B0609020204030204" pitchFamily="49" charset="0"/>
                <a:cs typeface="Consolas" panose="020B0609020204030204" pitchFamily="49" charset="0"/>
              </a:rPr>
              <a:t>available</a:t>
            </a:r>
          </a:p>
          <a:p>
            <a:pPr marL="798513" lvl="2" indent="0">
              <a:buNone/>
            </a:pPr>
            <a:r>
              <a:rPr lang="en-US" sz="2000" dirty="0" smtClean="0">
                <a:latin typeface="Consolas" panose="020B0609020204030204" pitchFamily="49" charset="0"/>
                <a:cs typeface="Consolas" panose="020B0609020204030204" pitchFamily="49" charset="0"/>
              </a:rPr>
              <a:t>})</a:t>
            </a:r>
          </a:p>
          <a:p>
            <a:pPr marL="395288" lvl="1" indent="0">
              <a:buNone/>
            </a:pPr>
            <a:r>
              <a:rPr lang="en-US" sz="2000" dirty="0" smtClean="0">
                <a:latin typeface="Consolas" panose="020B0609020204030204" pitchFamily="49" charset="0"/>
                <a:cs typeface="Consolas" panose="020B0609020204030204" pitchFamily="49" charset="0"/>
              </a:rPr>
              <a:t>.error(function(data</a:t>
            </a:r>
            <a:r>
              <a:rPr lang="en-US" sz="2000" dirty="0">
                <a:latin typeface="Consolas" panose="020B0609020204030204" pitchFamily="49" charset="0"/>
                <a:cs typeface="Consolas" panose="020B0609020204030204" pitchFamily="49" charset="0"/>
              </a:rPr>
              <a:t>, status, headers, </a:t>
            </a:r>
            <a:r>
              <a:rPr lang="en-US" sz="2000" dirty="0" err="1">
                <a:latin typeface="Consolas" panose="020B0609020204030204" pitchFamily="49" charset="0"/>
                <a:cs typeface="Consolas" panose="020B0609020204030204" pitchFamily="49" charset="0"/>
              </a:rPr>
              <a:t>config</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called asynchronously if an error </a:t>
            </a:r>
            <a:r>
              <a:rPr lang="en-US" dirty="0" smtClean="0">
                <a:latin typeface="Consolas" panose="020B0609020204030204" pitchFamily="49" charset="0"/>
                <a:cs typeface="Consolas" panose="020B0609020204030204" pitchFamily="49" charset="0"/>
              </a:rPr>
              <a:t>occurs</a:t>
            </a:r>
          </a:p>
          <a:p>
            <a:pPr marL="1144588" lvl="3" indent="0">
              <a:buNone/>
            </a:pPr>
            <a:r>
              <a:rPr lang="en-US" dirty="0" smtClean="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or server returns response with an error status</a:t>
            </a:r>
            <a:r>
              <a:rPr lang="en-US" dirty="0" smtClean="0">
                <a:latin typeface="Consolas" panose="020B0609020204030204" pitchFamily="49" charset="0"/>
                <a:cs typeface="Consolas" panose="020B0609020204030204" pitchFamily="49" charset="0"/>
              </a:rPr>
              <a:t>.</a:t>
            </a:r>
          </a:p>
          <a:p>
            <a:pPr marL="798513" lvl="2" indent="0">
              <a:buNone/>
            </a:pPr>
            <a:r>
              <a:rPr lang="en-US" sz="2000" dirty="0" smtClean="0">
                <a:latin typeface="Consolas" panose="020B0609020204030204" pitchFamily="49" charset="0"/>
                <a:cs typeface="Consolas" panose="020B0609020204030204" pitchFamily="49" charset="0"/>
              </a:rPr>
              <a:t>});</a:t>
            </a:r>
          </a:p>
          <a:p>
            <a:r>
              <a:rPr lang="en-US" sz="2800" dirty="0" smtClean="0"/>
              <a:t>supports most CORS requests without specifying CORS request parameters</a:t>
            </a:r>
          </a:p>
          <a:p>
            <a:pPr lvl="1"/>
            <a:r>
              <a:rPr lang="en-US" sz="2400" dirty="0" smtClean="0"/>
              <a:t>Exception   </a:t>
            </a:r>
            <a:r>
              <a:rPr lang="en-US" sz="2000" dirty="0" err="1" smtClean="0">
                <a:latin typeface="Consolas" panose="020B0609020204030204" pitchFamily="49" charset="0"/>
                <a:cs typeface="Consolas" panose="020B0609020204030204" pitchFamily="49" charset="0"/>
              </a:rPr>
              <a:t>withCredentials</a:t>
            </a:r>
            <a:r>
              <a:rPr lang="en-US" sz="2000" dirty="0" smtClean="0">
                <a:latin typeface="Consolas" panose="020B0609020204030204" pitchFamily="49" charset="0"/>
                <a:cs typeface="Consolas" panose="020B0609020204030204" pitchFamily="49" charset="0"/>
              </a:rPr>
              <a:t>: true</a:t>
            </a:r>
          </a:p>
          <a:p>
            <a:r>
              <a:rPr lang="en-US" sz="2400" dirty="0" smtClean="0">
                <a:hlinkClick r:id="rId3"/>
              </a:rPr>
              <a:t>https</a:t>
            </a:r>
            <a:r>
              <a:rPr lang="en-US" sz="2400" dirty="0">
                <a:hlinkClick r:id="rId3"/>
              </a:rPr>
              <a:t>://docs.angularjs.org/api/ng/service/$</a:t>
            </a:r>
            <a:r>
              <a:rPr lang="en-US" sz="2400" dirty="0" smtClean="0">
                <a:hlinkClick r:id="rId3"/>
              </a:rPr>
              <a:t>http</a:t>
            </a:r>
            <a:endParaRPr lang="en-US" sz="2400" dirty="0" smtClean="0"/>
          </a:p>
        </p:txBody>
      </p:sp>
    </p:spTree>
    <p:extLst>
      <p:ext uri="{BB962C8B-B14F-4D97-AF65-F5344CB8AC3E}">
        <p14:creationId xmlns:p14="http://schemas.microsoft.com/office/powerpoint/2010/main" val="77061500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8"/>
          <p:cNvSpPr>
            <a:spLocks noGrp="1" noChangeArrowheads="1"/>
          </p:cNvSpPr>
          <p:nvPr>
            <p:ph type="title"/>
          </p:nvPr>
        </p:nvSpPr>
        <p:spPr>
          <a:xfrm>
            <a:off x="381000" y="228600"/>
            <a:ext cx="8382000" cy="609398"/>
          </a:xfrm>
        </p:spPr>
        <p:txBody>
          <a:bodyPr/>
          <a:lstStyle/>
          <a:p>
            <a:r>
              <a:rPr lang="en-US" sz="4400" dirty="0" err="1" smtClean="0"/>
              <a:t>WebAPI</a:t>
            </a:r>
            <a:r>
              <a:rPr lang="en-US" sz="4400" dirty="0" smtClean="0"/>
              <a:t> 2 </a:t>
            </a:r>
            <a:r>
              <a:rPr lang="en-US" sz="4400" dirty="0" err="1" smtClean="0"/>
              <a:t>EnableCors</a:t>
            </a:r>
            <a:endParaRPr lang="en-US" sz="4400" dirty="0"/>
          </a:p>
        </p:txBody>
      </p:sp>
      <p:sp>
        <p:nvSpPr>
          <p:cNvPr id="29698" name="Rectangle 9"/>
          <p:cNvSpPr>
            <a:spLocks noGrp="1" noChangeArrowheads="1"/>
          </p:cNvSpPr>
          <p:nvPr>
            <p:ph type="body" sz="quarter" idx="10"/>
          </p:nvPr>
        </p:nvSpPr>
        <p:spPr>
          <a:xfrm>
            <a:off x="381000" y="1447799"/>
            <a:ext cx="8382000" cy="5029069"/>
          </a:xfrm>
        </p:spPr>
        <p:txBody>
          <a:bodyPr/>
          <a:lstStyle/>
          <a:p>
            <a:pPr marL="0" indent="0">
              <a:buNone/>
            </a:pPr>
            <a:r>
              <a:rPr lang="en-US" sz="2800" dirty="0"/>
              <a:t>[</a:t>
            </a:r>
            <a:r>
              <a:rPr lang="en-US" sz="2800" dirty="0" err="1"/>
              <a:t>EnableCors</a:t>
            </a:r>
            <a:r>
              <a:rPr lang="en-US" sz="2800" dirty="0" smtClean="0"/>
              <a:t>(</a:t>
            </a:r>
          </a:p>
          <a:p>
            <a:pPr marL="395288" lvl="1" indent="0">
              <a:buNone/>
            </a:pPr>
            <a:r>
              <a:rPr lang="en-US" sz="2400" dirty="0" smtClean="0"/>
              <a:t>origins</a:t>
            </a:r>
            <a:r>
              <a:rPr lang="en-US" sz="2400" dirty="0"/>
              <a:t>: </a:t>
            </a:r>
            <a:r>
              <a:rPr lang="en-US" sz="2400" dirty="0" smtClean="0"/>
              <a:t>"*",</a:t>
            </a:r>
          </a:p>
          <a:p>
            <a:pPr marL="395288" lvl="1" indent="0">
              <a:buNone/>
            </a:pPr>
            <a:r>
              <a:rPr lang="en-US" sz="2400" dirty="0" smtClean="0"/>
              <a:t>headers</a:t>
            </a:r>
            <a:r>
              <a:rPr lang="en-US" sz="2400" dirty="0"/>
              <a:t>: </a:t>
            </a:r>
            <a:r>
              <a:rPr lang="en-US" sz="2400" dirty="0" smtClean="0"/>
              <a:t>"*",</a:t>
            </a:r>
          </a:p>
          <a:p>
            <a:pPr marL="395288" lvl="1" indent="0">
              <a:buNone/>
            </a:pPr>
            <a:r>
              <a:rPr lang="en-US" sz="2400" dirty="0" smtClean="0"/>
              <a:t>methods</a:t>
            </a:r>
            <a:r>
              <a:rPr lang="en-US" sz="2400" dirty="0"/>
              <a:t>: </a:t>
            </a:r>
            <a:r>
              <a:rPr lang="en-US" sz="2400" dirty="0" smtClean="0"/>
              <a:t>"*")]</a:t>
            </a:r>
          </a:p>
          <a:p>
            <a:pPr marL="395288" lvl="1" indent="0">
              <a:buNone/>
            </a:pPr>
            <a:endParaRPr lang="en-US" sz="2400" dirty="0" smtClean="0"/>
          </a:p>
          <a:p>
            <a:r>
              <a:rPr lang="en-US" dirty="0" smtClean="0"/>
              <a:t>Automatically created Cross-Origin response headers returns</a:t>
            </a:r>
          </a:p>
          <a:p>
            <a:r>
              <a:rPr lang="en-US" dirty="0" smtClean="0"/>
              <a:t>Credential parameter:</a:t>
            </a:r>
          </a:p>
          <a:p>
            <a:pPr lvl="1"/>
            <a:r>
              <a:rPr lang="en-US" dirty="0" err="1"/>
              <a:t>SupportsCredentials</a:t>
            </a:r>
            <a:r>
              <a:rPr lang="en-US" dirty="0"/>
              <a:t> = </a:t>
            </a:r>
            <a:r>
              <a:rPr lang="en-US" dirty="0" smtClean="0"/>
              <a:t>true</a:t>
            </a:r>
          </a:p>
          <a:p>
            <a:pPr lvl="1"/>
            <a:endParaRPr lang="en-US" dirty="0"/>
          </a:p>
          <a:p>
            <a:r>
              <a:rPr lang="en-US" sz="2400" dirty="0" smtClean="0"/>
              <a:t>Extra Credit: Using </a:t>
            </a:r>
            <a:r>
              <a:rPr lang="en-US" sz="2400" dirty="0" err="1" smtClean="0"/>
              <a:t>WebAPI</a:t>
            </a:r>
            <a:r>
              <a:rPr lang="en-US" sz="2400" dirty="0" smtClean="0"/>
              <a:t> Attribute Routing</a:t>
            </a:r>
          </a:p>
        </p:txBody>
      </p:sp>
    </p:spTree>
    <p:extLst>
      <p:ext uri="{BB962C8B-B14F-4D97-AF65-F5344CB8AC3E}">
        <p14:creationId xmlns:p14="http://schemas.microsoft.com/office/powerpoint/2010/main" val="673064981"/>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dirty="0" smtClean="0"/>
              <a:t>Related Content</a:t>
            </a:r>
            <a:endParaRPr lang="en-US" dirty="0"/>
          </a:p>
        </p:txBody>
      </p:sp>
      <p:sp>
        <p:nvSpPr>
          <p:cNvPr id="56322" name="Rectangle 3"/>
          <p:cNvSpPr>
            <a:spLocks noGrp="1" noChangeArrowheads="1"/>
          </p:cNvSpPr>
          <p:nvPr>
            <p:ph type="body" sz="quarter" idx="10"/>
          </p:nvPr>
        </p:nvSpPr>
        <p:spPr>
          <a:xfrm>
            <a:off x="381000" y="1447799"/>
            <a:ext cx="8382000" cy="5084469"/>
          </a:xfrm>
        </p:spPr>
        <p:txBody>
          <a:bodyPr/>
          <a:lstStyle/>
          <a:p>
            <a:pPr marL="341313" indent="-341313"/>
            <a:r>
              <a:rPr lang="en-US" sz="2400" dirty="0" smtClean="0"/>
              <a:t>Technology resources</a:t>
            </a:r>
          </a:p>
          <a:p>
            <a:pPr marL="633413" lvl="1" indent="-292100"/>
            <a:r>
              <a:rPr lang="en-US" sz="2000" dirty="0">
                <a:hlinkClick r:id="rId3"/>
              </a:rPr>
              <a:t>https://angularjs.org</a:t>
            </a:r>
            <a:r>
              <a:rPr lang="en-US" sz="2000" dirty="0" smtClean="0">
                <a:hlinkClick r:id="rId3"/>
              </a:rPr>
              <a:t>/</a:t>
            </a:r>
            <a:endParaRPr lang="en-US" sz="2000" dirty="0" smtClean="0"/>
          </a:p>
          <a:p>
            <a:pPr marL="633413" lvl="1" indent="-292100"/>
            <a:r>
              <a:rPr lang="en-US" sz="2000" dirty="0">
                <a:hlinkClick r:id="rId4"/>
              </a:rPr>
              <a:t>http://</a:t>
            </a:r>
            <a:r>
              <a:rPr lang="en-US" sz="2000" dirty="0" smtClean="0">
                <a:hlinkClick r:id="rId4"/>
              </a:rPr>
              <a:t>www.asp.net/web-api</a:t>
            </a:r>
            <a:endParaRPr lang="en-US" sz="2000" dirty="0" smtClean="0"/>
          </a:p>
          <a:p>
            <a:pPr marL="633413" lvl="1" indent="-292100"/>
            <a:r>
              <a:rPr lang="en-US" sz="2000" dirty="0">
                <a:hlinkClick r:id="rId5"/>
              </a:rPr>
              <a:t>http://</a:t>
            </a:r>
            <a:r>
              <a:rPr lang="en-US" sz="2000" dirty="0" smtClean="0">
                <a:hlinkClick r:id="rId5"/>
              </a:rPr>
              <a:t>en.wikipedia.org/wiki/Cross-origin_resource_sharing</a:t>
            </a:r>
            <a:endParaRPr lang="en-US" sz="2000" dirty="0" smtClean="0"/>
          </a:p>
          <a:p>
            <a:pPr marL="341313" indent="-341313"/>
            <a:r>
              <a:rPr lang="en-US" sz="2400" dirty="0" smtClean="0"/>
              <a:t>Demo resources</a:t>
            </a:r>
          </a:p>
          <a:p>
            <a:pPr marL="633413" lvl="1" indent="-292100"/>
            <a:r>
              <a:rPr lang="en-US" sz="2000" dirty="0" smtClean="0">
                <a:hlinkClick r:id="rId6"/>
              </a:rPr>
              <a:t>http://huck001.azurewebsites.net</a:t>
            </a:r>
            <a:endParaRPr lang="en-US" sz="2000" dirty="0" smtClean="0"/>
          </a:p>
          <a:p>
            <a:pPr marL="633413" lvl="1" indent="-292100"/>
            <a:r>
              <a:rPr lang="en-US" sz="2000" dirty="0" smtClean="0">
                <a:hlinkClick r:id="rId7"/>
              </a:rPr>
              <a:t>http://demo.huck13.com</a:t>
            </a:r>
            <a:endParaRPr lang="en-US" sz="2000" dirty="0" smtClean="0"/>
          </a:p>
          <a:p>
            <a:pPr marL="633413" lvl="1" indent="-292100"/>
            <a:r>
              <a:rPr lang="en-US" sz="2000" dirty="0">
                <a:hlinkClick r:id="rId8"/>
              </a:rPr>
              <a:t>https://</a:t>
            </a:r>
            <a:r>
              <a:rPr lang="en-US" sz="2000" dirty="0" smtClean="0">
                <a:hlinkClick r:id="rId8"/>
              </a:rPr>
              <a:t>github.com/raveller/raveller/tree/master/WebAPIDemo</a:t>
            </a:r>
            <a:endParaRPr lang="en-US" sz="2000" dirty="0" smtClean="0"/>
          </a:p>
          <a:p>
            <a:pPr marL="341313" indent="-341313"/>
            <a:r>
              <a:rPr lang="en-US" sz="2400" dirty="0" err="1" smtClean="0"/>
              <a:t>NuGet</a:t>
            </a:r>
            <a:r>
              <a:rPr lang="en-US" sz="2400" dirty="0" smtClean="0"/>
              <a:t> packages</a:t>
            </a:r>
          </a:p>
          <a:p>
            <a:pPr marL="633413" lvl="1" indent="-292100"/>
            <a:r>
              <a:rPr lang="en-US" sz="2000" dirty="0">
                <a:hlinkClick r:id="rId9"/>
              </a:rPr>
              <a:t>http://www.asp.net/web-api/overview/web-api-routing-and-actions/attribute-routing-in-web-api-2</a:t>
            </a:r>
            <a:endParaRPr lang="en-US" sz="2000" dirty="0" smtClean="0"/>
          </a:p>
          <a:p>
            <a:pPr marL="633413" lvl="1" indent="-292100"/>
            <a:r>
              <a:rPr lang="en-US" sz="2000" dirty="0" smtClean="0"/>
              <a:t>Install-Package </a:t>
            </a:r>
            <a:r>
              <a:rPr lang="en-US" sz="2000" dirty="0" err="1" smtClean="0"/>
              <a:t>Microsoft.AspNet.WebApi.WebHost</a:t>
            </a:r>
            <a:endParaRPr lang="en-US" sz="2000" dirty="0" smtClean="0"/>
          </a:p>
          <a:p>
            <a:pPr marL="633413" lvl="1" indent="-292100"/>
            <a:r>
              <a:rPr lang="en-US" sz="2000" dirty="0">
                <a:hlinkClick r:id="rId10"/>
              </a:rPr>
              <a:t>http://www.asp.net/web-api/overview/security/enabling-cross-origin-requests-in-web-api</a:t>
            </a:r>
            <a:endParaRPr lang="en-US" sz="2000" dirty="0" smtClean="0"/>
          </a:p>
          <a:p>
            <a:pPr marL="633413" lvl="1" indent="-292100"/>
            <a:r>
              <a:rPr lang="en-US" sz="2000" dirty="0"/>
              <a:t>Install-Package </a:t>
            </a:r>
            <a:r>
              <a:rPr lang="en-US" sz="2000" dirty="0" err="1" smtClean="0"/>
              <a:t>Microsoft.AspNet.WebApi.Cors</a:t>
            </a:r>
            <a:endParaRPr lang="en-US" sz="2000" dirty="0" smtClean="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NWA TechFest 2010 Presentation Template">
  <a:themeElements>
    <a:clrScheme name="Custom 5">
      <a:dk1>
        <a:srgbClr val="000000"/>
      </a:dk1>
      <a:lt1>
        <a:srgbClr val="FFFFFF"/>
      </a:lt1>
      <a:dk2>
        <a:srgbClr val="2570A3"/>
      </a:dk2>
      <a:lt2>
        <a:srgbClr val="FFE784"/>
      </a:lt2>
      <a:accent1>
        <a:srgbClr val="3A94D2"/>
      </a:accent1>
      <a:accent2>
        <a:srgbClr val="F38C37"/>
      </a:accent2>
      <a:accent3>
        <a:srgbClr val="8CA923"/>
      </a:accent3>
      <a:accent4>
        <a:srgbClr val="FED45C"/>
      </a:accent4>
      <a:accent5>
        <a:srgbClr val="8557C9"/>
      </a:accent5>
      <a:accent6>
        <a:srgbClr val="274085"/>
      </a:accent6>
      <a:hlink>
        <a:srgbClr val="FED45C"/>
      </a:hlink>
      <a:folHlink>
        <a:srgbClr val="3A94D2"/>
      </a:folHlink>
    </a:clrScheme>
    <a:fontScheme name="Segoe UI">
      <a:majorFont>
        <a:latin typeface="Segoe UI"/>
        <a:ea typeface=""/>
        <a:cs typeface=""/>
      </a:majorFont>
      <a:minorFont>
        <a:latin typeface="Segoe UI"/>
        <a:ea typeface=""/>
        <a:cs typeface=""/>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0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400"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741</TotalTime>
  <Words>1702</Words>
  <Application>Microsoft Office PowerPoint</Application>
  <PresentationFormat>On-screen Show (4:3)</PresentationFormat>
  <Paragraphs>149</Paragraphs>
  <Slides>12</Slides>
  <Notes>11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NWA TechFest 2010 Presentation Template</vt:lpstr>
      <vt:lpstr>PowerPoint Presentation</vt:lpstr>
      <vt:lpstr>ASP.NET WebAPI, Angular and CORS</vt:lpstr>
      <vt:lpstr>Please Be Courteous!</vt:lpstr>
      <vt:lpstr>Introduction</vt:lpstr>
      <vt:lpstr>Session Objectives and Takeaways</vt:lpstr>
      <vt:lpstr>Cross-Origin Resource Sharing (CORS)</vt:lpstr>
      <vt:lpstr>AngularJS $http</vt:lpstr>
      <vt:lpstr>WebAPI 2 EnableCors</vt:lpstr>
      <vt:lpstr>Related Content</vt:lpstr>
      <vt:lpstr>Related Content</vt:lpstr>
      <vt:lpstr>Please Complete An Evaluation Form Your input is important!</vt:lpstr>
      <vt:lpstr>PowerPoint Presentation</vt:lpstr>
    </vt:vector>
  </TitlesOfParts>
  <Manager>&lt;Content Manager Name Here&gt;</Manager>
  <Company>TechFests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TechFests template</dc:subject>
  <dc:creator>David Walker</dc:creator>
  <dc:description>Presentation Template</dc:description>
  <cp:lastModifiedBy>Huckaby, James</cp:lastModifiedBy>
  <cp:revision>37</cp:revision>
  <dcterms:created xsi:type="dcterms:W3CDTF">2010-06-17T22:43:47Z</dcterms:created>
  <dcterms:modified xsi:type="dcterms:W3CDTF">2014-08-15T04:07:59Z</dcterms:modified>
</cp:coreProperties>
</file>