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  <p:sldMasterId id="2147483704" r:id="rId2"/>
  </p:sldMasterIdLst>
  <p:notesMasterIdLst>
    <p:notesMasterId r:id="rId16"/>
  </p:notesMasterIdLst>
  <p:handoutMasterIdLst>
    <p:handoutMasterId r:id="rId17"/>
  </p:handoutMasterIdLst>
  <p:sldIdLst>
    <p:sldId id="612" r:id="rId3"/>
    <p:sldId id="530" r:id="rId4"/>
    <p:sldId id="602" r:id="rId5"/>
    <p:sldId id="603" r:id="rId6"/>
    <p:sldId id="604" r:id="rId7"/>
    <p:sldId id="605" r:id="rId8"/>
    <p:sldId id="609" r:id="rId9"/>
    <p:sldId id="611" r:id="rId10"/>
    <p:sldId id="606" r:id="rId11"/>
    <p:sldId id="607" r:id="rId12"/>
    <p:sldId id="608" r:id="rId13"/>
    <p:sldId id="610" r:id="rId14"/>
    <p:sldId id="565" r:id="rId15"/>
  </p:sldIdLst>
  <p:sldSz cx="9144000" cy="6858000" type="letter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  <a:srgbClr val="887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1" autoAdjust="0"/>
    <p:restoredTop sz="96953" autoAdjust="0"/>
  </p:normalViewPr>
  <p:slideViewPr>
    <p:cSldViewPr>
      <p:cViewPr varScale="1">
        <p:scale>
          <a:sx n="92" d="100"/>
          <a:sy n="92" d="100"/>
        </p:scale>
        <p:origin x="90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378"/>
    </p:cViewPr>
  </p:sorterViewPr>
  <p:notesViewPr>
    <p:cSldViewPr>
      <p:cViewPr varScale="1">
        <p:scale>
          <a:sx n="87" d="100"/>
          <a:sy n="87" d="100"/>
        </p:scale>
        <p:origin x="2946" y="9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BA8BF65-9119-424B-96D4-C24866668588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829816B-04A3-43D1-8A3C-3BC4BCA76C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943" y="9139445"/>
            <a:ext cx="4067004" cy="124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2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9FC39F1-47DE-4C2B-BA24-61D3BC4B2F16}" type="datetimeFigureOut">
              <a:rPr lang="en-US" smtClean="0"/>
              <a:pPr/>
              <a:t>8/6/2015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B0407CF-EC53-4E13-AA47-3708D8BD3C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140157"/>
            <a:ext cx="4067004" cy="12412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358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4275" y="698500"/>
            <a:ext cx="4654550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4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5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8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0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9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07CF-EC53-4E13-AA47-3708D8BD3C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owerpoint-boxes-over-dar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2586089"/>
            <a:ext cx="762000" cy="8454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086600" cy="1752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31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65962"/>
            <a:ext cx="7086600" cy="1470025"/>
          </a:xfrm>
          <a:effectLst/>
        </p:spPr>
        <p:txBody>
          <a:bodyPr lIns="0" tIns="0" rIns="0" bIns="0" anchor="b" anchorCtr="0"/>
          <a:lstStyle>
            <a:lvl1pPr marL="0">
              <a:lnSpc>
                <a:spcPct val="100000"/>
              </a:lnSpc>
              <a:spcAft>
                <a:spcPts val="0"/>
              </a:spcAft>
              <a:defRPr lang="en-US" dirty="0">
                <a:solidFill>
                  <a:srgbClr val="005A8C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3" name="Picture 22" descr="powerpoint-head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2" name="Picture 11" descr="powerpoint-box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4" name="Picture 13" descr="RH_logo_rgb_700x121px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71248" y="6615069"/>
            <a:ext cx="39674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34440"/>
            <a:ext cx="7315200" cy="3200400"/>
          </a:xfrm>
        </p:spPr>
        <p:txBody>
          <a:bodyPr lIns="0" rIns="0"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4434840"/>
            <a:ext cx="7315200" cy="1188720"/>
          </a:xfrm>
        </p:spPr>
        <p:txBody>
          <a:bodyPr lIns="0" tIns="0" rIns="0" bIns="0" anchor="t" anchorCtr="0">
            <a:normAutofit/>
          </a:bodyPr>
          <a:lstStyle>
            <a:lvl1pPr marL="233363" indent="339725">
              <a:buFont typeface="Calibri" pitchFamily="34" charset="0"/>
              <a:buChar char="—"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5" name="Picture 14" descr="relayhealth-white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15200" y="6484926"/>
            <a:ext cx="1591056" cy="318211"/>
          </a:xfrm>
          <a:prstGeom prst="rect">
            <a:avLst/>
          </a:prstGeom>
        </p:spPr>
      </p:pic>
      <p:pic>
        <p:nvPicPr>
          <p:cNvPr id="12" name="Picture 11" descr="powerpoint-box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71248" y="6615069"/>
            <a:ext cx="39674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45600" y="6615069"/>
            <a:ext cx="40187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6000000" scaled="0"/>
            <a:tileRect/>
          </a:gradFill>
          <a:ln w="127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086600" cy="17526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3" name="Picture 22" descr="powerpoint-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8" name="Picture 7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30352" y="2589581"/>
            <a:ext cx="606552" cy="8412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22" name="Straight Connector 21"/>
          <p:cNvCxnSpPr/>
          <p:nvPr userDrawn="1"/>
        </p:nvCxnSpPr>
        <p:spPr>
          <a:xfrm>
            <a:off x="0" y="3429000"/>
            <a:ext cx="9144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65962"/>
            <a:ext cx="7086600" cy="1470025"/>
          </a:xfrm>
          <a:effectLst/>
        </p:spPr>
        <p:txBody>
          <a:bodyPr lIns="0" tIns="0" rIns="0" bIns="0" anchor="b" anchorCtr="0"/>
          <a:lstStyle>
            <a:lvl1pPr marL="0">
              <a:lnSpc>
                <a:spcPct val="100000"/>
              </a:lnSpc>
              <a:spcAft>
                <a:spcPts val="0"/>
              </a:spcAft>
              <a:defRPr lang="en-US" dirty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 descr="RH_logo_rgb_700x121px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057400"/>
            <a:ext cx="6858000" cy="1362074"/>
          </a:xfrm>
        </p:spPr>
        <p:txBody>
          <a:bodyPr lIns="0" rIns="0" anchor="b" anchorCtr="0">
            <a:normAutofit/>
          </a:bodyPr>
          <a:lstStyle>
            <a:lvl1pPr algn="l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483293"/>
            <a:ext cx="6858000" cy="1500187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658424" y="6615069"/>
            <a:ext cx="39930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Picture 12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5203825" algn="l"/>
              </a:tabLs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58424" y="6615069"/>
            <a:ext cx="39930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5401"/>
            <a:ext cx="8686800" cy="11887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7" name="Picture 16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H_logo_rgb_700x121px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34440"/>
            <a:ext cx="7315200" cy="3200400"/>
          </a:xfrm>
        </p:spPr>
        <p:txBody>
          <a:bodyPr lIns="0" rIns="0" anchor="b" anchorCtr="0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4434840"/>
            <a:ext cx="7315200" cy="1188720"/>
          </a:xfrm>
        </p:spPr>
        <p:txBody>
          <a:bodyPr lIns="0" tIns="0" rIns="0" bIns="0" anchor="t" anchorCtr="0">
            <a:normAutofit/>
          </a:bodyPr>
          <a:lstStyle>
            <a:lvl1pPr marL="233363" indent="339725">
              <a:buFont typeface="Calibri" pitchFamily="34" charset="0"/>
              <a:buChar char="—"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34440"/>
            <a:ext cx="7315200" cy="3200400"/>
          </a:xfrm>
        </p:spPr>
        <p:txBody>
          <a:bodyPr lIns="0" rIns="0" anchor="b" anchorCtr="0">
            <a:normAutofit/>
          </a:bodyPr>
          <a:lstStyle>
            <a:lvl1pPr algn="l">
              <a:defRPr sz="3200" b="0" cap="none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4434840"/>
            <a:ext cx="7315200" cy="1188720"/>
          </a:xfrm>
        </p:spPr>
        <p:txBody>
          <a:bodyPr lIns="0" tIns="0" rIns="0" bIns="0" anchor="t" anchorCtr="0">
            <a:normAutofit/>
          </a:bodyPr>
          <a:lstStyle>
            <a:lvl1pPr marL="233363" indent="339725">
              <a:buFont typeface="Calibri" pitchFamily="34" charset="0"/>
              <a:buChar char="—"/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34440"/>
            <a:ext cx="7315200" cy="3200400"/>
          </a:xfrm>
        </p:spPr>
        <p:txBody>
          <a:bodyPr lIns="0" rIns="0" anchor="b" anchorCtr="0">
            <a:normAutofit/>
          </a:bodyPr>
          <a:lstStyle>
            <a:lvl1pPr algn="l">
              <a:defRPr sz="3200" b="0" cap="none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4434840"/>
            <a:ext cx="7315200" cy="1188720"/>
          </a:xfrm>
        </p:spPr>
        <p:txBody>
          <a:bodyPr lIns="0" tIns="0" rIns="0" bIns="0" anchor="t" anchorCtr="0">
            <a:normAutofit/>
          </a:bodyPr>
          <a:lstStyle>
            <a:lvl1pPr marL="233363" indent="339725">
              <a:buFont typeface="Calibri" pitchFamily="34" charset="0"/>
              <a:buChar char="—"/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58422" y="6615069"/>
            <a:ext cx="39930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234440"/>
            <a:ext cx="7315200" cy="3200400"/>
          </a:xfrm>
        </p:spPr>
        <p:txBody>
          <a:bodyPr lIns="0" rIns="0" anchor="b" anchorCtr="0">
            <a:norm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4434840"/>
            <a:ext cx="7315200" cy="1188720"/>
          </a:xfrm>
        </p:spPr>
        <p:txBody>
          <a:bodyPr lIns="0" tIns="0" rIns="0" bIns="0" anchor="t" anchorCtr="0">
            <a:normAutofit/>
          </a:bodyPr>
          <a:lstStyle>
            <a:lvl1pPr marL="233363" indent="339725">
              <a:buFont typeface="Calibri" pitchFamily="34" charset="0"/>
              <a:buChar char="—"/>
              <a:defRPr sz="2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Details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0" name="Picture 9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1196975" algn="l"/>
              </a:tabLs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658424" y="6615069"/>
            <a:ext cx="39930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671248" y="6615069"/>
            <a:ext cx="39674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65962"/>
            <a:ext cx="8686800" cy="41602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204513"/>
            <a:ext cx="8153400" cy="548640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en-US" dirty="0" err="1" smtClean="0"/>
              <a:t>SubTitle</a:t>
            </a:r>
            <a:endParaRPr lang="en-US" dirty="0"/>
          </a:p>
        </p:txBody>
      </p:sp>
      <p:pic>
        <p:nvPicPr>
          <p:cNvPr id="20" name="Picture 19" descr="powerpoint-box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4800" y="1236100"/>
            <a:ext cx="381000" cy="4572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Picture 17" descr="RH_logo_rgb_700x121px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057400"/>
            <a:ext cx="6858000" cy="1362074"/>
          </a:xfrm>
        </p:spPr>
        <p:txBody>
          <a:bodyPr lIns="0" rIns="0" anchor="b" anchorCtr="0">
            <a:normAutofit/>
          </a:bodyPr>
          <a:lstStyle>
            <a:lvl1pPr algn="l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483293"/>
            <a:ext cx="6858000" cy="1500187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pic>
        <p:nvPicPr>
          <p:cNvPr id="15" name="Picture 14" descr="relayhealth-white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15200" y="6484926"/>
            <a:ext cx="1591056" cy="318211"/>
          </a:xfrm>
          <a:prstGeom prst="rect">
            <a:avLst/>
          </a:prstGeom>
        </p:spPr>
      </p:pic>
      <p:pic>
        <p:nvPicPr>
          <p:cNvPr id="12" name="Picture 11" descr="powerpoint-boxe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45600" y="6629400"/>
            <a:ext cx="40187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9" descr="RH_logo_rgb_700x121px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45600" y="6615069"/>
            <a:ext cx="40187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Picture 13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1" name="Picture 10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45600" y="6615069"/>
            <a:ext cx="40187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 userDrawn="1"/>
        </p:nvGrpSpPr>
        <p:grpSpPr>
          <a:xfrm>
            <a:off x="0" y="0"/>
            <a:ext cx="9144000" cy="1051560"/>
            <a:chOff x="0" y="0"/>
            <a:chExt cx="9144000" cy="8763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8763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6000000" scaled="0"/>
              <a:tileRect/>
            </a:gradFill>
            <a:ln w="127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>
              <a:off x="0" y="876300"/>
              <a:ext cx="9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 descr="powerpoint-heade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457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5203825" algn="l"/>
              </a:tabLst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owerpoint-boxes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58424" y="6615069"/>
            <a:ext cx="399308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 descr="RH_logo_rgb_700x121px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47202" y="6615069"/>
            <a:ext cx="40155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49"/>
            <a:ext cx="3008313" cy="116205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 descr="powerpoint-boxe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195351" y="6456496"/>
            <a:ext cx="230753" cy="3200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9026" y="6496398"/>
            <a:ext cx="319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DE212740-0B57-4EBA-BE77-EAADC87B668F}" type="slidenum">
              <a:rPr lang="en-US" sz="900" smtClean="0">
                <a:solidFill>
                  <a:schemeClr val="bg1"/>
                </a:solidFill>
              </a:rPr>
              <a:pPr algn="ctr"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58422" y="6615069"/>
            <a:ext cx="399308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© </a:t>
            </a:r>
            <a:fld id="{2CACAED7-72D3-4888-9794-2A64D8D8FA68}" type="datetime1">
              <a:rPr lang="en-US" sz="800" smtClean="0">
                <a:solidFill>
                  <a:schemeClr val="bg1">
                    <a:lumMod val="65000"/>
                  </a:schemeClr>
                </a:solidFill>
              </a:rPr>
              <a:pPr algn="ctr"/>
              <a:t>8/6/2015</a:t>
            </a:fld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 RelayHealth and/or its affiliates. All Rights Reserved.</a:t>
            </a:r>
            <a:r>
              <a:rPr lang="en-US" sz="800" dirty="0" smtClean="0">
                <a:solidFill>
                  <a:schemeClr val="tx2"/>
                </a:solidFill>
              </a:rPr>
              <a:t>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Proprietary and Confidential.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 descr="RH_logo_rgb_700x121px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39000" y="6492022"/>
            <a:ext cx="1676400" cy="2897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34442"/>
            <a:ext cx="8686800" cy="489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88720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734" r:id="rId3"/>
    <p:sldLayoutId id="2147483688" r:id="rId4"/>
    <p:sldLayoutId id="2147483690" r:id="rId5"/>
    <p:sldLayoutId id="2147483692" r:id="rId6"/>
    <p:sldLayoutId id="2147483694" r:id="rId7"/>
    <p:sldLayoutId id="2147483696" r:id="rId8"/>
    <p:sldLayoutId id="2147483698" r:id="rId9"/>
    <p:sldLayoutId id="2147483699" r:id="rId10"/>
    <p:sldLayoutId id="2147483727" r:id="rId11"/>
    <p:sldLayoutId id="2147483701" r:id="rId12"/>
    <p:sldLayoutId id="2147483703" r:id="rId13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werpoint-header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0" y="0"/>
            <a:ext cx="9144000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34442"/>
            <a:ext cx="8686800" cy="4891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88720"/>
          </a:xfrm>
          <a:prstGeom prst="rect">
            <a:avLst/>
          </a:prstGeom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10" r:id="rId3"/>
    <p:sldLayoutId id="2147483712" r:id="rId4"/>
    <p:sldLayoutId id="2147483714" r:id="rId5"/>
    <p:sldLayoutId id="2147483716" r:id="rId6"/>
    <p:sldLayoutId id="2147483719" r:id="rId7"/>
    <p:sldLayoutId id="2147483730" r:id="rId8"/>
    <p:sldLayoutId id="2147483731" r:id="rId9"/>
    <p:sldLayoutId id="2147483732" r:id="rId10"/>
    <p:sldLayoutId id="2147483733" r:id="rId11"/>
    <p:sldLayoutId id="2147483723" r:id="rId12"/>
    <p:sldLayoutId id="2147483724" r:id="rId13"/>
    <p:sldLayoutId id="2147483735" r:id="rId1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ameshuckab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Tulsa </a:t>
            </a:r>
            <a:r>
              <a:rPr lang="en-US" dirty="0" err="1" smtClean="0"/>
              <a:t>TechFest</a:t>
            </a:r>
            <a:r>
              <a:rPr lang="en-US" dirty="0" smtClean="0"/>
              <a:t> X - 2015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162800" cy="4584192"/>
          </a:xfrm>
        </p:spPr>
      </p:pic>
    </p:spTree>
    <p:extLst>
      <p:ext uri="{BB962C8B-B14F-4D97-AF65-F5344CB8AC3E}">
        <p14:creationId xmlns:p14="http://schemas.microsoft.com/office/powerpoint/2010/main" val="414288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“easy” way – 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What do </a:t>
            </a:r>
            <a:r>
              <a:rPr lang="en-US" dirty="0" smtClean="0"/>
              <a:t>we get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latin typeface="Calibri" charset="0"/>
                <a:ea typeface="MS PGothic" charset="0"/>
              </a:rPr>
              <a:t>Everything is tightly coupled</a:t>
            </a:r>
          </a:p>
          <a:p>
            <a:pPr lvl="2"/>
            <a:r>
              <a:rPr lang="en-US" dirty="0">
                <a:latin typeface="Calibri" charset="0"/>
                <a:ea typeface="MS PGothic" charset="0"/>
              </a:rPr>
              <a:t>There is no separation of “Model” and “View”</a:t>
            </a:r>
          </a:p>
          <a:p>
            <a:pPr lvl="2"/>
            <a:r>
              <a:rPr lang="en-US" dirty="0">
                <a:latin typeface="Calibri" charset="0"/>
                <a:ea typeface="MS PGothic" charset="0"/>
              </a:rPr>
              <a:t>2 major facets of SOLID are ignored.</a:t>
            </a:r>
          </a:p>
          <a:p>
            <a:pPr lvl="3"/>
            <a:r>
              <a:rPr lang="en-US" dirty="0">
                <a:latin typeface="Calibri" charset="0"/>
                <a:ea typeface="MS PGothic" charset="0"/>
              </a:rPr>
              <a:t>Single responsibility -&gt; Nope</a:t>
            </a:r>
          </a:p>
          <a:p>
            <a:pPr lvl="3"/>
            <a:r>
              <a:rPr lang="en-US" dirty="0">
                <a:latin typeface="Calibri" charset="0"/>
                <a:ea typeface="MS PGothic" charset="0"/>
              </a:rPr>
              <a:t>Dependency Inversion is </a:t>
            </a:r>
            <a:r>
              <a:rPr lang="en-US" dirty="0" smtClean="0">
                <a:latin typeface="Calibri" charset="0"/>
                <a:ea typeface="MS PGothic" charset="0"/>
              </a:rPr>
              <a:t>ignored</a:t>
            </a:r>
            <a:endParaRPr lang="en-US" dirty="0">
              <a:latin typeface="Calibri" charset="0"/>
              <a:ea typeface="MS PGothic" charset="0"/>
            </a:endParaRPr>
          </a:p>
          <a:p>
            <a:pPr lvl="2"/>
            <a:endParaRPr lang="en-US" dirty="0" smtClean="0">
              <a:latin typeface="Calibri" charset="0"/>
              <a:ea typeface="MS PGothic" charset="0"/>
            </a:endParaRP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In a mature, enterprise product, what did we get “for free”?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Your DB Operations team that haven’t been able to Profile </a:t>
            </a:r>
            <a:r>
              <a:rPr lang="en-US" dirty="0" err="1" smtClean="0">
                <a:latin typeface="Calibri" charset="0"/>
                <a:ea typeface="MS PGothic" charset="0"/>
              </a:rPr>
              <a:t>Nhibernate</a:t>
            </a:r>
            <a:r>
              <a:rPr lang="en-US" dirty="0" smtClean="0">
                <a:latin typeface="Calibri" charset="0"/>
                <a:ea typeface="MS PGothic" charset="0"/>
              </a:rPr>
              <a:t> with their expensive toolset now have to figure out if they can Profile Entity Framework either.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Your Dev team that has to support upgrades on 20 “Let’s prototype it and see how it works out” efforts now has to support 21.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Experienced DB developers may now spend time diagnosing production problems with ORM code versus SQL they can deliver fixes to more rapidly.</a:t>
            </a:r>
          </a:p>
          <a:p>
            <a:pPr lvl="2"/>
            <a:endParaRPr lang="en-US" dirty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“hard”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Let’s decouple the Data from the Presentation like we learned in the 90’s</a:t>
            </a:r>
          </a:p>
          <a:p>
            <a:pPr lvl="1"/>
            <a:r>
              <a:rPr lang="en-US" dirty="0" smtClean="0"/>
              <a:t>Let’s pretend that .NET Class Libraries are easy, because they are.</a:t>
            </a:r>
          </a:p>
          <a:p>
            <a:pPr lvl="1"/>
            <a:r>
              <a:rPr lang="en-US" dirty="0" smtClean="0"/>
              <a:t>Let’s wrap our DB Models in “Domain models”, DTO’s, MVC, MVVM or whatever the current rebilling is.</a:t>
            </a:r>
          </a:p>
          <a:p>
            <a:pPr lvl="1"/>
            <a:r>
              <a:rPr lang="en-US" dirty="0" smtClean="0"/>
              <a:t>Let’s wrap our Database business interaction in Data Access components that have interfaces so I can swap them out later if I want 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“right” way?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7086600" cy="5314951"/>
          </a:xfrm>
        </p:spPr>
      </p:pic>
    </p:spTree>
    <p:extLst>
      <p:ext uri="{BB962C8B-B14F-4D97-AF65-F5344CB8AC3E}">
        <p14:creationId xmlns:p14="http://schemas.microsoft.com/office/powerpoint/2010/main" val="38105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robdale.ca/wp-content/uploads/2013/03/ques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184900" cy="4103865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2912"/>
            <a:ext cx="8953500" cy="597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James Huckaby</a:t>
            </a:r>
          </a:p>
          <a:p>
            <a:r>
              <a:rPr lang="en-US" sz="2800" dirty="0" smtClean="0"/>
              <a:t>Software Architect</a:t>
            </a:r>
          </a:p>
          <a:p>
            <a:r>
              <a:rPr lang="en-US" sz="2800" dirty="0" smtClean="0"/>
              <a:t>RelayHealth, a McKesson company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RESTful </a:t>
            </a:r>
            <a:r>
              <a:rPr lang="en-US" b="1" dirty="0" err="1"/>
              <a:t>WebAPI</a:t>
            </a:r>
            <a:r>
              <a:rPr lang="en-US" b="1" dirty="0"/>
              <a:t>/Database </a:t>
            </a:r>
            <a:r>
              <a:rPr lang="en-US" b="1" dirty="0" smtClean="0"/>
              <a:t>interactions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MS PGothic" charset="0"/>
              </a:rPr>
              <a:t>Please be courteous!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8755"/>
            <a:ext cx="8686800" cy="4883727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7396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James Huckaby</a:t>
            </a:r>
          </a:p>
          <a:p>
            <a:r>
              <a:rPr lang="en-US" dirty="0"/>
              <a:t>Software Architect at RelayHealth</a:t>
            </a:r>
          </a:p>
          <a:p>
            <a:pPr marL="460375" lvl="1" indent="-460375"/>
            <a:r>
              <a:rPr lang="en-US" dirty="0">
                <a:hlinkClick r:id="rId3"/>
              </a:rPr>
              <a:t>http://jameshuckaby.com</a:t>
            </a:r>
            <a:endParaRPr lang="en-US" dirty="0"/>
          </a:p>
          <a:p>
            <a:pPr marL="863600" lvl="2" indent="-460375"/>
            <a:r>
              <a:rPr lang="en-US" dirty="0"/>
              <a:t>@</a:t>
            </a:r>
            <a:r>
              <a:rPr lang="en-US" dirty="0" err="1"/>
              <a:t>raveller</a:t>
            </a:r>
            <a:r>
              <a:rPr lang="en-US" dirty="0"/>
              <a:t> on </a:t>
            </a:r>
            <a:r>
              <a:rPr lang="en-US" dirty="0" smtClean="0"/>
              <a:t>twitter</a:t>
            </a:r>
          </a:p>
          <a:p>
            <a:pPr marL="403225" lvl="2" indent="0">
              <a:buNone/>
            </a:pPr>
            <a:endParaRPr lang="en-US" dirty="0"/>
          </a:p>
          <a:p>
            <a:r>
              <a:rPr lang="en-US" dirty="0"/>
              <a:t>SQL Server development</a:t>
            </a:r>
          </a:p>
          <a:p>
            <a:pPr lvl="1"/>
            <a:r>
              <a:rPr lang="en-US" dirty="0"/>
              <a:t>Established 1999 </a:t>
            </a:r>
          </a:p>
          <a:p>
            <a:r>
              <a:rPr lang="en-US" dirty="0"/>
              <a:t>IIS development</a:t>
            </a:r>
          </a:p>
          <a:p>
            <a:pPr lvl="1"/>
            <a:r>
              <a:rPr lang="en-US" dirty="0"/>
              <a:t>Classic ASP / COM development  </a:t>
            </a:r>
            <a:r>
              <a:rPr lang="en-US" dirty="0" smtClean="0"/>
              <a:t>since 1999</a:t>
            </a:r>
            <a:endParaRPr lang="en-US" dirty="0"/>
          </a:p>
          <a:p>
            <a:pPr lvl="1"/>
            <a:r>
              <a:rPr lang="en-US" dirty="0"/>
              <a:t>2006 Classic ASP -&gt; ASP.NET Atlas/Ajax 2</a:t>
            </a:r>
          </a:p>
          <a:p>
            <a:pPr lvl="1"/>
            <a:r>
              <a:rPr lang="en-US" dirty="0"/>
              <a:t>2010 ASP.NET MVC / JSON, JQuery</a:t>
            </a:r>
          </a:p>
          <a:p>
            <a:pPr lvl="1"/>
            <a:r>
              <a:rPr lang="en-US" dirty="0"/>
              <a:t>2013 ASP.NET </a:t>
            </a:r>
            <a:r>
              <a:rPr lang="en-US" dirty="0" err="1"/>
              <a:t>WebAPI</a:t>
            </a:r>
            <a:r>
              <a:rPr lang="en-US" dirty="0"/>
              <a:t> 2, CORS, </a:t>
            </a:r>
            <a:r>
              <a:rPr lang="en-US" dirty="0" smtClean="0"/>
              <a:t>AngularJS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this </a:t>
            </a:r>
            <a:r>
              <a:rPr lang="en-US" b="1" dirty="0" smtClean="0"/>
              <a:t>session isn’t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is not an AngularJS session</a:t>
            </a:r>
          </a:p>
          <a:p>
            <a:pPr lvl="0"/>
            <a:r>
              <a:rPr lang="en-US" dirty="0"/>
              <a:t>This is not a CORS session</a:t>
            </a:r>
          </a:p>
          <a:p>
            <a:pPr lvl="0"/>
            <a:r>
              <a:rPr lang="en-US" dirty="0"/>
              <a:t>This is not a “</a:t>
            </a:r>
            <a:r>
              <a:rPr lang="en-US" dirty="0" smtClean="0"/>
              <a:t>Code-First” Web </a:t>
            </a:r>
            <a:r>
              <a:rPr lang="en-US" dirty="0"/>
              <a:t>API </a:t>
            </a:r>
            <a:r>
              <a:rPr lang="en-US" dirty="0" smtClean="0"/>
              <a:t>session</a:t>
            </a:r>
          </a:p>
          <a:p>
            <a:r>
              <a:rPr lang="en-US" dirty="0"/>
              <a:t>This is not an Entity </a:t>
            </a:r>
            <a:r>
              <a:rPr lang="en-US" dirty="0" smtClean="0"/>
              <a:t>Framework </a:t>
            </a:r>
            <a:r>
              <a:rPr lang="en-US" u="sng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session</a:t>
            </a:r>
          </a:p>
          <a:p>
            <a:pPr lvl="0"/>
            <a:endParaRPr lang="en-US" dirty="0"/>
          </a:p>
          <a:p>
            <a:pPr marL="457200" lvl="1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session 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is a Database-First Web API session</a:t>
            </a:r>
          </a:p>
          <a:p>
            <a:pPr lvl="0"/>
            <a:r>
              <a:rPr lang="en-US" dirty="0"/>
              <a:t>This is a SOLID design in Web API session</a:t>
            </a:r>
          </a:p>
          <a:p>
            <a:pPr lvl="0"/>
            <a:r>
              <a:rPr lang="en-US" dirty="0"/>
              <a:t>This is a RESTful Web API session</a:t>
            </a:r>
          </a:p>
          <a:p>
            <a:pPr lvl="0"/>
            <a:r>
              <a:rPr lang="en-US" dirty="0"/>
              <a:t>This is a session that discusses</a:t>
            </a:r>
          </a:p>
          <a:p>
            <a:pPr lvl="1"/>
            <a:r>
              <a:rPr lang="en-US" dirty="0"/>
              <a:t>What is the </a:t>
            </a:r>
            <a:r>
              <a:rPr lang="en-US" b="1" dirty="0" smtClean="0"/>
              <a:t>easy</a:t>
            </a:r>
            <a:r>
              <a:rPr lang="en-US" dirty="0" smtClean="0"/>
              <a:t> </a:t>
            </a:r>
            <a:r>
              <a:rPr lang="en-US" dirty="0"/>
              <a:t>way?</a:t>
            </a:r>
          </a:p>
          <a:p>
            <a:pPr lvl="1"/>
            <a:r>
              <a:rPr lang="en-US" dirty="0"/>
              <a:t>What is the </a:t>
            </a:r>
            <a:r>
              <a:rPr lang="en-US" b="1" dirty="0" smtClean="0"/>
              <a:t>hard</a:t>
            </a:r>
            <a:r>
              <a:rPr lang="en-US" dirty="0" smtClean="0"/>
              <a:t> </a:t>
            </a:r>
            <a:r>
              <a:rPr lang="en-US" dirty="0"/>
              <a:t>way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is the </a:t>
            </a:r>
            <a:r>
              <a:rPr lang="en-US" b="1" dirty="0" smtClean="0"/>
              <a:t>right</a:t>
            </a:r>
            <a:r>
              <a:rPr lang="en-US" dirty="0" smtClean="0"/>
              <a:t>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MS PGothic" charset="0"/>
              </a:rPr>
              <a:t>HTTP Verb -&gt; CRUD -&gt; SQL</a:t>
            </a: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GET –&gt; Read -&gt; SELECT</a:t>
            </a: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POST -&gt; Create -&gt; INSERT</a:t>
            </a: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PUT -&gt; Update -&gt; UPDATE</a:t>
            </a: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DELETE -&gt; Delete -&gt; DELETE</a:t>
            </a:r>
          </a:p>
          <a:p>
            <a:pPr lvl="1"/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MS PGothic" charset="0"/>
              </a:rPr>
              <a:t>HTTP Headers</a:t>
            </a: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Accept &amp; Content-Type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application/xml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application/</a:t>
            </a:r>
            <a:r>
              <a:rPr lang="en-US" dirty="0" err="1" smtClean="0">
                <a:latin typeface="Calibri" charset="0"/>
                <a:ea typeface="MS PGothic" charset="0"/>
              </a:rPr>
              <a:t>json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Custom?</a:t>
            </a: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8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 “for free”?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47858"/>
            <a:ext cx="5334000" cy="5008626"/>
          </a:xfrm>
        </p:spPr>
      </p:pic>
    </p:spTree>
    <p:extLst>
      <p:ext uri="{BB962C8B-B14F-4D97-AF65-F5344CB8AC3E}">
        <p14:creationId xmlns:p14="http://schemas.microsoft.com/office/powerpoint/2010/main" val="1026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“Easy” way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How does the ASP.NET site tell you to do it?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Make a </a:t>
            </a:r>
            <a:r>
              <a:rPr lang="en-US" dirty="0" err="1" smtClean="0">
                <a:latin typeface="Calibri" charset="0"/>
                <a:ea typeface="MS PGothic" charset="0"/>
              </a:rPr>
              <a:t>WebAPI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Hook up Entity Framework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Add individual controllers for each data type</a:t>
            </a:r>
          </a:p>
          <a:p>
            <a:pPr lvl="2"/>
            <a:r>
              <a:rPr lang="en-US" dirty="0" smtClean="0">
                <a:latin typeface="Calibri" charset="0"/>
                <a:ea typeface="MS PGothic" charset="0"/>
              </a:rPr>
              <a:t>A+ is awarded (Not quite)</a:t>
            </a:r>
          </a:p>
          <a:p>
            <a:pPr lvl="2"/>
            <a:endParaRPr lang="en-US" dirty="0" smtClean="0">
              <a:latin typeface="Calibri" charset="0"/>
              <a:ea typeface="MS PGothic" charset="0"/>
            </a:endParaRPr>
          </a:p>
          <a:p>
            <a:pPr lvl="1"/>
            <a:r>
              <a:rPr lang="en-US" dirty="0" smtClean="0">
                <a:latin typeface="Calibri" charset="0"/>
                <a:ea typeface="MS PGothic" charset="0"/>
              </a:rPr>
              <a:t>Let’s do this!</a:t>
            </a:r>
            <a:endParaRPr lang="en-US" dirty="0" smtClean="0">
              <a:latin typeface="Calibri" charset="0"/>
              <a:ea typeface="MS PGothic" charset="0"/>
            </a:endParaRPr>
          </a:p>
          <a:p>
            <a:pPr marL="457200" lvl="1" indent="0">
              <a:buNone/>
            </a:pPr>
            <a:endParaRPr lang="en-US" dirty="0">
              <a:latin typeface="Calibri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RelayHealth 2012">
      <a:dk1>
        <a:srgbClr val="005A8C"/>
      </a:dk1>
      <a:lt1>
        <a:srgbClr val="FFFFFF"/>
      </a:lt1>
      <a:dk2>
        <a:srgbClr val="88746A"/>
      </a:dk2>
      <a:lt2>
        <a:srgbClr val="F2F2F2"/>
      </a:lt2>
      <a:accent1>
        <a:srgbClr val="EF8200"/>
      </a:accent1>
      <a:accent2>
        <a:srgbClr val="702C6A"/>
      </a:accent2>
      <a:accent3>
        <a:srgbClr val="5A8E22"/>
      </a:accent3>
      <a:accent4>
        <a:srgbClr val="4891DC"/>
      </a:accent4>
      <a:accent5>
        <a:srgbClr val="D38E00"/>
      </a:accent5>
      <a:accent6>
        <a:srgbClr val="B95915"/>
      </a:accent6>
      <a:hlink>
        <a:srgbClr val="88746A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">
  <a:themeElements>
    <a:clrScheme name="RelayHealth 2012">
      <a:dk1>
        <a:srgbClr val="005A8C"/>
      </a:dk1>
      <a:lt1>
        <a:srgbClr val="FFFFFF"/>
      </a:lt1>
      <a:dk2>
        <a:srgbClr val="88746A"/>
      </a:dk2>
      <a:lt2>
        <a:srgbClr val="F2F2F2"/>
      </a:lt2>
      <a:accent1>
        <a:srgbClr val="EF8200"/>
      </a:accent1>
      <a:accent2>
        <a:srgbClr val="702C6A"/>
      </a:accent2>
      <a:accent3>
        <a:srgbClr val="5A8E22"/>
      </a:accent3>
      <a:accent4>
        <a:srgbClr val="4891DC"/>
      </a:accent4>
      <a:accent5>
        <a:srgbClr val="D38E00"/>
      </a:accent5>
      <a:accent6>
        <a:srgbClr val="B95915"/>
      </a:accent6>
      <a:hlink>
        <a:srgbClr val="88746A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Letter Paper (8.5x11 in)</PresentationFormat>
  <Paragraphs>79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PGothic</vt:lpstr>
      <vt:lpstr>Arial</vt:lpstr>
      <vt:lpstr>Calibri</vt:lpstr>
      <vt:lpstr>Default</vt:lpstr>
      <vt:lpstr>Alternate</vt:lpstr>
      <vt:lpstr>Tulsa TechFest X - 2015</vt:lpstr>
      <vt:lpstr>RESTful WebAPI/Database interactions</vt:lpstr>
      <vt:lpstr>Please be courteous!</vt:lpstr>
      <vt:lpstr>Introduction</vt:lpstr>
      <vt:lpstr>What this session isn’t:</vt:lpstr>
      <vt:lpstr>What this session is:</vt:lpstr>
      <vt:lpstr>RESTful interactions</vt:lpstr>
      <vt:lpstr>What do we get “for free”?</vt:lpstr>
      <vt:lpstr>The “Easy” way – part 1</vt:lpstr>
      <vt:lpstr>The “easy” way – part II</vt:lpstr>
      <vt:lpstr>The “hard” way</vt:lpstr>
      <vt:lpstr>The “right” way?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2015-08-06T22:10:29Z</dcterms:created>
  <dcterms:modified xsi:type="dcterms:W3CDTF">2015-08-07T03:22:07Z</dcterms:modified>
</cp:coreProperties>
</file>