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73" r:id="rId5"/>
    <p:sldId id="269" r:id="rId6"/>
    <p:sldId id="274" r:id="rId7"/>
    <p:sldId id="258" r:id="rId8"/>
    <p:sldId id="263" r:id="rId9"/>
    <p:sldId id="264" r:id="rId10"/>
    <p:sldId id="265" r:id="rId11"/>
    <p:sldId id="259" r:id="rId12"/>
    <p:sldId id="266" r:id="rId13"/>
    <p:sldId id="272" r:id="rId14"/>
    <p:sldId id="267" r:id="rId15"/>
    <p:sldId id="268" r:id="rId16"/>
    <p:sldId id="260" r:id="rId17"/>
    <p:sldId id="270" r:id="rId18"/>
    <p:sldId id="271" r:id="rId19"/>
    <p:sldId id="275"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2" d="100"/>
          <a:sy n="72"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9B40-C5D2-41B7-9D22-955713DA0BE5}"/>
              </a:ext>
            </a:extLst>
          </p:cNvPr>
          <p:cNvSpPr>
            <a:spLocks noGrp="1"/>
          </p:cNvSpPr>
          <p:nvPr>
            <p:ph type="ctrTitle"/>
          </p:nvPr>
        </p:nvSpPr>
        <p:spPr/>
        <p:txBody>
          <a:bodyPr/>
          <a:lstStyle/>
          <a:p>
            <a:r>
              <a:rPr lang="en-US" dirty="0"/>
              <a:t>IDS Assignment 2018-19</a:t>
            </a:r>
          </a:p>
        </p:txBody>
      </p:sp>
      <p:sp>
        <p:nvSpPr>
          <p:cNvPr id="3" name="Subtitle 2">
            <a:extLst>
              <a:ext uri="{FF2B5EF4-FFF2-40B4-BE49-F238E27FC236}">
                <a16:creationId xmlns:a16="http://schemas.microsoft.com/office/drawing/2014/main" id="{D25297FC-713B-45A5-83D0-7C2F84EE89CB}"/>
              </a:ext>
            </a:extLst>
          </p:cNvPr>
          <p:cNvSpPr>
            <a:spLocks noGrp="1"/>
          </p:cNvSpPr>
          <p:nvPr>
            <p:ph type="subTitle" idx="1"/>
          </p:nvPr>
        </p:nvSpPr>
        <p:spPr>
          <a:xfrm>
            <a:off x="4515378" y="3810916"/>
            <a:ext cx="6987645" cy="1910262"/>
          </a:xfrm>
        </p:spPr>
        <p:txBody>
          <a:bodyPr>
            <a:normAutofit/>
          </a:bodyPr>
          <a:lstStyle/>
          <a:p>
            <a:endParaRPr lang="en-US" dirty="0"/>
          </a:p>
          <a:p>
            <a:r>
              <a:rPr lang="en-US" dirty="0" err="1"/>
              <a:t>Ravendra</a:t>
            </a:r>
            <a:r>
              <a:rPr lang="en-US" dirty="0"/>
              <a:t> Singh PES1201700706</a:t>
            </a:r>
          </a:p>
          <a:p>
            <a:r>
              <a:rPr lang="en-US" dirty="0"/>
              <a:t>Hrishikesh V PES1201700276</a:t>
            </a:r>
          </a:p>
          <a:p>
            <a:r>
              <a:rPr lang="en-US" dirty="0"/>
              <a:t>Topic : California state Residential Stats of 2010 </a:t>
            </a:r>
          </a:p>
        </p:txBody>
      </p:sp>
    </p:spTree>
    <p:extLst>
      <p:ext uri="{BB962C8B-B14F-4D97-AF65-F5344CB8AC3E}">
        <p14:creationId xmlns:p14="http://schemas.microsoft.com/office/powerpoint/2010/main" val="215618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D19D-C4FC-421A-ACF3-8CD98722EA65}"/>
              </a:ext>
            </a:extLst>
          </p:cNvPr>
          <p:cNvSpPr>
            <a:spLocks noGrp="1"/>
          </p:cNvSpPr>
          <p:nvPr>
            <p:ph type="title"/>
          </p:nvPr>
        </p:nvSpPr>
        <p:spPr>
          <a:xfrm>
            <a:off x="1484311" y="685800"/>
            <a:ext cx="10018713" cy="1093573"/>
          </a:xfrm>
        </p:spPr>
        <p:txBody>
          <a:bodyPr/>
          <a:lstStyle/>
          <a:p>
            <a:r>
              <a:rPr lang="en-US" dirty="0"/>
              <a:t>Data Cleaning</a:t>
            </a:r>
          </a:p>
        </p:txBody>
      </p:sp>
      <p:sp>
        <p:nvSpPr>
          <p:cNvPr id="3" name="Content Placeholder 2">
            <a:extLst>
              <a:ext uri="{FF2B5EF4-FFF2-40B4-BE49-F238E27FC236}">
                <a16:creationId xmlns:a16="http://schemas.microsoft.com/office/drawing/2014/main" id="{14579F24-7B18-4EBB-B264-AC32A46A91EA}"/>
              </a:ext>
            </a:extLst>
          </p:cNvPr>
          <p:cNvSpPr>
            <a:spLocks noGrp="1"/>
          </p:cNvSpPr>
          <p:nvPr>
            <p:ph idx="1"/>
          </p:nvPr>
        </p:nvSpPr>
        <p:spPr>
          <a:xfrm>
            <a:off x="1644948" y="945621"/>
            <a:ext cx="10018713" cy="3124201"/>
          </a:xfrm>
        </p:spPr>
        <p:txBody>
          <a:bodyPr/>
          <a:lstStyle/>
          <a:p>
            <a:r>
              <a:rPr lang="en-US" sz="2000" dirty="0"/>
              <a:t>However, this distribution is not normal because, as evident by the box plot done for the square footage, there are a number of outliers, making central limit theorem invalid and data cleaning inaccurate</a:t>
            </a:r>
          </a:p>
          <a:p>
            <a:endParaRPr lang="en-US" dirty="0"/>
          </a:p>
          <a:p>
            <a:endParaRPr lang="en-US" dirty="0"/>
          </a:p>
        </p:txBody>
      </p:sp>
      <p:pic>
        <p:nvPicPr>
          <p:cNvPr id="5" name="Picture 4">
            <a:extLst>
              <a:ext uri="{FF2B5EF4-FFF2-40B4-BE49-F238E27FC236}">
                <a16:creationId xmlns:a16="http://schemas.microsoft.com/office/drawing/2014/main" id="{EE3C7F3B-6621-4811-A40C-BBC81D5F6F7C}"/>
              </a:ext>
            </a:extLst>
          </p:cNvPr>
          <p:cNvPicPr>
            <a:picLocks noChangeAspect="1"/>
          </p:cNvPicPr>
          <p:nvPr/>
        </p:nvPicPr>
        <p:blipFill rotWithShape="1">
          <a:blip r:embed="rId2"/>
          <a:srcRect l="33219" t="50166" r="31876" b="11737"/>
          <a:stretch/>
        </p:blipFill>
        <p:spPr>
          <a:xfrm>
            <a:off x="3093308" y="2877724"/>
            <a:ext cx="6005384" cy="3685116"/>
          </a:xfrm>
          <a:prstGeom prst="rect">
            <a:avLst/>
          </a:prstGeom>
        </p:spPr>
      </p:pic>
    </p:spTree>
    <p:extLst>
      <p:ext uri="{BB962C8B-B14F-4D97-AF65-F5344CB8AC3E}">
        <p14:creationId xmlns:p14="http://schemas.microsoft.com/office/powerpoint/2010/main" val="7862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5C825-F226-4094-AA23-A55984DA5D79}"/>
              </a:ext>
            </a:extLst>
          </p:cNvPr>
          <p:cNvSpPr>
            <a:spLocks noGrp="1"/>
          </p:cNvSpPr>
          <p:nvPr>
            <p:ph type="title"/>
          </p:nvPr>
        </p:nvSpPr>
        <p:spPr>
          <a:xfrm>
            <a:off x="1665541" y="-126117"/>
            <a:ext cx="9223381" cy="1326291"/>
          </a:xfrm>
        </p:spPr>
        <p:txBody>
          <a:bodyPr>
            <a:normAutofit/>
          </a:bodyPr>
          <a:lstStyle/>
          <a:p>
            <a:r>
              <a:rPr lang="en-US" sz="3200" dirty="0"/>
              <a:t>Visualization</a:t>
            </a:r>
          </a:p>
        </p:txBody>
      </p:sp>
      <p:sp>
        <p:nvSpPr>
          <p:cNvPr id="3" name="Content Placeholder 2">
            <a:extLst>
              <a:ext uri="{FF2B5EF4-FFF2-40B4-BE49-F238E27FC236}">
                <a16:creationId xmlns:a16="http://schemas.microsoft.com/office/drawing/2014/main" id="{C2B82E7B-ED1F-40C1-ACF8-718507ABE97C}"/>
              </a:ext>
            </a:extLst>
          </p:cNvPr>
          <p:cNvSpPr>
            <a:spLocks noGrp="1"/>
          </p:cNvSpPr>
          <p:nvPr>
            <p:ph idx="1"/>
          </p:nvPr>
        </p:nvSpPr>
        <p:spPr>
          <a:xfrm>
            <a:off x="1484309" y="-357719"/>
            <a:ext cx="10018713" cy="3124201"/>
          </a:xfrm>
        </p:spPr>
        <p:txBody>
          <a:bodyPr>
            <a:normAutofit/>
          </a:bodyPr>
          <a:lstStyle/>
          <a:p>
            <a:r>
              <a:rPr lang="en-US" sz="2000" dirty="0"/>
              <a:t>One of the major parameter is the city in which the houses are sold. Here is a stacked graph which depicts both the number and the type of the residential houses sold</a:t>
            </a:r>
          </a:p>
        </p:txBody>
      </p:sp>
      <p:pic>
        <p:nvPicPr>
          <p:cNvPr id="5" name="Picture 4">
            <a:extLst>
              <a:ext uri="{FF2B5EF4-FFF2-40B4-BE49-F238E27FC236}">
                <a16:creationId xmlns:a16="http://schemas.microsoft.com/office/drawing/2014/main" id="{6CA7DDA2-FD83-4971-BB8D-5C2E6C3F485A}"/>
              </a:ext>
            </a:extLst>
          </p:cNvPr>
          <p:cNvPicPr>
            <a:picLocks noChangeAspect="1"/>
          </p:cNvPicPr>
          <p:nvPr/>
        </p:nvPicPr>
        <p:blipFill rotWithShape="1">
          <a:blip r:embed="rId2"/>
          <a:srcRect l="35752" t="46256" r="32320" b="5722"/>
          <a:stretch/>
        </p:blipFill>
        <p:spPr>
          <a:xfrm>
            <a:off x="3311610" y="1650882"/>
            <a:ext cx="5931244" cy="5015588"/>
          </a:xfrm>
          <a:prstGeom prst="rect">
            <a:avLst/>
          </a:prstGeom>
        </p:spPr>
      </p:pic>
    </p:spTree>
    <p:extLst>
      <p:ext uri="{BB962C8B-B14F-4D97-AF65-F5344CB8AC3E}">
        <p14:creationId xmlns:p14="http://schemas.microsoft.com/office/powerpoint/2010/main" val="108019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1ACB-8353-48EB-8A4D-4923229A474A}"/>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8725581B-EC76-4807-9A36-47A5CE88F834}"/>
              </a:ext>
            </a:extLst>
          </p:cNvPr>
          <p:cNvSpPr>
            <a:spLocks noGrp="1"/>
          </p:cNvSpPr>
          <p:nvPr>
            <p:ph idx="1"/>
          </p:nvPr>
        </p:nvSpPr>
        <p:spPr/>
        <p:txBody>
          <a:bodyPr>
            <a:normAutofit lnSpcReduction="10000"/>
          </a:bodyPr>
          <a:lstStyle/>
          <a:p>
            <a:r>
              <a:rPr lang="en-US" dirty="0"/>
              <a:t>It is easier to conclude that most of the houses were sold or rather, there are more number of houses in Sacramento as opposed to the areas lying along its perimeter. One simple conclusion would be that people prefer metropolitan areas. It’s quite obvious</a:t>
            </a:r>
          </a:p>
          <a:p>
            <a:r>
              <a:rPr lang="en-US" dirty="0"/>
              <a:t>Interestingly though, most houses that were sold were residential and not Condos or multi family residences. Both of these types of houses were mostly sold in Sacramento and not in the adjacent leading one to believe that they are completely residential and not commercial</a:t>
            </a:r>
          </a:p>
          <a:p>
            <a:endParaRPr lang="en-US" dirty="0"/>
          </a:p>
        </p:txBody>
      </p:sp>
    </p:spTree>
    <p:extLst>
      <p:ext uri="{BB962C8B-B14F-4D97-AF65-F5344CB8AC3E}">
        <p14:creationId xmlns:p14="http://schemas.microsoft.com/office/powerpoint/2010/main" val="44717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CC64-19E1-4C2E-B039-1E3986C3433D}"/>
              </a:ext>
            </a:extLst>
          </p:cNvPr>
          <p:cNvSpPr>
            <a:spLocks noGrp="1"/>
          </p:cNvSpPr>
          <p:nvPr>
            <p:ph type="title"/>
          </p:nvPr>
        </p:nvSpPr>
        <p:spPr>
          <a:xfrm>
            <a:off x="1179511" y="129209"/>
            <a:ext cx="10018713" cy="1752599"/>
          </a:xfrm>
        </p:spPr>
        <p:txBody>
          <a:bodyPr/>
          <a:lstStyle/>
          <a:p>
            <a:r>
              <a:rPr lang="en-US" dirty="0"/>
              <a:t>Visualization</a:t>
            </a:r>
            <a:endParaRPr lang="en-IN" dirty="0"/>
          </a:p>
        </p:txBody>
      </p:sp>
      <p:pic>
        <p:nvPicPr>
          <p:cNvPr id="5" name="Content Placeholder 4">
            <a:extLst>
              <a:ext uri="{FF2B5EF4-FFF2-40B4-BE49-F238E27FC236}">
                <a16:creationId xmlns:a16="http://schemas.microsoft.com/office/drawing/2014/main" id="{644D1F2E-4E62-409C-8E9F-C55CFAF1E76F}"/>
              </a:ext>
            </a:extLst>
          </p:cNvPr>
          <p:cNvPicPr>
            <a:picLocks noGrp="1" noChangeAspect="1"/>
          </p:cNvPicPr>
          <p:nvPr>
            <p:ph idx="1"/>
          </p:nvPr>
        </p:nvPicPr>
        <p:blipFill>
          <a:blip r:embed="rId2"/>
          <a:stretch>
            <a:fillRect/>
          </a:stretch>
        </p:blipFill>
        <p:spPr>
          <a:xfrm>
            <a:off x="649357" y="1290888"/>
            <a:ext cx="11335817" cy="4687037"/>
          </a:xfrm>
        </p:spPr>
      </p:pic>
      <p:sp>
        <p:nvSpPr>
          <p:cNvPr id="6" name="TextBox 5">
            <a:extLst>
              <a:ext uri="{FF2B5EF4-FFF2-40B4-BE49-F238E27FC236}">
                <a16:creationId xmlns:a16="http://schemas.microsoft.com/office/drawing/2014/main" id="{9EF3B4C9-24BA-47CE-B8F9-CE0C226E7735}"/>
              </a:ext>
            </a:extLst>
          </p:cNvPr>
          <p:cNvSpPr txBox="1"/>
          <p:nvPr/>
        </p:nvSpPr>
        <p:spPr>
          <a:xfrm>
            <a:off x="4073627" y="6241774"/>
            <a:ext cx="7911547" cy="369332"/>
          </a:xfrm>
          <a:prstGeom prst="rect">
            <a:avLst/>
          </a:prstGeom>
          <a:noFill/>
        </p:spPr>
        <p:txBody>
          <a:bodyPr wrap="square" rtlCol="0">
            <a:spAutoFit/>
          </a:bodyPr>
          <a:lstStyle/>
          <a:p>
            <a:r>
              <a:rPr lang="en-US" dirty="0"/>
              <a:t>Total plots sold in each of the cities</a:t>
            </a:r>
            <a:endParaRPr lang="en-IN" dirty="0"/>
          </a:p>
        </p:txBody>
      </p:sp>
    </p:spTree>
    <p:extLst>
      <p:ext uri="{BB962C8B-B14F-4D97-AF65-F5344CB8AC3E}">
        <p14:creationId xmlns:p14="http://schemas.microsoft.com/office/powerpoint/2010/main" val="296321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3DEB-3EDC-42C2-B590-C6D65823B185}"/>
              </a:ext>
            </a:extLst>
          </p:cNvPr>
          <p:cNvSpPr>
            <a:spLocks noGrp="1"/>
          </p:cNvSpPr>
          <p:nvPr>
            <p:ph type="title"/>
          </p:nvPr>
        </p:nvSpPr>
        <p:spPr/>
        <p:txBody>
          <a:bodyPr/>
          <a:lstStyle/>
          <a:p>
            <a:r>
              <a:rPr lang="en-US" dirty="0"/>
              <a:t>Visualization	</a:t>
            </a:r>
          </a:p>
        </p:txBody>
      </p:sp>
      <p:sp>
        <p:nvSpPr>
          <p:cNvPr id="3" name="Content Placeholder 2">
            <a:extLst>
              <a:ext uri="{FF2B5EF4-FFF2-40B4-BE49-F238E27FC236}">
                <a16:creationId xmlns:a16="http://schemas.microsoft.com/office/drawing/2014/main" id="{F69AEC13-9B3A-4530-A36F-2F63DCA562F5}"/>
              </a:ext>
            </a:extLst>
          </p:cNvPr>
          <p:cNvSpPr>
            <a:spLocks noGrp="1"/>
          </p:cNvSpPr>
          <p:nvPr>
            <p:ph idx="1"/>
          </p:nvPr>
        </p:nvSpPr>
        <p:spPr>
          <a:xfrm>
            <a:off x="1484311" y="1098720"/>
            <a:ext cx="10018713" cy="3124201"/>
          </a:xfrm>
        </p:spPr>
        <p:txBody>
          <a:bodyPr/>
          <a:lstStyle/>
          <a:p>
            <a:r>
              <a:rPr lang="en-US" dirty="0"/>
              <a:t>Here’s a graph of price versus number. It is interesting to note that the shape of this histogram is not unlike that of the square footage. </a:t>
            </a:r>
          </a:p>
          <a:p>
            <a:endParaRPr lang="en-US" dirty="0"/>
          </a:p>
          <a:p>
            <a:endParaRPr lang="en-US" dirty="0"/>
          </a:p>
        </p:txBody>
      </p:sp>
      <p:pic>
        <p:nvPicPr>
          <p:cNvPr id="5" name="Picture 4">
            <a:extLst>
              <a:ext uri="{FF2B5EF4-FFF2-40B4-BE49-F238E27FC236}">
                <a16:creationId xmlns:a16="http://schemas.microsoft.com/office/drawing/2014/main" id="{CCBF0006-675A-4AFA-8673-77DB195F8511}"/>
              </a:ext>
            </a:extLst>
          </p:cNvPr>
          <p:cNvPicPr>
            <a:picLocks noChangeAspect="1"/>
          </p:cNvPicPr>
          <p:nvPr/>
        </p:nvPicPr>
        <p:blipFill rotWithShape="1">
          <a:blip r:embed="rId2"/>
          <a:srcRect l="35727" t="22171" r="32283" b="36041"/>
          <a:stretch/>
        </p:blipFill>
        <p:spPr>
          <a:xfrm>
            <a:off x="3818236" y="2562156"/>
            <a:ext cx="5647039" cy="4147369"/>
          </a:xfrm>
          <a:prstGeom prst="rect">
            <a:avLst/>
          </a:prstGeom>
        </p:spPr>
      </p:pic>
    </p:spTree>
    <p:extLst>
      <p:ext uri="{BB962C8B-B14F-4D97-AF65-F5344CB8AC3E}">
        <p14:creationId xmlns:p14="http://schemas.microsoft.com/office/powerpoint/2010/main" val="370355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9014-5A36-4D51-A916-58CE17EBFF77}"/>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4814908C-480C-40F4-AD70-9FB8D2D3AD0B}"/>
              </a:ext>
            </a:extLst>
          </p:cNvPr>
          <p:cNvSpPr>
            <a:spLocks noGrp="1"/>
          </p:cNvSpPr>
          <p:nvPr>
            <p:ph idx="1"/>
          </p:nvPr>
        </p:nvSpPr>
        <p:spPr>
          <a:xfrm>
            <a:off x="1484310" y="1764956"/>
            <a:ext cx="10018713" cy="3124201"/>
          </a:xfrm>
        </p:spPr>
        <p:txBody>
          <a:bodyPr/>
          <a:lstStyle/>
          <a:p>
            <a:r>
              <a:rPr lang="en-US" dirty="0"/>
              <a:t>The first graph is merely a plot of price versus number of houses that were sold at that price. </a:t>
            </a:r>
          </a:p>
          <a:p>
            <a:r>
              <a:rPr lang="en-US" dirty="0"/>
              <a:t>The second graph(Orange) is the normalized version of the first. As you can see, the second graph has minimized outliers and is quite symmetrical. </a:t>
            </a:r>
          </a:p>
          <a:p>
            <a:r>
              <a:rPr lang="en-US" dirty="0"/>
              <a:t>This graph was achieved by using a predefined formula.</a:t>
            </a:r>
          </a:p>
        </p:txBody>
      </p:sp>
      <p:pic>
        <p:nvPicPr>
          <p:cNvPr id="5" name="Picture 4">
            <a:extLst>
              <a:ext uri="{FF2B5EF4-FFF2-40B4-BE49-F238E27FC236}">
                <a16:creationId xmlns:a16="http://schemas.microsoft.com/office/drawing/2014/main" id="{7342BF63-C418-41C6-A70E-943C51A63127}"/>
              </a:ext>
            </a:extLst>
          </p:cNvPr>
          <p:cNvPicPr>
            <a:picLocks noChangeAspect="1"/>
          </p:cNvPicPr>
          <p:nvPr/>
        </p:nvPicPr>
        <p:blipFill rotWithShape="1">
          <a:blip r:embed="rId2"/>
          <a:srcRect l="36392" t="63750" r="2985" b="30601"/>
          <a:stretch/>
        </p:blipFill>
        <p:spPr>
          <a:xfrm>
            <a:off x="1360741" y="4623486"/>
            <a:ext cx="10142282" cy="531341"/>
          </a:xfrm>
          <a:prstGeom prst="rect">
            <a:avLst/>
          </a:prstGeom>
        </p:spPr>
      </p:pic>
    </p:spTree>
    <p:extLst>
      <p:ext uri="{BB962C8B-B14F-4D97-AF65-F5344CB8AC3E}">
        <p14:creationId xmlns:p14="http://schemas.microsoft.com/office/powerpoint/2010/main" val="1567687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C567-793C-4B95-92FC-65D5D80D8B1F}"/>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C3082970-A8BD-417B-A406-5D2203EE8759}"/>
              </a:ext>
            </a:extLst>
          </p:cNvPr>
          <p:cNvSpPr>
            <a:spLocks noGrp="1"/>
          </p:cNvSpPr>
          <p:nvPr>
            <p:ph idx="1"/>
          </p:nvPr>
        </p:nvSpPr>
        <p:spPr/>
        <p:txBody>
          <a:bodyPr/>
          <a:lstStyle/>
          <a:p>
            <a:r>
              <a:rPr lang="en-US" dirty="0"/>
              <a:t>The main challenge of hypothesis testing is random sample generation</a:t>
            </a:r>
          </a:p>
          <a:p>
            <a:r>
              <a:rPr lang="en-US" dirty="0"/>
              <a:t>In order to obtain a sample that is completely random, a random number to denote the sample size is determined. </a:t>
            </a:r>
          </a:p>
          <a:p>
            <a:r>
              <a:rPr lang="en-US" dirty="0"/>
              <a:t>This number is further used to generate random samples from the population. The repeated values are removed by appending the sample to a set. The cardinality of the set serves as the sample size</a:t>
            </a:r>
          </a:p>
        </p:txBody>
      </p:sp>
    </p:spTree>
    <p:extLst>
      <p:ext uri="{BB962C8B-B14F-4D97-AF65-F5344CB8AC3E}">
        <p14:creationId xmlns:p14="http://schemas.microsoft.com/office/powerpoint/2010/main" val="393919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482D-142D-4484-ABA0-22496C247CDD}"/>
              </a:ext>
            </a:extLst>
          </p:cNvPr>
          <p:cNvSpPr>
            <a:spLocks noGrp="1"/>
          </p:cNvSpPr>
          <p:nvPr>
            <p:ph type="title"/>
          </p:nvPr>
        </p:nvSpPr>
        <p:spPr/>
        <p:txBody>
          <a:bodyPr/>
          <a:lstStyle/>
          <a:p>
            <a:r>
              <a:rPr lang="en-IN" dirty="0"/>
              <a:t>Hypothesis Testing</a:t>
            </a:r>
            <a:endParaRPr lang="en-US" dirty="0"/>
          </a:p>
        </p:txBody>
      </p:sp>
      <p:sp>
        <p:nvSpPr>
          <p:cNvPr id="3" name="Content Placeholder 2">
            <a:extLst>
              <a:ext uri="{FF2B5EF4-FFF2-40B4-BE49-F238E27FC236}">
                <a16:creationId xmlns:a16="http://schemas.microsoft.com/office/drawing/2014/main" id="{2916358B-55D3-4363-90BF-E5CE5E26EBBD}"/>
              </a:ext>
            </a:extLst>
          </p:cNvPr>
          <p:cNvSpPr>
            <a:spLocks noGrp="1"/>
          </p:cNvSpPr>
          <p:nvPr>
            <p:ph idx="1"/>
          </p:nvPr>
        </p:nvSpPr>
        <p:spPr>
          <a:xfrm>
            <a:off x="1484310" y="1295401"/>
            <a:ext cx="10018713" cy="3124201"/>
          </a:xfrm>
        </p:spPr>
        <p:txBody>
          <a:bodyPr/>
          <a:lstStyle/>
          <a:p>
            <a:r>
              <a:rPr lang="en-IN" dirty="0"/>
              <a:t>The Hypothesis is determined based on the comparison between the sample mean and population mean. This can be one or two sided</a:t>
            </a:r>
          </a:p>
          <a:p>
            <a:endParaRPr lang="en-IN" dirty="0"/>
          </a:p>
          <a:p>
            <a:endParaRPr lang="en-US" dirty="0"/>
          </a:p>
        </p:txBody>
      </p:sp>
      <p:pic>
        <p:nvPicPr>
          <p:cNvPr id="5" name="Picture 4">
            <a:extLst>
              <a:ext uri="{FF2B5EF4-FFF2-40B4-BE49-F238E27FC236}">
                <a16:creationId xmlns:a16="http://schemas.microsoft.com/office/drawing/2014/main" id="{62455EB4-9B81-48C0-8306-6F349D9EC4A6}"/>
              </a:ext>
            </a:extLst>
          </p:cNvPr>
          <p:cNvPicPr>
            <a:picLocks noChangeAspect="1"/>
          </p:cNvPicPr>
          <p:nvPr/>
        </p:nvPicPr>
        <p:blipFill rotWithShape="1">
          <a:blip r:embed="rId2"/>
          <a:srcRect l="7065" t="28975" r="6739" b="6065"/>
          <a:stretch/>
        </p:blipFill>
        <p:spPr>
          <a:xfrm>
            <a:off x="1918302" y="2797868"/>
            <a:ext cx="9150727" cy="3877232"/>
          </a:xfrm>
          <a:prstGeom prst="rect">
            <a:avLst/>
          </a:prstGeom>
        </p:spPr>
      </p:pic>
    </p:spTree>
    <p:extLst>
      <p:ext uri="{BB962C8B-B14F-4D97-AF65-F5344CB8AC3E}">
        <p14:creationId xmlns:p14="http://schemas.microsoft.com/office/powerpoint/2010/main" val="3876323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B14A-883B-4A33-9823-5058ABAB3C16}"/>
              </a:ext>
            </a:extLst>
          </p:cNvPr>
          <p:cNvSpPr>
            <a:spLocks noGrp="1"/>
          </p:cNvSpPr>
          <p:nvPr>
            <p:ph type="title"/>
          </p:nvPr>
        </p:nvSpPr>
        <p:spPr/>
        <p:txBody>
          <a:bodyPr/>
          <a:lstStyle/>
          <a:p>
            <a:r>
              <a:rPr lang="en-IN" dirty="0"/>
              <a:t>Hypothesis test</a:t>
            </a:r>
            <a:endParaRPr lang="en-US" dirty="0"/>
          </a:p>
        </p:txBody>
      </p:sp>
      <p:pic>
        <p:nvPicPr>
          <p:cNvPr id="3" name="Picture 2">
            <a:extLst>
              <a:ext uri="{FF2B5EF4-FFF2-40B4-BE49-F238E27FC236}">
                <a16:creationId xmlns:a16="http://schemas.microsoft.com/office/drawing/2014/main" id="{F8779757-E65A-4B30-BDAA-A8B563275C31}"/>
              </a:ext>
            </a:extLst>
          </p:cNvPr>
          <p:cNvPicPr>
            <a:picLocks noChangeAspect="1"/>
          </p:cNvPicPr>
          <p:nvPr/>
        </p:nvPicPr>
        <p:blipFill rotWithShape="1">
          <a:blip r:embed="rId2"/>
          <a:srcRect t="29947" r="12256" b="15124"/>
          <a:stretch/>
        </p:blipFill>
        <p:spPr>
          <a:xfrm>
            <a:off x="1697696" y="2305878"/>
            <a:ext cx="9591941" cy="3375992"/>
          </a:xfrm>
          <a:prstGeom prst="rect">
            <a:avLst/>
          </a:prstGeom>
        </p:spPr>
      </p:pic>
    </p:spTree>
    <p:extLst>
      <p:ext uri="{BB962C8B-B14F-4D97-AF65-F5344CB8AC3E}">
        <p14:creationId xmlns:p14="http://schemas.microsoft.com/office/powerpoint/2010/main" val="365617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40E8-6B70-4AC4-B7C2-49EDD99C690E}"/>
              </a:ext>
            </a:extLst>
          </p:cNvPr>
          <p:cNvSpPr>
            <a:spLocks noGrp="1"/>
          </p:cNvSpPr>
          <p:nvPr>
            <p:ph type="title"/>
          </p:nvPr>
        </p:nvSpPr>
        <p:spPr/>
        <p:txBody>
          <a:bodyPr/>
          <a:lstStyle/>
          <a:p>
            <a:r>
              <a:rPr lang="en-US" dirty="0"/>
              <a:t>Hypothesis Test</a:t>
            </a:r>
            <a:endParaRPr lang="en-IN" dirty="0"/>
          </a:p>
        </p:txBody>
      </p:sp>
      <p:sp>
        <p:nvSpPr>
          <p:cNvPr id="3" name="Content Placeholder 2">
            <a:extLst>
              <a:ext uri="{FF2B5EF4-FFF2-40B4-BE49-F238E27FC236}">
                <a16:creationId xmlns:a16="http://schemas.microsoft.com/office/drawing/2014/main" id="{0B42664F-358A-4558-A5A5-A71B4521CF7A}"/>
              </a:ext>
            </a:extLst>
          </p:cNvPr>
          <p:cNvSpPr>
            <a:spLocks noGrp="1"/>
          </p:cNvSpPr>
          <p:nvPr>
            <p:ph idx="1"/>
          </p:nvPr>
        </p:nvSpPr>
        <p:spPr/>
        <p:txBody>
          <a:bodyPr/>
          <a:lstStyle/>
          <a:p>
            <a:r>
              <a:rPr lang="en-US" dirty="0"/>
              <a:t>Sample size: 441</a:t>
            </a:r>
          </a:p>
          <a:p>
            <a:r>
              <a:rPr lang="en-US" dirty="0"/>
              <a:t>Sample mean: 1347.9  population mean: 1315.15</a:t>
            </a:r>
          </a:p>
          <a:p>
            <a:r>
              <a:rPr lang="en-US" dirty="0"/>
              <a:t>H0: population mean = sample mean</a:t>
            </a:r>
          </a:p>
          <a:p>
            <a:r>
              <a:rPr lang="en-US" dirty="0"/>
              <a:t> Ha: population mean not equal to sample mean</a:t>
            </a:r>
          </a:p>
          <a:p>
            <a:r>
              <a:rPr lang="en-US" dirty="0"/>
              <a:t>Conclusion: Hypothesis cannot be rejected</a:t>
            </a:r>
          </a:p>
        </p:txBody>
      </p:sp>
    </p:spTree>
    <p:extLst>
      <p:ext uri="{BB962C8B-B14F-4D97-AF65-F5344CB8AC3E}">
        <p14:creationId xmlns:p14="http://schemas.microsoft.com/office/powerpoint/2010/main" val="66216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96CA-A7E2-43F7-B803-3C6EC6C35AE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2A47F71-BF3E-4D11-85E2-0BAF57FFDA9A}"/>
              </a:ext>
            </a:extLst>
          </p:cNvPr>
          <p:cNvSpPr>
            <a:spLocks noGrp="1"/>
          </p:cNvSpPr>
          <p:nvPr>
            <p:ph idx="1"/>
          </p:nvPr>
        </p:nvSpPr>
        <p:spPr/>
        <p:txBody>
          <a:bodyPr>
            <a:normAutofit fontScale="92500" lnSpcReduction="10000"/>
          </a:bodyPr>
          <a:lstStyle/>
          <a:p>
            <a:r>
              <a:rPr lang="en-US" dirty="0"/>
              <a:t>Land Plot Sales record based on :</a:t>
            </a:r>
          </a:p>
          <a:p>
            <a:r>
              <a:rPr lang="en-US" dirty="0"/>
              <a:t>Square footage</a:t>
            </a:r>
          </a:p>
          <a:p>
            <a:r>
              <a:rPr lang="en-US" dirty="0"/>
              <a:t> location (Lat and </a:t>
            </a:r>
            <a:r>
              <a:rPr lang="en-US" dirty="0" err="1"/>
              <a:t>Longt</a:t>
            </a:r>
            <a:r>
              <a:rPr lang="en-US" dirty="0"/>
              <a:t>)</a:t>
            </a:r>
          </a:p>
          <a:p>
            <a:r>
              <a:rPr lang="en-US" dirty="0"/>
              <a:t> price </a:t>
            </a:r>
          </a:p>
          <a:p>
            <a:r>
              <a:rPr lang="en-US" dirty="0"/>
              <a:t>Amenities</a:t>
            </a:r>
          </a:p>
          <a:p>
            <a:r>
              <a:rPr lang="en-US" dirty="0"/>
              <a:t>Type of residence</a:t>
            </a:r>
          </a:p>
          <a:p>
            <a:r>
              <a:rPr lang="en-US" dirty="0"/>
              <a:t>Localities in and around Sacramento</a:t>
            </a:r>
          </a:p>
        </p:txBody>
      </p:sp>
    </p:spTree>
    <p:extLst>
      <p:ext uri="{BB962C8B-B14F-4D97-AF65-F5344CB8AC3E}">
        <p14:creationId xmlns:p14="http://schemas.microsoft.com/office/powerpoint/2010/main" val="295362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D2568-ED9D-4C08-A93F-919468835F4C}"/>
              </a:ext>
            </a:extLst>
          </p:cNvPr>
          <p:cNvSpPr>
            <a:spLocks noGrp="1"/>
          </p:cNvSpPr>
          <p:nvPr>
            <p:ph idx="1"/>
          </p:nvPr>
        </p:nvSpPr>
        <p:spPr>
          <a:xfrm>
            <a:off x="1537318" y="1514059"/>
            <a:ext cx="10018713" cy="3124201"/>
          </a:xfrm>
        </p:spPr>
        <p:txBody>
          <a:bodyPr>
            <a:normAutofit/>
          </a:bodyPr>
          <a:lstStyle/>
          <a:p>
            <a:pPr marL="0" indent="0" algn="ctr">
              <a:buNone/>
            </a:pPr>
            <a:r>
              <a:rPr lang="en-US" sz="8000" dirty="0"/>
              <a:t>Questions?</a:t>
            </a:r>
          </a:p>
        </p:txBody>
      </p:sp>
    </p:spTree>
    <p:extLst>
      <p:ext uri="{BB962C8B-B14F-4D97-AF65-F5344CB8AC3E}">
        <p14:creationId xmlns:p14="http://schemas.microsoft.com/office/powerpoint/2010/main" val="53967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ABD4-EC37-417F-9BFD-106766228376}"/>
              </a:ext>
            </a:extLst>
          </p:cNvPr>
          <p:cNvSpPr>
            <a:spLocks noGrp="1"/>
          </p:cNvSpPr>
          <p:nvPr>
            <p:ph type="title"/>
          </p:nvPr>
        </p:nvSpPr>
        <p:spPr/>
        <p:txBody>
          <a:bodyPr/>
          <a:lstStyle/>
          <a:p>
            <a:r>
              <a:rPr lang="en-US" dirty="0"/>
              <a:t>Dataset</a:t>
            </a:r>
          </a:p>
        </p:txBody>
      </p:sp>
      <p:pic>
        <p:nvPicPr>
          <p:cNvPr id="5" name="Content Placeholder 4">
            <a:extLst>
              <a:ext uri="{FF2B5EF4-FFF2-40B4-BE49-F238E27FC236}">
                <a16:creationId xmlns:a16="http://schemas.microsoft.com/office/drawing/2014/main" id="{49387346-AA38-4126-8011-CB221A67D0D2}"/>
              </a:ext>
            </a:extLst>
          </p:cNvPr>
          <p:cNvPicPr>
            <a:picLocks noGrp="1" noChangeAspect="1"/>
          </p:cNvPicPr>
          <p:nvPr>
            <p:ph idx="1"/>
          </p:nvPr>
        </p:nvPicPr>
        <p:blipFill>
          <a:blip r:embed="rId2"/>
          <a:stretch>
            <a:fillRect/>
          </a:stretch>
        </p:blipFill>
        <p:spPr>
          <a:xfrm>
            <a:off x="1283179" y="2125362"/>
            <a:ext cx="10053596" cy="3744098"/>
          </a:xfrm>
        </p:spPr>
      </p:pic>
    </p:spTree>
    <p:extLst>
      <p:ext uri="{BB962C8B-B14F-4D97-AF65-F5344CB8AC3E}">
        <p14:creationId xmlns:p14="http://schemas.microsoft.com/office/powerpoint/2010/main" val="353105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479B-6DF0-4E8D-9CD3-5186B3710844}"/>
              </a:ext>
            </a:extLst>
          </p:cNvPr>
          <p:cNvSpPr>
            <a:spLocks noGrp="1"/>
          </p:cNvSpPr>
          <p:nvPr>
            <p:ph type="title"/>
          </p:nvPr>
        </p:nvSpPr>
        <p:spPr/>
        <p:txBody>
          <a:bodyPr/>
          <a:lstStyle/>
          <a:p>
            <a:r>
              <a:rPr lang="en-US" dirty="0"/>
              <a:t>MODULES USED</a:t>
            </a:r>
            <a:endParaRPr lang="en-IN" dirty="0"/>
          </a:p>
        </p:txBody>
      </p:sp>
      <p:pic>
        <p:nvPicPr>
          <p:cNvPr id="5" name="Content Placeholder 4">
            <a:extLst>
              <a:ext uri="{FF2B5EF4-FFF2-40B4-BE49-F238E27FC236}">
                <a16:creationId xmlns:a16="http://schemas.microsoft.com/office/drawing/2014/main" id="{DACFDD19-E874-4DEC-B5AC-8C5D139283A9}"/>
              </a:ext>
            </a:extLst>
          </p:cNvPr>
          <p:cNvPicPr>
            <a:picLocks noGrp="1" noChangeAspect="1"/>
          </p:cNvPicPr>
          <p:nvPr>
            <p:ph idx="1"/>
          </p:nvPr>
        </p:nvPicPr>
        <p:blipFill rotWithShape="1">
          <a:blip r:embed="rId2"/>
          <a:srcRect r="52697"/>
          <a:stretch/>
        </p:blipFill>
        <p:spPr>
          <a:xfrm>
            <a:off x="2926058" y="2438399"/>
            <a:ext cx="6098672" cy="3176501"/>
          </a:xfrm>
        </p:spPr>
      </p:pic>
    </p:spTree>
    <p:extLst>
      <p:ext uri="{BB962C8B-B14F-4D97-AF65-F5344CB8AC3E}">
        <p14:creationId xmlns:p14="http://schemas.microsoft.com/office/powerpoint/2010/main" val="329044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DC8-6146-42BF-90E5-47ADF8414B80}"/>
              </a:ext>
            </a:extLst>
          </p:cNvPr>
          <p:cNvSpPr>
            <a:spLocks noGrp="1"/>
          </p:cNvSpPr>
          <p:nvPr>
            <p:ph type="title"/>
          </p:nvPr>
        </p:nvSpPr>
        <p:spPr>
          <a:xfrm>
            <a:off x="980729" y="216709"/>
            <a:ext cx="10018713" cy="1752599"/>
          </a:xfrm>
        </p:spPr>
        <p:txBody>
          <a:bodyPr/>
          <a:lstStyle/>
          <a:p>
            <a:r>
              <a:rPr lang="en-IN" dirty="0"/>
              <a:t>Pre-Data Cleaning</a:t>
            </a:r>
            <a:endParaRPr lang="en-US" dirty="0"/>
          </a:p>
        </p:txBody>
      </p:sp>
      <p:pic>
        <p:nvPicPr>
          <p:cNvPr id="4" name="Content Placeholder 3">
            <a:extLst>
              <a:ext uri="{FF2B5EF4-FFF2-40B4-BE49-F238E27FC236}">
                <a16:creationId xmlns:a16="http://schemas.microsoft.com/office/drawing/2014/main" id="{7D2F06BD-9A6E-46AF-AF27-A9859CAFB960}"/>
              </a:ext>
            </a:extLst>
          </p:cNvPr>
          <p:cNvPicPr>
            <a:picLocks noGrp="1" noChangeAspect="1"/>
          </p:cNvPicPr>
          <p:nvPr>
            <p:ph idx="1"/>
          </p:nvPr>
        </p:nvPicPr>
        <p:blipFill rotWithShape="1">
          <a:blip r:embed="rId2"/>
          <a:srcRect l="30471" t="29018" r="3174" b="8601"/>
          <a:stretch/>
        </p:blipFill>
        <p:spPr>
          <a:xfrm>
            <a:off x="1788787" y="1439220"/>
            <a:ext cx="8402595" cy="4443379"/>
          </a:xfrm>
          <a:prstGeom prst="rect">
            <a:avLst/>
          </a:prstGeom>
        </p:spPr>
      </p:pic>
      <p:sp>
        <p:nvSpPr>
          <p:cNvPr id="3" name="TextBox 2">
            <a:extLst>
              <a:ext uri="{FF2B5EF4-FFF2-40B4-BE49-F238E27FC236}">
                <a16:creationId xmlns:a16="http://schemas.microsoft.com/office/drawing/2014/main" id="{E7136ECA-8505-4030-8AD7-DD70E33D39FD}"/>
              </a:ext>
            </a:extLst>
          </p:cNvPr>
          <p:cNvSpPr txBox="1"/>
          <p:nvPr/>
        </p:nvSpPr>
        <p:spPr>
          <a:xfrm>
            <a:off x="4015409" y="6029739"/>
            <a:ext cx="3425938" cy="369332"/>
          </a:xfrm>
          <a:prstGeom prst="rect">
            <a:avLst/>
          </a:prstGeom>
          <a:noFill/>
        </p:spPr>
        <p:txBody>
          <a:bodyPr wrap="none" rtlCol="0">
            <a:spAutoFit/>
          </a:bodyPr>
          <a:lstStyle/>
          <a:p>
            <a:r>
              <a:rPr lang="en-US" dirty="0"/>
              <a:t>Scatter plot of square feet vs price</a:t>
            </a:r>
            <a:endParaRPr lang="en-IN" dirty="0"/>
          </a:p>
        </p:txBody>
      </p:sp>
    </p:spTree>
    <p:extLst>
      <p:ext uri="{BB962C8B-B14F-4D97-AF65-F5344CB8AC3E}">
        <p14:creationId xmlns:p14="http://schemas.microsoft.com/office/powerpoint/2010/main" val="202139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F32E-1C88-4977-B997-D851E5C54816}"/>
              </a:ext>
            </a:extLst>
          </p:cNvPr>
          <p:cNvSpPr>
            <a:spLocks noGrp="1"/>
          </p:cNvSpPr>
          <p:nvPr>
            <p:ph type="title"/>
          </p:nvPr>
        </p:nvSpPr>
        <p:spPr>
          <a:xfrm>
            <a:off x="8322433" y="301489"/>
            <a:ext cx="3485253" cy="1003852"/>
          </a:xfrm>
        </p:spPr>
        <p:txBody>
          <a:bodyPr/>
          <a:lstStyle/>
          <a:p>
            <a:r>
              <a:rPr lang="en-US" dirty="0"/>
              <a:t>Visualization</a:t>
            </a:r>
            <a:endParaRPr lang="en-IN" dirty="0"/>
          </a:p>
        </p:txBody>
      </p:sp>
      <p:pic>
        <p:nvPicPr>
          <p:cNvPr id="1026" name="Picture 2">
            <a:extLst>
              <a:ext uri="{FF2B5EF4-FFF2-40B4-BE49-F238E27FC236}">
                <a16:creationId xmlns:a16="http://schemas.microsoft.com/office/drawing/2014/main" id="{82C266A5-D1DA-4334-A59E-C3265E336C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0868" y="116303"/>
            <a:ext cx="6770767" cy="644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0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C41D-A6FB-4CA4-A2EF-044C666DDD1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EC21C14C-63D6-48A8-8D66-B7771AF046B3}"/>
              </a:ext>
            </a:extLst>
          </p:cNvPr>
          <p:cNvSpPr>
            <a:spLocks noGrp="1"/>
          </p:cNvSpPr>
          <p:nvPr>
            <p:ph idx="1"/>
          </p:nvPr>
        </p:nvSpPr>
        <p:spPr/>
        <p:txBody>
          <a:bodyPr/>
          <a:lstStyle/>
          <a:p>
            <a:pPr marL="0" indent="0">
              <a:buNone/>
            </a:pPr>
            <a:r>
              <a:rPr lang="en-US" dirty="0"/>
              <a:t>Removing missing attributes by replacing them with the most suitable values, obtained by the most suitable method </a:t>
            </a:r>
          </a:p>
        </p:txBody>
      </p:sp>
    </p:spTree>
    <p:extLst>
      <p:ext uri="{BB962C8B-B14F-4D97-AF65-F5344CB8AC3E}">
        <p14:creationId xmlns:p14="http://schemas.microsoft.com/office/powerpoint/2010/main" val="244506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C563-53F6-4D17-AD71-13106E429845}"/>
              </a:ext>
            </a:extLst>
          </p:cNvPr>
          <p:cNvSpPr>
            <a:spLocks noGrp="1"/>
          </p:cNvSpPr>
          <p:nvPr>
            <p:ph type="title"/>
          </p:nvPr>
        </p:nvSpPr>
        <p:spPr>
          <a:xfrm>
            <a:off x="1484309" y="190500"/>
            <a:ext cx="10018713" cy="1752599"/>
          </a:xfrm>
        </p:spPr>
        <p:txBody>
          <a:bodyPr/>
          <a:lstStyle/>
          <a:p>
            <a:r>
              <a:rPr lang="en-US" dirty="0"/>
              <a:t>Data Cleaning</a:t>
            </a:r>
          </a:p>
        </p:txBody>
      </p:sp>
      <p:sp>
        <p:nvSpPr>
          <p:cNvPr id="3" name="Content Placeholder 2">
            <a:extLst>
              <a:ext uri="{FF2B5EF4-FFF2-40B4-BE49-F238E27FC236}">
                <a16:creationId xmlns:a16="http://schemas.microsoft.com/office/drawing/2014/main" id="{5042F97F-835A-4B0E-A8DA-4326F6B80D60}"/>
              </a:ext>
            </a:extLst>
          </p:cNvPr>
          <p:cNvSpPr>
            <a:spLocks noGrp="1"/>
          </p:cNvSpPr>
          <p:nvPr>
            <p:ph idx="1"/>
          </p:nvPr>
        </p:nvSpPr>
        <p:spPr>
          <a:xfrm>
            <a:off x="1484309" y="867019"/>
            <a:ext cx="10018713" cy="3124201"/>
          </a:xfrm>
        </p:spPr>
        <p:txBody>
          <a:bodyPr/>
          <a:lstStyle/>
          <a:p>
            <a:r>
              <a:rPr lang="en-US" sz="2000" dirty="0"/>
              <a:t>Cleaning the Data is particularly difficult when outliers are present. As indicated below, it is hard to determine a method that gives accurate values which can be substituted for missing attributes.</a:t>
            </a:r>
          </a:p>
          <a:p>
            <a:endParaRPr lang="en-US" dirty="0"/>
          </a:p>
          <a:p>
            <a:endParaRPr lang="en-US" dirty="0"/>
          </a:p>
        </p:txBody>
      </p:sp>
      <p:pic>
        <p:nvPicPr>
          <p:cNvPr id="5" name="Picture 4">
            <a:extLst>
              <a:ext uri="{FF2B5EF4-FFF2-40B4-BE49-F238E27FC236}">
                <a16:creationId xmlns:a16="http://schemas.microsoft.com/office/drawing/2014/main" id="{EED8322D-A57B-4C2E-89DF-CC661739F684}"/>
              </a:ext>
            </a:extLst>
          </p:cNvPr>
          <p:cNvPicPr>
            <a:picLocks noChangeAspect="1"/>
          </p:cNvPicPr>
          <p:nvPr/>
        </p:nvPicPr>
        <p:blipFill rotWithShape="1">
          <a:blip r:embed="rId2"/>
          <a:srcRect l="36021" t="42446" r="32968" b="11640"/>
          <a:stretch/>
        </p:blipFill>
        <p:spPr>
          <a:xfrm>
            <a:off x="3496962" y="2429119"/>
            <a:ext cx="5090984" cy="4237801"/>
          </a:xfrm>
          <a:prstGeom prst="rect">
            <a:avLst/>
          </a:prstGeom>
        </p:spPr>
      </p:pic>
    </p:spTree>
    <p:extLst>
      <p:ext uri="{BB962C8B-B14F-4D97-AF65-F5344CB8AC3E}">
        <p14:creationId xmlns:p14="http://schemas.microsoft.com/office/powerpoint/2010/main" val="174522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0E8C-91B8-46BE-AF0D-848AE2C09939}"/>
              </a:ext>
            </a:extLst>
          </p:cNvPr>
          <p:cNvSpPr>
            <a:spLocks noGrp="1"/>
          </p:cNvSpPr>
          <p:nvPr>
            <p:ph type="title"/>
          </p:nvPr>
        </p:nvSpPr>
        <p:spPr>
          <a:xfrm>
            <a:off x="1484309" y="190501"/>
            <a:ext cx="10018713" cy="1242884"/>
          </a:xfrm>
        </p:spPr>
        <p:txBody>
          <a:bodyPr/>
          <a:lstStyle/>
          <a:p>
            <a:r>
              <a:rPr lang="en-US" dirty="0"/>
              <a:t>Data Cleaning</a:t>
            </a:r>
          </a:p>
        </p:txBody>
      </p:sp>
      <p:pic>
        <p:nvPicPr>
          <p:cNvPr id="5" name="Content Placeholder 4">
            <a:extLst>
              <a:ext uri="{FF2B5EF4-FFF2-40B4-BE49-F238E27FC236}">
                <a16:creationId xmlns:a16="http://schemas.microsoft.com/office/drawing/2014/main" id="{571A7596-1BA0-4EE7-8EBB-F43D06BA723A}"/>
              </a:ext>
            </a:extLst>
          </p:cNvPr>
          <p:cNvPicPr>
            <a:picLocks noGrp="1" noChangeAspect="1"/>
          </p:cNvPicPr>
          <p:nvPr>
            <p:ph idx="1"/>
          </p:nvPr>
        </p:nvPicPr>
        <p:blipFill rotWithShape="1">
          <a:blip r:embed="rId2"/>
          <a:srcRect l="34764" t="33433" r="31435" b="26784"/>
          <a:stretch/>
        </p:blipFill>
        <p:spPr>
          <a:xfrm>
            <a:off x="3571103" y="2995483"/>
            <a:ext cx="5350475" cy="3540584"/>
          </a:xfrm>
        </p:spPr>
      </p:pic>
      <p:sp>
        <p:nvSpPr>
          <p:cNvPr id="6" name="TextBox 5">
            <a:extLst>
              <a:ext uri="{FF2B5EF4-FFF2-40B4-BE49-F238E27FC236}">
                <a16:creationId xmlns:a16="http://schemas.microsoft.com/office/drawing/2014/main" id="{B59B205B-1200-4108-898F-2ED1A21A5CF1}"/>
              </a:ext>
            </a:extLst>
          </p:cNvPr>
          <p:cNvSpPr txBox="1"/>
          <p:nvPr/>
        </p:nvSpPr>
        <p:spPr>
          <a:xfrm>
            <a:off x="2075935" y="1433384"/>
            <a:ext cx="9638270" cy="1200329"/>
          </a:xfrm>
          <a:prstGeom prst="rect">
            <a:avLst/>
          </a:prstGeom>
          <a:noFill/>
        </p:spPr>
        <p:txBody>
          <a:bodyPr wrap="square" rtlCol="0">
            <a:spAutoFit/>
          </a:bodyPr>
          <a:lstStyle/>
          <a:p>
            <a:r>
              <a:rPr lang="en-US" dirty="0"/>
              <a:t>This is the graph of the square footage of the house plots. It has a relatively better distribution. The central tendency method used to approximate missing values are somewhat accurate if not completely. The main reason for this is that the distribution behaves as a gaussian distribution when the population size is huge. </a:t>
            </a:r>
          </a:p>
        </p:txBody>
      </p:sp>
    </p:spTree>
    <p:extLst>
      <p:ext uri="{BB962C8B-B14F-4D97-AF65-F5344CB8AC3E}">
        <p14:creationId xmlns:p14="http://schemas.microsoft.com/office/powerpoint/2010/main" val="2622186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288</TotalTime>
  <Words>575</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IDS Assignment 2018-19</vt:lpstr>
      <vt:lpstr>Dataset</vt:lpstr>
      <vt:lpstr>Dataset</vt:lpstr>
      <vt:lpstr>MODULES USED</vt:lpstr>
      <vt:lpstr>Pre-Data Cleaning</vt:lpstr>
      <vt:lpstr>Visualization</vt:lpstr>
      <vt:lpstr>Data Cleaning</vt:lpstr>
      <vt:lpstr>Data Cleaning</vt:lpstr>
      <vt:lpstr>Data Cleaning</vt:lpstr>
      <vt:lpstr>Data Cleaning</vt:lpstr>
      <vt:lpstr>Visualization</vt:lpstr>
      <vt:lpstr>Visualization</vt:lpstr>
      <vt:lpstr>Visualization</vt:lpstr>
      <vt:lpstr>Visualization </vt:lpstr>
      <vt:lpstr>Visualization</vt:lpstr>
      <vt:lpstr>Hypothesis Testing</vt:lpstr>
      <vt:lpstr>Hypothesis Testing</vt:lpstr>
      <vt:lpstr>Hypothesis test</vt:lpstr>
      <vt:lpstr>Hypothesis Test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 Assignment 2018-19</dc:title>
  <dc:creator>Hrishikesh Viswanath</dc:creator>
  <cp:lastModifiedBy>RAVENDRA SINGH</cp:lastModifiedBy>
  <cp:revision>21</cp:revision>
  <dcterms:created xsi:type="dcterms:W3CDTF">2018-10-30T09:01:46Z</dcterms:created>
  <dcterms:modified xsi:type="dcterms:W3CDTF">2018-11-20T05:55:45Z</dcterms:modified>
</cp:coreProperties>
</file>