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84" r:id="rId4"/>
    <p:sldId id="287" r:id="rId5"/>
    <p:sldId id="286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81" r:id="rId15"/>
    <p:sldId id="268" r:id="rId16"/>
    <p:sldId id="269" r:id="rId17"/>
    <p:sldId id="28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FF0000"/>
    <a:srgbClr val="33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5" autoAdjust="0"/>
    <p:restoredTop sz="94694"/>
  </p:normalViewPr>
  <p:slideViewPr>
    <p:cSldViewPr>
      <p:cViewPr varScale="1">
        <p:scale>
          <a:sx n="121" d="100"/>
          <a:sy n="121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wan Rasamny" userId="ab1fe431-15c1-45b9-a358-e7dc16a25c24" providerId="ADAL" clId="{97252BA1-4F49-6C4B-BD18-FBF0692A599C}"/>
    <pc:docChg chg="modMainMaster">
      <pc:chgData name="Marwan Rasamny" userId="ab1fe431-15c1-45b9-a358-e7dc16a25c24" providerId="ADAL" clId="{97252BA1-4F49-6C4B-BD18-FBF0692A599C}" dt="2022-10-28T17:43:13.003" v="76" actId="1038"/>
      <pc:docMkLst>
        <pc:docMk/>
      </pc:docMkLst>
      <pc:sldMasterChg chg="modSp mod modSldLayout">
        <pc:chgData name="Marwan Rasamny" userId="ab1fe431-15c1-45b9-a358-e7dc16a25c24" providerId="ADAL" clId="{97252BA1-4F49-6C4B-BD18-FBF0692A599C}" dt="2022-10-28T17:43:13.003" v="76" actId="1038"/>
        <pc:sldMasterMkLst>
          <pc:docMk/>
          <pc:sldMasterMk cId="0" sldId="2147483648"/>
        </pc:sldMasterMkLst>
        <pc:spChg chg="mod">
          <ac:chgData name="Marwan Rasamny" userId="ab1fe431-15c1-45b9-a358-e7dc16a25c24" providerId="ADAL" clId="{97252BA1-4F49-6C4B-BD18-FBF0692A599C}" dt="2022-10-28T17:42:46.365" v="34" actId="20577"/>
          <ac:spMkLst>
            <pc:docMk/>
            <pc:sldMasterMk cId="0" sldId="2147483648"/>
            <ac:spMk id="1032" creationId="{00000000-0000-0000-0000-000000000000}"/>
          </ac:spMkLst>
        </pc:spChg>
        <pc:sldLayoutChg chg="modSp mod">
          <pc:chgData name="Marwan Rasamny" userId="ab1fe431-15c1-45b9-a358-e7dc16a25c24" providerId="ADAL" clId="{97252BA1-4F49-6C4B-BD18-FBF0692A599C}" dt="2022-10-28T17:43:13.003" v="76" actId="1038"/>
          <pc:sldLayoutMkLst>
            <pc:docMk/>
            <pc:sldMasterMk cId="0" sldId="2147483648"/>
            <pc:sldLayoutMk cId="0" sldId="2147483649"/>
          </pc:sldLayoutMkLst>
          <pc:spChg chg="mod">
            <ac:chgData name="Marwan Rasamny" userId="ab1fe431-15c1-45b9-a358-e7dc16a25c24" providerId="ADAL" clId="{97252BA1-4F49-6C4B-BD18-FBF0692A599C}" dt="2022-10-28T17:43:13.003" v="76" actId="1038"/>
            <ac:spMkLst>
              <pc:docMk/>
              <pc:sldMasterMk cId="0" sldId="2147483648"/>
              <pc:sldLayoutMk cId="0" sldId="2147483649"/>
              <ac:spMk id="9221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/>
            </a:lvl1pPr>
          </a:lstStyle>
          <a:p>
            <a:fld id="{332ABB05-153D-48A4-A18B-CB45B4B418B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5193F-0B65-4DAF-BDBB-B56468890F28}" type="slidenum">
              <a:rPr lang="en-US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766720-5E3D-42C9-A3E6-54E5A6D3AA3F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129B1D-81E7-4D35-9C40-57EEEBAB8734}" type="slidenum">
              <a:rPr lang="en-US"/>
              <a:pPr/>
              <a:t>12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45684F-8CE3-46BB-A416-34BEA8629C8B}" type="slidenum">
              <a:rPr lang="en-US"/>
              <a:pPr/>
              <a:t>13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71F73-03C0-418A-83F1-6772C9240C67}" type="slidenum">
              <a:rPr lang="en-US"/>
              <a:pPr/>
              <a:t>14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E3EEA3-3C3D-4EFD-9725-838C6C7DA6A5}" type="slidenum">
              <a:rPr lang="en-US"/>
              <a:pPr/>
              <a:t>15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922E3-632D-4682-8DF0-A88F6B70E0D7}" type="slidenum">
              <a:rPr lang="en-US"/>
              <a:pPr/>
              <a:t>16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FA66A-4529-47D8-9621-BDFF3DC8D902}" type="slidenum">
              <a:rPr lang="en-US"/>
              <a:pPr/>
              <a:t>17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01D0F-2A1E-461A-B8C4-9C434F1DB51F}" type="slidenum">
              <a:rPr lang="en-US"/>
              <a:pPr/>
              <a:t>18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BAD8E-8AF3-4638-90E3-B7821E8DA7BE}" type="slidenum">
              <a:rPr lang="en-US"/>
              <a:pPr/>
              <a:t>19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F23595-9261-4801-B532-6FADF91CF1D1}" type="slidenum">
              <a:rPr lang="en-US"/>
              <a:pPr/>
              <a:t>20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CBB32-25B6-4ADD-B811-1CC8F1CA2477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73053-4E69-4954-B184-156BBC353BBB}" type="slidenum">
              <a:rPr lang="en-US"/>
              <a:pPr/>
              <a:t>21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18738-61AB-4DE0-BB68-CD597F5EFB73}" type="slidenum">
              <a:rPr lang="en-US"/>
              <a:pPr/>
              <a:t>22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001CC-77F0-40AF-A789-45B3CECF7D84}" type="slidenum">
              <a:rPr lang="en-US"/>
              <a:pPr/>
              <a:t>23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9184AE-456B-4B63-9DFC-590CE7A7710D}" type="slidenum">
              <a:rPr lang="en-US"/>
              <a:pPr/>
              <a:t>24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8F1FA-668E-4A88-926F-258F7395E4B7}" type="slidenum">
              <a:rPr lang="en-US"/>
              <a:pPr/>
              <a:t>25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CBB32-25B6-4ADD-B811-1CC8F1CA2477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7FA66A-4529-47D8-9621-BDFF3DC8D902}" type="slidenum">
              <a:rPr lang="en-US"/>
              <a:pPr/>
              <a:t>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BBFC96-1239-4C4E-85C9-3F1D4D8A29D9}" type="slidenum">
              <a:rPr lang="en-US"/>
              <a:pPr/>
              <a:t>6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CD34B7-6765-41E5-B74F-8A133382A437}" type="slidenum">
              <a:rPr lang="en-US"/>
              <a:pPr/>
              <a:t>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955EB-DAD4-428A-91DC-AC9A311BB2BF}" type="slidenum">
              <a:rPr lang="en-US"/>
              <a:pPr/>
              <a:t>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6265A-511B-4301-A5A6-C7A352D48EAE}" type="slidenum">
              <a:rPr lang="en-US"/>
              <a:pPr/>
              <a:t>9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DEA244-EB26-4A84-9B5E-3EA10DCDAA46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772400" cy="1524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9220" name="Picture 4" descr="DSU_hori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" y="533400"/>
            <a:ext cx="7696200" cy="1184275"/>
          </a:xfrm>
          <a:prstGeom prst="rect">
            <a:avLst/>
          </a:prstGeom>
          <a:noFill/>
        </p:spPr>
      </p:pic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752600" y="2438400"/>
            <a:ext cx="6096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</a:rPr>
              <a:t>Elements of Computer Programming II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447800" y="1927225"/>
            <a:ext cx="665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Department</a:t>
            </a:r>
            <a:r>
              <a:rPr lang="en-US" sz="2400" b="1">
                <a:latin typeface="Times New Roman" pitchFamily="18" charset="0"/>
              </a:rPr>
              <a:t> </a:t>
            </a:r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of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>
                <a:solidFill>
                  <a:srgbClr val="0066CC"/>
                </a:solidFill>
                <a:latin typeface="Times New Roman" pitchFamily="18" charset="0"/>
              </a:rPr>
              <a:t>Computer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 and Information Sciences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85800" y="4913313"/>
            <a:ext cx="7772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i="0">
                <a:latin typeface="Times New Roman" pitchFamily="18" charset="0"/>
              </a:rPr>
              <a:t>Marwan Rasamny, PhD</a:t>
            </a:r>
          </a:p>
          <a:p>
            <a:pPr algn="ctr"/>
            <a:r>
              <a:rPr lang="en-US" sz="2800" i="0">
                <a:latin typeface="Times New Roman" pitchFamily="18" charset="0"/>
              </a:rPr>
              <a:t>Department of Computer &amp; Information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45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45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DSU_horiz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57200" y="6026150"/>
            <a:ext cx="4495800" cy="692150"/>
          </a:xfrm>
          <a:prstGeom prst="rect">
            <a:avLst/>
          </a:prstGeom>
          <a:noFill/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5181600" y="6135469"/>
            <a:ext cx="2971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9144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Elements of Computer Programming II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924800" y="61722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fld id="{3701A2C5-F3A9-4915-92D8-2783D935923F}" type="slidenum">
              <a:rPr lang="en-US" sz="2000" i="0">
                <a:latin typeface="Times New Roman" pitchFamily="18" charset="0"/>
              </a:rPr>
              <a:pPr algn="r"/>
              <a:t>‹#›</a:t>
            </a:fld>
            <a:endParaRPr lang="en-US" sz="2000" i="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0000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Blip>
          <a:blip r:embed="rId15"/>
        </a:buBlip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Putting It All Together</a:t>
            </a:r>
            <a:br>
              <a:rPr lang="en-US" sz="4000" b="1" dirty="0"/>
            </a:br>
            <a:r>
              <a:rPr lang="en-US" sz="4000" b="1" dirty="0"/>
              <a:t>FSMs and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Instantiating a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426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2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200" b="1">
                <a:latin typeface="Courier New" pitchFamily="49" charset="0"/>
              </a:rPr>
              <a:t> </a:t>
            </a:r>
            <a:r>
              <a:rPr lang="en-US" sz="22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200" b="1">
                <a:latin typeface="Courier New" pitchFamily="49" charset="0"/>
              </a:rPr>
              <a:t> StopWatchTest{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public static void main(String[] args){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	StopWatch joeStopWatch=new StopWatch();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	StopWatch janeStopWatch=new StopWatch();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	</a:t>
            </a: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200" b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2200" b="1">
                <a:latin typeface="Courier New" pitchFamily="49" charset="0"/>
              </a:rPr>
              <a:t>}</a:t>
            </a:r>
          </a:p>
        </p:txBody>
      </p:sp>
      <p:sp>
        <p:nvSpPr>
          <p:cNvPr id="242695" name="AutoShape 7"/>
          <p:cNvSpPr>
            <a:spLocks noChangeArrowheads="1"/>
          </p:cNvSpPr>
          <p:nvPr/>
        </p:nvSpPr>
        <p:spPr bwMode="auto">
          <a:xfrm>
            <a:off x="1371600" y="2895600"/>
            <a:ext cx="2076450" cy="533400"/>
          </a:xfrm>
          <a:prstGeom prst="roundRect">
            <a:avLst>
              <a:gd name="adj" fmla="val 16667"/>
            </a:avLst>
          </a:prstGeom>
          <a:solidFill>
            <a:srgbClr val="99CCFF">
              <a:alpha val="7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joeStopWatch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1371600" y="3352800"/>
            <a:ext cx="32004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/>
              <a:t>initialTime</a:t>
            </a:r>
            <a:r>
              <a:rPr lang="en-US" dirty="0"/>
              <a:t>: 1171418618443</a:t>
            </a:r>
          </a:p>
          <a:p>
            <a:r>
              <a:rPr lang="en-US" dirty="0" err="1"/>
              <a:t>currentTime</a:t>
            </a:r>
            <a:r>
              <a:rPr lang="en-US" dirty="0"/>
              <a:t>: 1171418621639</a:t>
            </a:r>
          </a:p>
          <a:p>
            <a:r>
              <a:rPr lang="en-US" dirty="0"/>
              <a:t>----------------------------------------</a:t>
            </a:r>
          </a:p>
          <a:p>
            <a:r>
              <a:rPr lang="en-US" dirty="0"/>
              <a:t>void reset()</a:t>
            </a:r>
          </a:p>
          <a:p>
            <a:r>
              <a:rPr lang="en-US" dirty="0"/>
              <a:t>void </a:t>
            </a:r>
            <a:r>
              <a:rPr lang="en-US" dirty="0" err="1"/>
              <a:t>startStop</a:t>
            </a:r>
            <a:r>
              <a:rPr lang="en-US" dirty="0"/>
              <a:t>()</a:t>
            </a:r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242698" name="AutoShape 10"/>
          <p:cNvSpPr>
            <a:spLocks noChangeArrowheads="1"/>
          </p:cNvSpPr>
          <p:nvPr/>
        </p:nvSpPr>
        <p:spPr bwMode="auto">
          <a:xfrm>
            <a:off x="5181600" y="2895600"/>
            <a:ext cx="2224088" cy="533400"/>
          </a:xfrm>
          <a:prstGeom prst="roundRect">
            <a:avLst>
              <a:gd name="adj" fmla="val 16667"/>
            </a:avLst>
          </a:prstGeom>
          <a:solidFill>
            <a:srgbClr val="99CCFF">
              <a:alpha val="70000"/>
            </a:srgbClr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janeStopWatch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5181600" y="3352800"/>
            <a:ext cx="32766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err="1"/>
              <a:t>initialTime</a:t>
            </a:r>
            <a:r>
              <a:rPr lang="en-US" dirty="0"/>
              <a:t>: 1171418618443</a:t>
            </a:r>
          </a:p>
          <a:p>
            <a:r>
              <a:rPr lang="en-US" dirty="0" err="1"/>
              <a:t>currentTime</a:t>
            </a:r>
            <a:r>
              <a:rPr lang="en-US" dirty="0"/>
              <a:t>: 1171418624693</a:t>
            </a:r>
          </a:p>
          <a:p>
            <a:r>
              <a:rPr lang="en-US" dirty="0"/>
              <a:t>----------------------------------------</a:t>
            </a:r>
          </a:p>
          <a:p>
            <a:r>
              <a:rPr lang="en-US" dirty="0"/>
              <a:t>void reset()</a:t>
            </a:r>
          </a:p>
          <a:p>
            <a:r>
              <a:rPr lang="en-US" dirty="0"/>
              <a:t>void </a:t>
            </a:r>
            <a:r>
              <a:rPr lang="en-US" dirty="0" err="1"/>
              <a:t>startStop</a:t>
            </a:r>
            <a:r>
              <a:rPr lang="en-US" dirty="0"/>
              <a:t>()</a:t>
            </a:r>
          </a:p>
          <a:p>
            <a:r>
              <a:rPr lang="en-US" dirty="0"/>
              <a:t>String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StopWatchTest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public static void main(String[] </a:t>
            </a:r>
            <a:r>
              <a:rPr lang="en-US" sz="1800" b="1" dirty="0" err="1">
                <a:latin typeface="Courier New" pitchFamily="49" charset="0"/>
              </a:rPr>
              <a:t>args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joeStopWatch</a:t>
            </a:r>
            <a:r>
              <a:rPr lang="en-US" sz="1800" b="1" dirty="0">
                <a:latin typeface="Courier New" pitchFamily="49" charset="0"/>
              </a:rPr>
              <a:t>=new 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janeStopWatch</a:t>
            </a:r>
            <a:r>
              <a:rPr lang="en-US" sz="1800" b="1" dirty="0">
                <a:latin typeface="Courier New" pitchFamily="49" charset="0"/>
              </a:rPr>
              <a:t>=new </a:t>
            </a:r>
            <a:r>
              <a:rPr lang="en-US" sz="1800" b="1" dirty="0" err="1">
                <a:latin typeface="Courier New" pitchFamily="49" charset="0"/>
              </a:rPr>
              <a:t>StopWatch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joeStopWatch.reset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janeStopWatch.reset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joeStopWatch.startStop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janeStopWatch.startStop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(“Stop watch started”);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for(long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1000000000;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janeStopWatch.startStop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for(long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1000000000;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joeStopWatch.startStop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janeStopWatch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</a:rPr>
              <a:t>System.out.println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joeStopWatch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0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0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0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06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0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06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0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06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0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06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0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06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0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06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0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064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That Return a Value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Our </a:t>
            </a:r>
            <a:r>
              <a:rPr lang="en-US" b="1" dirty="0" err="1">
                <a:latin typeface="Courier New" pitchFamily="49" charset="0"/>
              </a:rPr>
              <a:t>toString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method in </a:t>
            </a:r>
            <a:r>
              <a:rPr lang="en-US" b="1" dirty="0" err="1">
                <a:latin typeface="Courier New" pitchFamily="49" charset="0"/>
              </a:rPr>
              <a:t>StopWatch</a:t>
            </a:r>
            <a:r>
              <a:rPr lang="en-US" dirty="0"/>
              <a:t> always returns a string representation of the </a:t>
            </a:r>
            <a:r>
              <a:rPr lang="en-US" b="1" dirty="0" err="1">
                <a:latin typeface="Courier New" pitchFamily="49" charset="0"/>
              </a:rPr>
              <a:t>StopWatch</a:t>
            </a:r>
            <a:r>
              <a:rPr lang="en-US" dirty="0"/>
              <a:t> object.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really need to provide </a:t>
            </a:r>
            <a:r>
              <a:rPr lang="en-US" i="1" dirty="0"/>
              <a:t>accessor</a:t>
            </a:r>
            <a:r>
              <a:rPr lang="en-US" dirty="0"/>
              <a:t> methods that give us controlled access to the private instance variables.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We could provide a method that returns the elapsed time in milliseconds so that we can format it any way we want.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Accessor methods are made </a:t>
            </a:r>
            <a:r>
              <a:rPr lang="en-US" b="1" dirty="0">
                <a:latin typeface="Courier New" pitchFamily="49" charset="0"/>
              </a:rPr>
              <a:t>public</a:t>
            </a:r>
            <a:r>
              <a:rPr lang="en-US" dirty="0"/>
              <a:t> so that any client can call use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StopWatch</a:t>
            </a:r>
            <a:r>
              <a:rPr lang="en-US"/>
              <a:t> Class …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StopWatch</a:t>
            </a: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initialTime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currentTime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reset(){ . . .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startStop</a:t>
            </a:r>
            <a:r>
              <a:rPr lang="en-US" sz="2400" b="1" dirty="0">
                <a:latin typeface="Courier New" pitchFamily="49" charset="0"/>
              </a:rPr>
              <a:t>()	{ . . .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String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toString</a:t>
            </a:r>
            <a:r>
              <a:rPr lang="en-US" sz="2400" b="1" dirty="0">
                <a:latin typeface="Courier New" pitchFamily="49" charset="0"/>
              </a:rPr>
              <a:t>(){ . . . }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	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elapsedTime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46789" name="AutoShape 5"/>
          <p:cNvSpPr>
            <a:spLocks noChangeArrowheads="1"/>
          </p:cNvSpPr>
          <p:nvPr/>
        </p:nvSpPr>
        <p:spPr bwMode="auto">
          <a:xfrm>
            <a:off x="3276600" y="2362200"/>
            <a:ext cx="5486400" cy="1600200"/>
          </a:xfrm>
          <a:prstGeom prst="cloudCallout">
            <a:avLst>
              <a:gd name="adj1" fmla="val -10907"/>
              <a:gd name="adj2" fmla="val 71926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>
                <a:latin typeface="Courier New" pitchFamily="49" charset="0"/>
              </a:rPr>
              <a:t>elapsedTimeInMillis() returns the elapsed time in milliseconds!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Mutator and Accessor Methods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that change the state of an object after being invoked are called </a:t>
            </a:r>
            <a:r>
              <a:rPr lang="en-US" i="1" dirty="0" err="1"/>
              <a:t>mutator</a:t>
            </a:r>
            <a:r>
              <a:rPr lang="en-US" dirty="0"/>
              <a:t> methods.</a:t>
            </a:r>
          </a:p>
          <a:p>
            <a:pPr lvl="1"/>
            <a:r>
              <a:rPr lang="en-US" dirty="0"/>
              <a:t>Obvious – they mutate the state of the object.</a:t>
            </a:r>
          </a:p>
          <a:p>
            <a:r>
              <a:rPr lang="en-US" dirty="0"/>
              <a:t>Methods that only return information and do not change the state of an object after being invoked are called </a:t>
            </a:r>
            <a:r>
              <a:rPr lang="en-US" i="1" dirty="0"/>
              <a:t>accessor</a:t>
            </a:r>
            <a:r>
              <a:rPr lang="en-US" dirty="0"/>
              <a:t> methods.</a:t>
            </a:r>
          </a:p>
          <a:p>
            <a:r>
              <a:rPr lang="en-US" dirty="0"/>
              <a:t>In the </a:t>
            </a:r>
            <a:r>
              <a:rPr lang="en-US" b="1" dirty="0" err="1">
                <a:latin typeface="Courier New" pitchFamily="49" charset="0"/>
              </a:rPr>
              <a:t>StopWatch</a:t>
            </a:r>
            <a:r>
              <a:rPr lang="en-US" dirty="0"/>
              <a:t> class</a:t>
            </a:r>
          </a:p>
          <a:p>
            <a:pPr lvl="1"/>
            <a:r>
              <a:rPr lang="en-US" b="1" dirty="0">
                <a:latin typeface="Courier New" pitchFamily="49" charset="0"/>
              </a:rPr>
              <a:t>reset()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startStop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are </a:t>
            </a:r>
            <a:r>
              <a:rPr lang="en-US" dirty="0" err="1"/>
              <a:t>mutator</a:t>
            </a:r>
            <a:r>
              <a:rPr lang="en-US" dirty="0"/>
              <a:t> methods.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elapsedTime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toString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dirty="0"/>
              <a:t> are </a:t>
            </a:r>
            <a:r>
              <a:rPr lang="en-US" i="1" dirty="0"/>
              <a:t>accessor</a:t>
            </a:r>
            <a:r>
              <a:rPr lang="en-US" dirty="0"/>
              <a:t> methods.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the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StopWatchTest</a:t>
            </a:r>
            <a:r>
              <a:rPr lang="en-US" sz="22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public static void main(String[]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StopWatch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myStopWatch</a:t>
            </a:r>
            <a:r>
              <a:rPr lang="en-US" sz="2200" b="1" dirty="0">
                <a:latin typeface="Courier New" pitchFamily="49" charset="0"/>
              </a:rPr>
              <a:t>=new </a:t>
            </a:r>
            <a:r>
              <a:rPr lang="en-US" sz="2200" b="1" dirty="0" err="1">
                <a:latin typeface="Courier New" pitchFamily="49" charset="0"/>
              </a:rPr>
              <a:t>StopWatch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myStopWatch.reset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myStopWatch.startStop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</a:rPr>
              <a:t>("Stop watch started");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for(long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=0;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 &lt; 1000000000; </a:t>
            </a:r>
            <a:r>
              <a:rPr lang="en-US" sz="2200" b="1" dirty="0" err="1">
                <a:latin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</a:rPr>
              <a:t>++);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myStopWatch.startStop</a:t>
            </a:r>
            <a:r>
              <a:rPr lang="en-US" sz="22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</a:rPr>
              <a:t>System.out.println</a:t>
            </a:r>
            <a:r>
              <a:rPr lang="en-US" sz="2200" b="1" dirty="0">
                <a:latin typeface="Courier New" pitchFamily="49" charset="0"/>
              </a:rPr>
              <a:t>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		</a:t>
            </a:r>
            <a:r>
              <a:rPr lang="en-US" sz="2200" b="1" dirty="0" err="1">
                <a:latin typeface="Courier New" pitchFamily="49" charset="0"/>
              </a:rPr>
              <a:t>myStopWatch.elapsedTime</a:t>
            </a:r>
            <a:r>
              <a:rPr lang="en-US" sz="2200" b="1" dirty="0">
                <a:latin typeface="Courier New" pitchFamily="49" charset="0"/>
              </a:rPr>
              <a:t>()*1e-3);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a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StopWatch</a:t>
            </a:r>
            <a:r>
              <a:rPr lang="en-US" dirty="0"/>
              <a:t> object is created, it should be in reset mode.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 is, if we operate on the object with output(), it should display 0s.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Once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method is invoked on the </a:t>
            </a:r>
            <a:r>
              <a:rPr lang="en-US" dirty="0" err="1"/>
              <a:t>StopWatch</a:t>
            </a:r>
            <a:r>
              <a:rPr lang="en-US" dirty="0"/>
              <a:t> object, the object should “begin counting”.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Subsequent invocations of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startStop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) method should result in setting the elapsed time.  </a:t>
            </a:r>
            <a:r>
              <a:rPr lang="en-US" i="1" dirty="0"/>
              <a:t>Note that the object continues to count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reset()</a:t>
            </a:r>
            <a:r>
              <a:rPr lang="en-US" dirty="0"/>
              <a:t> invocation sets the elapsed time back to 0 and places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StopWatch</a:t>
            </a:r>
            <a:r>
              <a:rPr lang="en-US" dirty="0"/>
              <a:t> object back in the reset state.</a:t>
            </a:r>
          </a:p>
        </p:txBody>
      </p:sp>
      <p:sp>
        <p:nvSpPr>
          <p:cNvPr id="2" name="Rectangle 1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"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0738" y="324433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7027" name="Oval 3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reset</a:t>
            </a:r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5029200" y="2819400"/>
            <a:ext cx="1295400" cy="1295400"/>
          </a:xfrm>
          <a:prstGeom prst="ellipse">
            <a:avLst/>
          </a:prstGeom>
          <a:solidFill>
            <a:srgbClr val="00FF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start/stop</a:t>
            </a:r>
          </a:p>
        </p:txBody>
      </p:sp>
      <p:cxnSp>
        <p:nvCxnSpPr>
          <p:cNvPr id="257042" name="AutoShape 18"/>
          <p:cNvCxnSpPr>
            <a:cxnSpLocks noChangeShapeType="1"/>
            <a:stCxn id="257027" idx="7"/>
            <a:endCxn id="257041" idx="1"/>
          </p:cNvCxnSpPr>
          <p:nvPr/>
        </p:nvCxnSpPr>
        <p:spPr bwMode="auto">
          <a:xfrm rot="16200000">
            <a:off x="3886201" y="1809750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895600" y="2241167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latin typeface="Courier New" pitchFamily="49" charset="0"/>
              </a:rPr>
              <a:t>startStop</a:t>
            </a:r>
            <a:r>
              <a:rPr lang="en-US" sz="1400" b="1" i="0" dirty="0">
                <a:latin typeface="Courier New" pitchFamily="49" charset="0"/>
              </a:rPr>
              <a:t>()</a:t>
            </a:r>
            <a:r>
              <a:rPr lang="en-US" sz="1400" b="1" i="0" dirty="0"/>
              <a:t> </a:t>
            </a:r>
            <a:r>
              <a:rPr lang="en-US" sz="1400" b="1" i="0" dirty="0">
                <a:latin typeface="Times New Roman" pitchFamily="18" charset="0"/>
              </a:rPr>
              <a:t>invoked</a:t>
            </a:r>
          </a:p>
        </p:txBody>
      </p:sp>
      <p:cxnSp>
        <p:nvCxnSpPr>
          <p:cNvPr id="257044" name="AutoShape 20"/>
          <p:cNvCxnSpPr>
            <a:cxnSpLocks noChangeShapeType="1"/>
            <a:stCxn id="257041" idx="3"/>
            <a:endCxn id="257027" idx="5"/>
          </p:cNvCxnSpPr>
          <p:nvPr/>
        </p:nvCxnSpPr>
        <p:spPr bwMode="auto">
          <a:xfrm rot="5400000">
            <a:off x="3886201" y="2765425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200400" y="4114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3" name="AutoShape 18"/>
          <p:cNvCxnSpPr>
            <a:cxnSpLocks noChangeShapeType="1"/>
            <a:stCxn id="257041" idx="7"/>
            <a:endCxn id="257041" idx="5"/>
          </p:cNvCxnSpPr>
          <p:nvPr/>
        </p:nvCxnSpPr>
        <p:spPr bwMode="auto">
          <a:xfrm rot="16200000" flipH="1">
            <a:off x="5676900" y="34671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6" name="Text Box 19"/>
          <p:cNvSpPr txBox="1">
            <a:spLocks noChangeArrowheads="1"/>
          </p:cNvSpPr>
          <p:nvPr/>
        </p:nvSpPr>
        <p:spPr bwMode="auto">
          <a:xfrm rot="5400000">
            <a:off x="6846094" y="3288002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latin typeface="Courier New" pitchFamily="49" charset="0"/>
              </a:rPr>
              <a:t>startStop</a:t>
            </a:r>
            <a:r>
              <a:rPr lang="en-US" sz="1400" b="1" i="0" dirty="0">
                <a:latin typeface="Courier New" pitchFamily="49" charset="0"/>
              </a:rPr>
              <a:t>()</a:t>
            </a:r>
            <a:r>
              <a:rPr lang="en-US" sz="1400" b="1" i="0" dirty="0"/>
              <a:t> </a:t>
            </a:r>
            <a:r>
              <a:rPr lang="en-US" sz="1400" b="1" i="0" dirty="0">
                <a:latin typeface="Times New Roman" pitchFamily="18" charset="0"/>
              </a:rPr>
              <a:t>invoked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FA8FC-0BCC-93F8-FF61-1046E875CD8B}"/>
              </a:ext>
            </a:extLst>
          </p:cNvPr>
          <p:cNvSpPr txBox="1"/>
          <p:nvPr/>
        </p:nvSpPr>
        <p:spPr>
          <a:xfrm>
            <a:off x="2996844" y="2710190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5F7E-6E6D-2C55-C798-5A63DA33246B}"/>
              </a:ext>
            </a:extLst>
          </p:cNvPr>
          <p:cNvSpPr txBox="1"/>
          <p:nvPr/>
        </p:nvSpPr>
        <p:spPr>
          <a:xfrm>
            <a:off x="2957157" y="4547255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C9F92-9582-8B72-46AF-AD5FEF55EDA9}"/>
              </a:ext>
            </a:extLst>
          </p:cNvPr>
          <p:cNvSpPr txBox="1"/>
          <p:nvPr/>
        </p:nvSpPr>
        <p:spPr>
          <a:xfrm rot="5400000">
            <a:off x="6613268" y="3313211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{get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975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9" name="AutoShape 7"/>
          <p:cNvSpPr>
            <a:spLocks noChangeArrowheads="1"/>
          </p:cNvSpPr>
          <p:nvPr/>
        </p:nvSpPr>
        <p:spPr bwMode="auto">
          <a:xfrm>
            <a:off x="685800" y="3352800"/>
            <a:ext cx="7086600" cy="22098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>
                <a:latin typeface="Courier New" pitchFamily="49" charset="0"/>
              </a:rPr>
              <a:t> StopWatch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boolean</a:t>
            </a:r>
            <a:r>
              <a:rPr lang="en-US" sz="2400" b="1">
                <a:latin typeface="Courier New" pitchFamily="49" charset="0"/>
              </a:rPr>
              <a:t> isInReset;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>
                <a:latin typeface="Courier New" pitchFamily="49" charset="0"/>
              </a:rPr>
              <a:t> initialTime;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>
                <a:latin typeface="Courier New" pitchFamily="49" charset="0"/>
              </a:rPr>
              <a:t> currentTime;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>
                <a:latin typeface="Courier New" pitchFamily="49" charset="0"/>
              </a:rPr>
              <a:t> reset()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isInReset = true;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	initialTime = currentTime = 0;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reset()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AutoShape 3"/>
          <p:cNvSpPr>
            <a:spLocks noChangeArrowheads="1"/>
          </p:cNvSpPr>
          <p:nvPr/>
        </p:nvSpPr>
        <p:spPr bwMode="auto">
          <a:xfrm>
            <a:off x="609600" y="2362200"/>
            <a:ext cx="7924800" cy="32766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StopWatch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 boolean</a:t>
            </a:r>
            <a:r>
              <a:rPr lang="en-US" sz="1400" b="1">
                <a:latin typeface="Courier New" pitchFamily="49" charset="0"/>
              </a:rPr>
              <a:t> isInReset;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initialTime;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>
                <a:latin typeface="Courier New" pitchFamily="49" charset="0"/>
              </a:rPr>
              <a:t> startStop()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currentTime = </a:t>
            </a:r>
            <a:r>
              <a:rPr lang="en-US" sz="1400" b="1">
                <a:latin typeface="Courier New" pitchFamily="49" charset="0"/>
              </a:rPr>
              <a:t>Calendar.getInstance().getTimeInMillis();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if (isInReset){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	initialTime =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	isInReset=false;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startStop()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lecture, a student will be able to:</a:t>
            </a:r>
          </a:p>
          <a:p>
            <a:pPr lvl="1"/>
            <a:r>
              <a:rPr lang="en-US" dirty="0"/>
              <a:t>Define a java class</a:t>
            </a:r>
          </a:p>
          <a:p>
            <a:pPr lvl="1"/>
            <a:r>
              <a:rPr lang="en-US" dirty="0"/>
              <a:t>Create an instance of a class with a predetermined initial state.</a:t>
            </a:r>
          </a:p>
          <a:p>
            <a:pPr lvl="1"/>
            <a:r>
              <a:rPr lang="en-US" dirty="0"/>
              <a:t>Implement </a:t>
            </a:r>
            <a:r>
              <a:rPr lang="en-US" dirty="0" err="1"/>
              <a:t>accessor</a:t>
            </a:r>
            <a:r>
              <a:rPr lang="en-US" dirty="0"/>
              <a:t> and </a:t>
            </a:r>
            <a:r>
              <a:rPr lang="en-US" dirty="0" err="1"/>
              <a:t>mutator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Implement a constructor</a:t>
            </a:r>
          </a:p>
          <a:p>
            <a:pPr lvl="1"/>
            <a:r>
              <a:rPr lang="en-US" dirty="0"/>
              <a:t>Design an FSM and properly implement it using a class.</a:t>
            </a:r>
          </a:p>
        </p:txBody>
      </p:sp>
    </p:spTree>
    <p:extLst>
      <p:ext uri="{BB962C8B-B14F-4D97-AF65-F5344CB8AC3E}">
        <p14:creationId xmlns:p14="http://schemas.microsoft.com/office/powerpoint/2010/main" val="613217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AutoShape 2"/>
          <p:cNvSpPr>
            <a:spLocks noChangeArrowheads="1"/>
          </p:cNvSpPr>
          <p:nvPr/>
        </p:nvSpPr>
        <p:spPr bwMode="auto">
          <a:xfrm>
            <a:off x="609600" y="2362200"/>
            <a:ext cx="7924800" cy="16764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1400" b="1">
                <a:latin typeface="Courier New" pitchFamily="49" charset="0"/>
              </a:rPr>
              <a:t> StopWatch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 boolean</a:t>
            </a:r>
            <a:r>
              <a:rPr lang="en-US" sz="1400" b="1">
                <a:latin typeface="Courier New" pitchFamily="49" charset="0"/>
              </a:rPr>
              <a:t> isInReset;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initialTime;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	</a:t>
            </a:r>
            <a:r>
              <a:rPr lang="en-US" sz="1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1400" b="1">
                <a:latin typeface="Courier New" pitchFamily="49" charset="0"/>
              </a:rPr>
              <a:t> long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>
                <a:latin typeface="Courier New" pitchFamily="49" charset="0"/>
              </a:rPr>
              <a:t> elapsedTime()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return</a:t>
            </a:r>
            <a:r>
              <a:rPr lang="en-US" sz="2400" b="1">
                <a:latin typeface="Courier New" pitchFamily="49" charset="0"/>
              </a:rPr>
              <a:t> (currentTime - initialTime);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}</a:t>
            </a:r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elapsedTime()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toString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elapsedTime</a:t>
            </a:r>
            <a:r>
              <a:rPr lang="en-US" sz="2400" b="1" dirty="0">
                <a:latin typeface="Courier New" pitchFamily="49" charset="0"/>
              </a:rPr>
              <a:t>()/1000;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elapsedHours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/3600;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-= (</a:t>
            </a:r>
            <a:r>
              <a:rPr lang="en-US" sz="2400" b="1" dirty="0" err="1">
                <a:latin typeface="Courier New" pitchFamily="49" charset="0"/>
              </a:rPr>
              <a:t>elapsedHours</a:t>
            </a:r>
            <a:r>
              <a:rPr lang="en-US" sz="2400" b="1" dirty="0">
                <a:latin typeface="Courier New" pitchFamily="49" charset="0"/>
              </a:rPr>
              <a:t>*3600);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long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elapsedMins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/60;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-= (</a:t>
            </a:r>
            <a:r>
              <a:rPr lang="en-US" sz="2400" b="1" dirty="0" err="1">
                <a:latin typeface="Courier New" pitchFamily="49" charset="0"/>
              </a:rPr>
              <a:t>elapsedMins</a:t>
            </a:r>
            <a:r>
              <a:rPr lang="en-US" sz="2400" b="1" dirty="0">
                <a:latin typeface="Courier New" pitchFamily="49" charset="0"/>
              </a:rPr>
              <a:t>*60);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return "Elapsed Time: " + 	</a:t>
            </a:r>
            <a:r>
              <a:rPr lang="en-US" sz="2400" b="1" dirty="0" err="1">
                <a:latin typeface="Courier New" pitchFamily="49" charset="0"/>
              </a:rPr>
              <a:t>elapsedHours</a:t>
            </a:r>
            <a:r>
              <a:rPr lang="en-US" sz="2400" b="1" dirty="0">
                <a:latin typeface="Courier New" pitchFamily="49" charset="0"/>
              </a:rPr>
              <a:t> + "h " + </a:t>
            </a:r>
            <a:r>
              <a:rPr lang="en-US" sz="2400" b="1" dirty="0" err="1">
                <a:latin typeface="Courier New" pitchFamily="49" charset="0"/>
              </a:rPr>
              <a:t>elapsedMins</a:t>
            </a:r>
            <a:r>
              <a:rPr lang="en-US" sz="2400" b="1" dirty="0">
                <a:latin typeface="Courier New" pitchFamily="49" charset="0"/>
              </a:rPr>
              <a:t> +  	"m " + </a:t>
            </a:r>
            <a:r>
              <a:rPr lang="en-US" sz="2400" b="1" dirty="0" err="1">
                <a:latin typeface="Courier New" pitchFamily="49" charset="0"/>
              </a:rPr>
              <a:t>elapsedSecs</a:t>
            </a:r>
            <a:r>
              <a:rPr lang="en-US" sz="2400" b="1" dirty="0">
                <a:latin typeface="Courier New" pitchFamily="49" charset="0"/>
              </a:rPr>
              <a:t> + "s";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output()</a:t>
            </a:r>
            <a:r>
              <a:rPr lang="en-US"/>
              <a:t> method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Constructors!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happens when the following statement is executed.</a:t>
            </a:r>
          </a:p>
          <a:p>
            <a:pPr lvl="3"/>
            <a:endParaRPr lang="en-US"/>
          </a:p>
          <a:p>
            <a:pPr>
              <a:buFontTx/>
              <a:buNone/>
            </a:pPr>
            <a:r>
              <a:rPr lang="en-US" sz="2600" b="1">
                <a:solidFill>
                  <a:srgbClr val="333399"/>
                </a:solidFill>
                <a:latin typeface="Courier New" pitchFamily="49" charset="0"/>
              </a:rPr>
              <a:t> StopWatch joeStopWatch=new StopWatch();</a:t>
            </a:r>
          </a:p>
          <a:p>
            <a:pPr lvl="2"/>
            <a:endParaRPr lang="en-US" sz="2100" b="1">
              <a:solidFill>
                <a:srgbClr val="333399"/>
              </a:solidFill>
            </a:endParaRPr>
          </a:p>
          <a:p>
            <a:pPr lvl="1"/>
            <a:r>
              <a:rPr lang="en-US"/>
              <a:t>When you create an object of a class, often you want certain initializing actions performed such as giving values to the instance variables.</a:t>
            </a:r>
          </a:p>
          <a:p>
            <a:pPr lvl="1"/>
            <a:r>
              <a:rPr lang="en-US"/>
              <a:t>A constructor is a special method that performs initializations.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Cont’d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objects are created using</a:t>
            </a:r>
          </a:p>
          <a:p>
            <a:pPr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Class_Name Object_Name = </a:t>
            </a:r>
          </a:p>
          <a:p>
            <a:pPr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			new Class_Name (Parameter(s));</a:t>
            </a:r>
          </a:p>
          <a:p>
            <a:r>
              <a:rPr lang="en-US" b="1"/>
              <a:t>Example</a:t>
            </a:r>
          </a:p>
          <a:p>
            <a:pPr>
              <a:buFontTx/>
              <a:buNone/>
            </a:pPr>
            <a:r>
              <a:rPr lang="en-US" sz="2600" b="1">
                <a:solidFill>
                  <a:srgbClr val="333399"/>
                </a:solidFill>
                <a:latin typeface="Courier New" pitchFamily="49" charset="0"/>
              </a:rPr>
              <a:t>StopWatch joeStopWatch=new StopWatch();</a:t>
            </a:r>
            <a:endParaRPr lang="en-US" b="1">
              <a:solidFill>
                <a:srgbClr val="333399"/>
              </a:solidFill>
              <a:latin typeface="Courier New" pitchFamily="49" charset="0"/>
            </a:endParaRPr>
          </a:p>
          <a:p>
            <a:r>
              <a:rPr lang="en-US"/>
              <a:t>A constructor is called automatically when a new object is created.</a:t>
            </a:r>
          </a:p>
          <a:p>
            <a:r>
              <a:rPr lang="en-US"/>
              <a:t>It performs any actions written into its definition including initializing the values of (usually all) instance variables.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Cont’d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constructor has the </a:t>
            </a:r>
            <a:r>
              <a:rPr lang="en-US" i="1"/>
              <a:t>same name</a:t>
            </a:r>
            <a:r>
              <a:rPr lang="en-US"/>
              <a:t> as its class.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A constructor </a:t>
            </a:r>
            <a:r>
              <a:rPr lang="en-US" i="1"/>
              <a:t>does not</a:t>
            </a:r>
            <a:r>
              <a:rPr lang="en-US"/>
              <a:t> have a </a:t>
            </a:r>
            <a:r>
              <a:rPr lang="en-US" i="1"/>
              <a:t>return type</a:t>
            </a:r>
            <a:r>
              <a:rPr lang="en-US"/>
              <a:t>, not even void.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Typically, at least one constructor, the default constructor, has no parameters.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When a class definition does not have a constructor definition, Java creates a default constructor automatically.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AutoShape 2"/>
          <p:cNvSpPr>
            <a:spLocks noChangeArrowheads="1"/>
          </p:cNvSpPr>
          <p:nvPr/>
        </p:nvSpPr>
        <p:spPr bwMode="auto">
          <a:xfrm>
            <a:off x="609600" y="3135313"/>
            <a:ext cx="7924800" cy="1676400"/>
          </a:xfrm>
          <a:prstGeom prst="roundRect">
            <a:avLst>
              <a:gd name="adj" fmla="val 16667"/>
            </a:avLst>
          </a:pr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>
                <a:latin typeface="Courier New" pitchFamily="49" charset="0"/>
              </a:rPr>
              <a:t> StopWatch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 boolean</a:t>
            </a:r>
            <a:r>
              <a:rPr lang="en-US" sz="2400" b="1">
                <a:latin typeface="Courier New" pitchFamily="49" charset="0"/>
              </a:rPr>
              <a:t> isInReset;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long initialTime;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>
                <a:latin typeface="Courier New" pitchFamily="49" charset="0"/>
              </a:rPr>
              <a:t> long currentTime;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</a:t>
            </a:r>
            <a:r>
              <a:rPr lang="en-US" sz="2400" b="1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>
                <a:latin typeface="Courier New" pitchFamily="49" charset="0"/>
              </a:rPr>
              <a:t> StopWatch()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	reset();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	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}</a:t>
            </a:r>
          </a:p>
        </p:txBody>
      </p:sp>
      <p:sp>
        <p:nvSpPr>
          <p:cNvPr id="273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for </a:t>
            </a:r>
            <a:r>
              <a:rPr lang="en-US">
                <a:latin typeface="Courier New" pitchFamily="49" charset="0"/>
              </a:rPr>
              <a:t>StopWatch()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a student should be able to:</a:t>
            </a:r>
          </a:p>
          <a:p>
            <a:pPr lvl="1"/>
            <a:r>
              <a:rPr lang="en-US" dirty="0"/>
              <a:t>Define a java class</a:t>
            </a:r>
          </a:p>
          <a:p>
            <a:pPr lvl="1"/>
            <a:r>
              <a:rPr lang="en-US" dirty="0"/>
              <a:t>Create an instance of a class with a predetermined initial state.</a:t>
            </a:r>
          </a:p>
          <a:p>
            <a:pPr lvl="1"/>
            <a:r>
              <a:rPr lang="en-US" dirty="0"/>
              <a:t>Implement accessor and </a:t>
            </a:r>
            <a:r>
              <a:rPr lang="en-US" dirty="0" err="1"/>
              <a:t>mutator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Implement a constructor</a:t>
            </a:r>
          </a:p>
          <a:p>
            <a:pPr lvl="1"/>
            <a:r>
              <a:rPr lang="en-US" dirty="0"/>
              <a:t>Design an FSM and properly implement it using a class.</a:t>
            </a:r>
          </a:p>
        </p:txBody>
      </p:sp>
    </p:spTree>
    <p:extLst>
      <p:ext uri="{BB962C8B-B14F-4D97-AF65-F5344CB8AC3E}">
        <p14:creationId xmlns:p14="http://schemas.microsoft.com/office/powerpoint/2010/main" val="32735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err="1">
                <a:latin typeface="Courier New" pitchFamily="49" charset="0"/>
              </a:rPr>
              <a:t>StopWatch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4981" name="Oval 5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reset</a:t>
            </a:r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5029200" y="4648200"/>
            <a:ext cx="1295400" cy="1295400"/>
          </a:xfrm>
          <a:prstGeom prst="ellipse">
            <a:avLst/>
          </a:prstGeom>
          <a:solidFill>
            <a:srgbClr val="0066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stopped</a:t>
            </a:r>
          </a:p>
        </p:txBody>
      </p:sp>
      <p:sp>
        <p:nvSpPr>
          <p:cNvPr id="254983" name="Oval 7"/>
          <p:cNvSpPr>
            <a:spLocks noChangeArrowheads="1"/>
          </p:cNvSpPr>
          <p:nvPr/>
        </p:nvSpPr>
        <p:spPr bwMode="auto">
          <a:xfrm>
            <a:off x="5029200" y="1066800"/>
            <a:ext cx="1295400" cy="1295400"/>
          </a:xfrm>
          <a:prstGeom prst="ellipse">
            <a:avLst/>
          </a:prstGeom>
          <a:solidFill>
            <a:srgbClr val="C0C0C0">
              <a:alpha val="39999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started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54985" name="AutoShape 9"/>
          <p:cNvCxnSpPr>
            <a:cxnSpLocks noChangeShapeType="1"/>
            <a:stCxn id="254981" idx="7"/>
            <a:endCxn id="254983" idx="2"/>
          </p:cNvCxnSpPr>
          <p:nvPr/>
        </p:nvCxnSpPr>
        <p:spPr bwMode="auto">
          <a:xfrm rot="16200000">
            <a:off x="3144837" y="1276351"/>
            <a:ext cx="1427163" cy="230346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7" name="AutoShape 11"/>
          <p:cNvCxnSpPr>
            <a:cxnSpLocks noChangeShapeType="1"/>
            <a:stCxn id="254983" idx="6"/>
            <a:endCxn id="254982" idx="6"/>
          </p:cNvCxnSpPr>
          <p:nvPr/>
        </p:nvCxnSpPr>
        <p:spPr bwMode="auto">
          <a:xfrm>
            <a:off x="6343650" y="1714500"/>
            <a:ext cx="1588" cy="3581400"/>
          </a:xfrm>
          <a:prstGeom prst="curvedConnector3">
            <a:avLst>
              <a:gd name="adj1" fmla="val 132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8" name="AutoShape 12"/>
          <p:cNvCxnSpPr>
            <a:cxnSpLocks noChangeShapeType="1"/>
            <a:stCxn id="254982" idx="2"/>
            <a:endCxn id="254981" idx="4"/>
          </p:cNvCxnSpPr>
          <p:nvPr/>
        </p:nvCxnSpPr>
        <p:spPr bwMode="auto">
          <a:xfrm rot="10800000">
            <a:off x="2247900" y="4286250"/>
            <a:ext cx="2762250" cy="10096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9" name="AutoShape 13"/>
          <p:cNvCxnSpPr>
            <a:cxnSpLocks noChangeShapeType="1"/>
            <a:stCxn id="254983" idx="3"/>
            <a:endCxn id="254981" idx="6"/>
          </p:cNvCxnSpPr>
          <p:nvPr/>
        </p:nvCxnSpPr>
        <p:spPr bwMode="auto">
          <a:xfrm rot="5400000">
            <a:off x="3352801" y="1754187"/>
            <a:ext cx="1427162" cy="23034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90" name="AutoShape 14"/>
          <p:cNvCxnSpPr>
            <a:cxnSpLocks noChangeShapeType="1"/>
            <a:stCxn id="254982" idx="0"/>
            <a:endCxn id="254983" idx="4"/>
          </p:cNvCxnSpPr>
          <p:nvPr/>
        </p:nvCxnSpPr>
        <p:spPr bwMode="auto">
          <a:xfrm rot="16200000">
            <a:off x="4552950" y="3505200"/>
            <a:ext cx="22479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4991" name="Text Box 15"/>
          <p:cNvSpPr txBox="1">
            <a:spLocks noChangeArrowheads="1"/>
          </p:cNvSpPr>
          <p:nvPr/>
        </p:nvSpPr>
        <p:spPr bwMode="auto">
          <a:xfrm rot="19500000">
            <a:off x="2567852" y="1903512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start()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 rot="5400000">
            <a:off x="5962446" y="3363219"/>
            <a:ext cx="1486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stop()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 rot="16200000">
            <a:off x="4765745" y="3439419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start()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 rot="20040000">
            <a:off x="3276600" y="30480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 rot="840000">
            <a:off x="3048000" y="4876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3" name="TextBox 2"/>
          <p:cNvSpPr txBox="1"/>
          <p:nvPr/>
        </p:nvSpPr>
        <p:spPr>
          <a:xfrm rot="19608234">
            <a:off x="2739020" y="212703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 rot="20024854">
            <a:off x="3301753" y="3389462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592955" y="342751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394072" y="343130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{get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 rot="1122785">
            <a:off x="2359461" y="514979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cxnSp>
        <p:nvCxnSpPr>
          <p:cNvPr id="23" name="AutoShape 13"/>
          <p:cNvCxnSpPr>
            <a:cxnSpLocks noChangeShapeType="1"/>
            <a:stCxn id="254981" idx="0"/>
            <a:endCxn id="254981" idx="1"/>
          </p:cNvCxnSpPr>
          <p:nvPr/>
        </p:nvCxnSpPr>
        <p:spPr bwMode="auto">
          <a:xfrm rot="16200000" flipH="1" flipV="1">
            <a:off x="1924050" y="2837656"/>
            <a:ext cx="189707" cy="457993"/>
          </a:xfrm>
          <a:prstGeom prst="curvedConnector3">
            <a:avLst>
              <a:gd name="adj1" fmla="val -3156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7" name="Text Box 19"/>
          <p:cNvSpPr txBox="1">
            <a:spLocks noChangeArrowheads="1"/>
          </p:cNvSpPr>
          <p:nvPr/>
        </p:nvSpPr>
        <p:spPr bwMode="auto">
          <a:xfrm rot="20450223">
            <a:off x="1222051" y="1930727"/>
            <a:ext cx="1593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stop()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cxnSp>
        <p:nvCxnSpPr>
          <p:cNvPr id="28" name="AutoShape 13"/>
          <p:cNvCxnSpPr>
            <a:cxnSpLocks noChangeShapeType="1"/>
            <a:stCxn id="254983" idx="6"/>
            <a:endCxn id="254983" idx="7"/>
          </p:cNvCxnSpPr>
          <p:nvPr/>
        </p:nvCxnSpPr>
        <p:spPr bwMode="auto">
          <a:xfrm flipH="1" flipV="1">
            <a:off x="6134893" y="1256507"/>
            <a:ext cx="189707" cy="457993"/>
          </a:xfrm>
          <a:prstGeom prst="curvedConnector4">
            <a:avLst>
              <a:gd name="adj1" fmla="val -189360"/>
              <a:gd name="adj2" fmla="val 155683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859487" y="1143741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start()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cxnSp>
        <p:nvCxnSpPr>
          <p:cNvPr id="34" name="AutoShape 13"/>
          <p:cNvCxnSpPr>
            <a:cxnSpLocks noChangeShapeType="1"/>
            <a:stCxn id="254982" idx="5"/>
            <a:endCxn id="254982" idx="4"/>
          </p:cNvCxnSpPr>
          <p:nvPr/>
        </p:nvCxnSpPr>
        <p:spPr bwMode="auto">
          <a:xfrm rot="5400000">
            <a:off x="5811044" y="5619750"/>
            <a:ext cx="189707" cy="457993"/>
          </a:xfrm>
          <a:prstGeom prst="curvedConnector3">
            <a:avLst>
              <a:gd name="adj1" fmla="val 17459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38" name="Text Box 16"/>
          <p:cNvSpPr txBox="1">
            <a:spLocks noChangeArrowheads="1"/>
          </p:cNvSpPr>
          <p:nvPr/>
        </p:nvSpPr>
        <p:spPr bwMode="auto">
          <a:xfrm>
            <a:off x="6245427" y="5789711"/>
            <a:ext cx="14863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stop()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377891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5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1" grpId="0" animBg="1"/>
      <p:bldP spid="254982" grpId="0" animBg="1"/>
      <p:bldP spid="254983" grpId="0" animBg="1"/>
      <p:bldP spid="254984" grpId="0" animBg="1"/>
      <p:bldP spid="254991" grpId="0"/>
      <p:bldP spid="254992" grpId="0"/>
      <p:bldP spid="254993" grpId="0"/>
      <p:bldP spid="254994" grpId="0"/>
      <p:bldP spid="254995" grpId="0"/>
      <p:bldP spid="3" grpId="0"/>
      <p:bldP spid="19" grpId="0"/>
      <p:bldP spid="20" grpId="0"/>
      <p:bldP spid="21" grpId="0"/>
      <p:bldP spid="22" grpId="0"/>
      <p:bldP spid="27" grpId="0"/>
      <p:bldP spid="33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</a:t>
            </a:r>
            <a:r>
              <a:rPr lang="en-US" dirty="0" err="1">
                <a:latin typeface="Courier New" pitchFamily="49" charset="0"/>
              </a:rPr>
              <a:t>StopWatch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4981" name="Oval 5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reset</a:t>
            </a:r>
          </a:p>
        </p:txBody>
      </p:sp>
      <p:sp>
        <p:nvSpPr>
          <p:cNvPr id="254982" name="Oval 6"/>
          <p:cNvSpPr>
            <a:spLocks noChangeArrowheads="1"/>
          </p:cNvSpPr>
          <p:nvPr/>
        </p:nvSpPr>
        <p:spPr bwMode="auto">
          <a:xfrm>
            <a:off x="5029200" y="4648200"/>
            <a:ext cx="1295400" cy="1295400"/>
          </a:xfrm>
          <a:prstGeom prst="ellipse">
            <a:avLst/>
          </a:prstGeom>
          <a:solidFill>
            <a:srgbClr val="0066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stopped</a:t>
            </a:r>
          </a:p>
        </p:txBody>
      </p:sp>
      <p:sp>
        <p:nvSpPr>
          <p:cNvPr id="254983" name="Oval 7"/>
          <p:cNvSpPr>
            <a:spLocks noChangeArrowheads="1"/>
          </p:cNvSpPr>
          <p:nvPr/>
        </p:nvSpPr>
        <p:spPr bwMode="auto">
          <a:xfrm>
            <a:off x="5029200" y="1066800"/>
            <a:ext cx="1295400" cy="1295400"/>
          </a:xfrm>
          <a:prstGeom prst="ellipse">
            <a:avLst/>
          </a:prstGeom>
          <a:solidFill>
            <a:srgbClr val="C0C0C0">
              <a:alpha val="39999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solidFill>
                  <a:srgbClr val="000000"/>
                </a:solidFill>
                <a:latin typeface="Times New Roman" pitchFamily="18" charset="0"/>
              </a:rPr>
              <a:t>started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54985" name="AutoShape 9"/>
          <p:cNvCxnSpPr>
            <a:cxnSpLocks noChangeShapeType="1"/>
            <a:stCxn id="254981" idx="7"/>
            <a:endCxn id="254983" idx="2"/>
          </p:cNvCxnSpPr>
          <p:nvPr/>
        </p:nvCxnSpPr>
        <p:spPr bwMode="auto">
          <a:xfrm rot="16200000">
            <a:off x="3144837" y="1276351"/>
            <a:ext cx="1427163" cy="230346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7" name="AutoShape 11"/>
          <p:cNvCxnSpPr>
            <a:cxnSpLocks noChangeShapeType="1"/>
            <a:stCxn id="254983" idx="6"/>
            <a:endCxn id="254982" idx="6"/>
          </p:cNvCxnSpPr>
          <p:nvPr/>
        </p:nvCxnSpPr>
        <p:spPr bwMode="auto">
          <a:xfrm>
            <a:off x="6343650" y="1714500"/>
            <a:ext cx="1588" cy="3581400"/>
          </a:xfrm>
          <a:prstGeom prst="curvedConnector3">
            <a:avLst>
              <a:gd name="adj1" fmla="val 132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8" name="AutoShape 12"/>
          <p:cNvCxnSpPr>
            <a:cxnSpLocks noChangeShapeType="1"/>
            <a:stCxn id="254982" idx="2"/>
            <a:endCxn id="254981" idx="4"/>
          </p:cNvCxnSpPr>
          <p:nvPr/>
        </p:nvCxnSpPr>
        <p:spPr bwMode="auto">
          <a:xfrm rot="10800000">
            <a:off x="2247900" y="4286250"/>
            <a:ext cx="2762250" cy="10096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89" name="AutoShape 13"/>
          <p:cNvCxnSpPr>
            <a:cxnSpLocks noChangeShapeType="1"/>
            <a:stCxn id="254983" idx="3"/>
            <a:endCxn id="254981" idx="6"/>
          </p:cNvCxnSpPr>
          <p:nvPr/>
        </p:nvCxnSpPr>
        <p:spPr bwMode="auto">
          <a:xfrm rot="5400000">
            <a:off x="3352801" y="1754187"/>
            <a:ext cx="1427162" cy="23034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4990" name="AutoShape 14"/>
          <p:cNvCxnSpPr>
            <a:cxnSpLocks noChangeShapeType="1"/>
            <a:stCxn id="254982" idx="0"/>
            <a:endCxn id="254983" idx="4"/>
          </p:cNvCxnSpPr>
          <p:nvPr/>
        </p:nvCxnSpPr>
        <p:spPr bwMode="auto">
          <a:xfrm rot="16200000">
            <a:off x="4552950" y="3505200"/>
            <a:ext cx="22479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4991" name="Text Box 15"/>
          <p:cNvSpPr txBox="1">
            <a:spLocks noChangeArrowheads="1"/>
          </p:cNvSpPr>
          <p:nvPr/>
        </p:nvSpPr>
        <p:spPr bwMode="auto">
          <a:xfrm rot="19500000">
            <a:off x="2353051" y="1903512"/>
            <a:ext cx="2023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startStop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2" name="Text Box 16"/>
          <p:cNvSpPr txBox="1">
            <a:spLocks noChangeArrowheads="1"/>
          </p:cNvSpPr>
          <p:nvPr/>
        </p:nvSpPr>
        <p:spPr bwMode="auto">
          <a:xfrm rot="5400000">
            <a:off x="5693944" y="3363219"/>
            <a:ext cx="2023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stopStart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3" name="Text Box 17"/>
          <p:cNvSpPr txBox="1">
            <a:spLocks noChangeArrowheads="1"/>
          </p:cNvSpPr>
          <p:nvPr/>
        </p:nvSpPr>
        <p:spPr bwMode="auto">
          <a:xfrm rot="16200000">
            <a:off x="4550944" y="3439419"/>
            <a:ext cx="20233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solidFill>
                  <a:srgbClr val="000000"/>
                </a:solidFill>
                <a:latin typeface="Courier New" pitchFamily="49" charset="0"/>
              </a:rPr>
              <a:t>startStop</a:t>
            </a:r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 rot="20040000">
            <a:off x="3276600" y="30480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 rot="840000">
            <a:off x="3048000" y="4876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  <p:sp>
        <p:nvSpPr>
          <p:cNvPr id="3" name="TextBox 2"/>
          <p:cNvSpPr txBox="1"/>
          <p:nvPr/>
        </p:nvSpPr>
        <p:spPr>
          <a:xfrm rot="19608234">
            <a:off x="2739020" y="212703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 rot="20024854">
            <a:off x="3301753" y="3389462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592955" y="342751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394072" y="343130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{get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 rot="1122785">
            <a:off x="2359461" y="5149798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i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sz="1400" b="1" i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0}</a:t>
            </a:r>
          </a:p>
        </p:txBody>
      </p:sp>
      <p:cxnSp>
        <p:nvCxnSpPr>
          <p:cNvPr id="23" name="AutoShape 13"/>
          <p:cNvCxnSpPr>
            <a:cxnSpLocks noChangeShapeType="1"/>
            <a:stCxn id="254981" idx="0"/>
            <a:endCxn id="254981" idx="1"/>
          </p:cNvCxnSpPr>
          <p:nvPr/>
        </p:nvCxnSpPr>
        <p:spPr bwMode="auto">
          <a:xfrm rot="16200000" flipH="1" flipV="1">
            <a:off x="1924050" y="2837656"/>
            <a:ext cx="189707" cy="457993"/>
          </a:xfrm>
          <a:prstGeom prst="curvedConnector3">
            <a:avLst>
              <a:gd name="adj1" fmla="val -3156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7" name="Text Box 19"/>
          <p:cNvSpPr txBox="1">
            <a:spLocks noChangeArrowheads="1"/>
          </p:cNvSpPr>
          <p:nvPr/>
        </p:nvSpPr>
        <p:spPr bwMode="auto">
          <a:xfrm rot="20450223">
            <a:off x="1222051" y="2038448"/>
            <a:ext cx="159370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latin typeface="Courier New" pitchFamily="49" charset="0"/>
              </a:rPr>
              <a:t>reset()</a:t>
            </a:r>
            <a:r>
              <a:rPr lang="en-US" sz="1400" b="1" i="0" dirty="0">
                <a:solidFill>
                  <a:srgbClr val="000000"/>
                </a:solidFill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257376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StopWatch</a:t>
            </a:r>
          </a:p>
        </p:txBody>
      </p:sp>
      <p:sp>
        <p:nvSpPr>
          <p:cNvPr id="257027" name="Oval 3"/>
          <p:cNvSpPr>
            <a:spLocks noChangeArrowheads="1"/>
          </p:cNvSpPr>
          <p:nvPr/>
        </p:nvSpPr>
        <p:spPr bwMode="auto">
          <a:xfrm>
            <a:off x="1600200" y="2971800"/>
            <a:ext cx="1295400" cy="1295400"/>
          </a:xfrm>
          <a:prstGeom prst="ellipse">
            <a:avLst/>
          </a:prstGeom>
          <a:solidFill>
            <a:srgbClr val="FF0000">
              <a:alpha val="50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reset</a:t>
            </a:r>
          </a:p>
        </p:txBody>
      </p:sp>
      <p:sp>
        <p:nvSpPr>
          <p:cNvPr id="257028" name="Oval 4"/>
          <p:cNvSpPr>
            <a:spLocks noChangeArrowheads="1"/>
          </p:cNvSpPr>
          <p:nvPr/>
        </p:nvSpPr>
        <p:spPr bwMode="auto">
          <a:xfrm>
            <a:off x="5029200" y="4648200"/>
            <a:ext cx="1295400" cy="1295400"/>
          </a:xfrm>
          <a:prstGeom prst="ellipse">
            <a:avLst/>
          </a:prstGeom>
          <a:solidFill>
            <a:srgbClr val="0066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stopped</a:t>
            </a:r>
          </a:p>
        </p:txBody>
      </p:sp>
      <p:sp>
        <p:nvSpPr>
          <p:cNvPr id="257029" name="Oval 5"/>
          <p:cNvSpPr>
            <a:spLocks noChangeArrowheads="1"/>
          </p:cNvSpPr>
          <p:nvPr/>
        </p:nvSpPr>
        <p:spPr bwMode="auto">
          <a:xfrm>
            <a:off x="5029200" y="1066800"/>
            <a:ext cx="1295400" cy="1295400"/>
          </a:xfrm>
          <a:prstGeom prst="ellipse">
            <a:avLst/>
          </a:prstGeom>
          <a:solidFill>
            <a:srgbClr val="C0C0C0">
              <a:alpha val="39999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started</a:t>
            </a:r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>
            <a:off x="914400" y="3581400"/>
            <a:ext cx="60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257031" name="AutoShape 7"/>
          <p:cNvCxnSpPr>
            <a:cxnSpLocks noChangeShapeType="1"/>
            <a:stCxn id="257027" idx="7"/>
            <a:endCxn id="257029" idx="2"/>
          </p:cNvCxnSpPr>
          <p:nvPr/>
        </p:nvCxnSpPr>
        <p:spPr bwMode="auto">
          <a:xfrm rot="16200000">
            <a:off x="3144837" y="1276351"/>
            <a:ext cx="1427163" cy="2303462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2" name="AutoShape 8"/>
          <p:cNvCxnSpPr>
            <a:cxnSpLocks noChangeShapeType="1"/>
            <a:stCxn id="257029" idx="6"/>
            <a:endCxn id="257028" idx="6"/>
          </p:cNvCxnSpPr>
          <p:nvPr/>
        </p:nvCxnSpPr>
        <p:spPr bwMode="auto">
          <a:xfrm>
            <a:off x="6343650" y="1714500"/>
            <a:ext cx="1588" cy="3581400"/>
          </a:xfrm>
          <a:prstGeom prst="curvedConnector3">
            <a:avLst>
              <a:gd name="adj1" fmla="val 13200000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3" name="AutoShape 9"/>
          <p:cNvCxnSpPr>
            <a:cxnSpLocks noChangeShapeType="1"/>
            <a:stCxn id="257028" idx="2"/>
            <a:endCxn id="257027" idx="4"/>
          </p:cNvCxnSpPr>
          <p:nvPr/>
        </p:nvCxnSpPr>
        <p:spPr bwMode="auto">
          <a:xfrm rot="10800000">
            <a:off x="2247900" y="4286250"/>
            <a:ext cx="2762250" cy="1009650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4" name="AutoShape 10"/>
          <p:cNvCxnSpPr>
            <a:cxnSpLocks noChangeShapeType="1"/>
            <a:stCxn id="257029" idx="3"/>
            <a:endCxn id="257027" idx="6"/>
          </p:cNvCxnSpPr>
          <p:nvPr/>
        </p:nvCxnSpPr>
        <p:spPr bwMode="auto">
          <a:xfrm rot="5400000">
            <a:off x="3352801" y="1754187"/>
            <a:ext cx="1427162" cy="2303463"/>
          </a:xfrm>
          <a:prstGeom prst="curvedConnector2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cxnSp>
        <p:nvCxnSpPr>
          <p:cNvPr id="257035" name="AutoShape 11"/>
          <p:cNvCxnSpPr>
            <a:cxnSpLocks noChangeShapeType="1"/>
            <a:stCxn id="257028" idx="0"/>
            <a:endCxn id="257029" idx="4"/>
          </p:cNvCxnSpPr>
          <p:nvPr/>
        </p:nvCxnSpPr>
        <p:spPr bwMode="auto">
          <a:xfrm rot="16200000">
            <a:off x="4552950" y="3505200"/>
            <a:ext cx="22479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36" name="Text Box 12"/>
          <p:cNvSpPr txBox="1">
            <a:spLocks noChangeArrowheads="1"/>
          </p:cNvSpPr>
          <p:nvPr/>
        </p:nvSpPr>
        <p:spPr bwMode="auto">
          <a:xfrm rot="19500000">
            <a:off x="2362200" y="1905000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37" name="Text Box 13"/>
          <p:cNvSpPr txBox="1">
            <a:spLocks noChangeArrowheads="1"/>
          </p:cNvSpPr>
          <p:nvPr/>
        </p:nvSpPr>
        <p:spPr bwMode="auto">
          <a:xfrm rot="5400000">
            <a:off x="5703093" y="3364707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38" name="Text Box 14"/>
          <p:cNvSpPr txBox="1">
            <a:spLocks noChangeArrowheads="1"/>
          </p:cNvSpPr>
          <p:nvPr/>
        </p:nvSpPr>
        <p:spPr bwMode="auto">
          <a:xfrm rot="16200000">
            <a:off x="4560093" y="3440907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39" name="Text Box 15"/>
          <p:cNvSpPr txBox="1">
            <a:spLocks noChangeArrowheads="1"/>
          </p:cNvSpPr>
          <p:nvPr/>
        </p:nvSpPr>
        <p:spPr bwMode="auto">
          <a:xfrm rot="20040000">
            <a:off x="3276600" y="30480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40" name="Text Box 16"/>
          <p:cNvSpPr txBox="1">
            <a:spLocks noChangeArrowheads="1"/>
          </p:cNvSpPr>
          <p:nvPr/>
        </p:nvSpPr>
        <p:spPr bwMode="auto">
          <a:xfrm rot="840000">
            <a:off x="3048000" y="4876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sp>
        <p:nvSpPr>
          <p:cNvPr id="257041" name="Oval 17"/>
          <p:cNvSpPr>
            <a:spLocks noChangeArrowheads="1"/>
          </p:cNvSpPr>
          <p:nvPr/>
        </p:nvSpPr>
        <p:spPr bwMode="auto">
          <a:xfrm>
            <a:off x="5029200" y="2819400"/>
            <a:ext cx="1295400" cy="1295400"/>
          </a:xfrm>
          <a:prstGeom prst="ellipse">
            <a:avLst/>
          </a:prstGeom>
          <a:solidFill>
            <a:srgbClr val="00FF00">
              <a:alpha val="3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0">
                <a:latin typeface="Times New Roman" pitchFamily="18" charset="0"/>
              </a:rPr>
              <a:t>start/stop</a:t>
            </a:r>
          </a:p>
        </p:txBody>
      </p:sp>
      <p:cxnSp>
        <p:nvCxnSpPr>
          <p:cNvPr id="257042" name="AutoShape 18"/>
          <p:cNvCxnSpPr>
            <a:cxnSpLocks noChangeShapeType="1"/>
            <a:stCxn id="257027" idx="7"/>
            <a:endCxn id="257041" idx="1"/>
          </p:cNvCxnSpPr>
          <p:nvPr/>
        </p:nvCxnSpPr>
        <p:spPr bwMode="auto">
          <a:xfrm rot="16200000">
            <a:off x="3886201" y="1809750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2895600" y="2743200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startStop()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57044" name="AutoShape 20"/>
          <p:cNvCxnSpPr>
            <a:cxnSpLocks noChangeShapeType="1"/>
            <a:stCxn id="257041" idx="3"/>
            <a:endCxn id="257027" idx="5"/>
          </p:cNvCxnSpPr>
          <p:nvPr/>
        </p:nvCxnSpPr>
        <p:spPr bwMode="auto">
          <a:xfrm rot="5400000">
            <a:off x="3886201" y="2765425"/>
            <a:ext cx="152400" cy="2511425"/>
          </a:xfrm>
          <a:prstGeom prst="curvedConnector3">
            <a:avLst>
              <a:gd name="adj1" fmla="val 361458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57045" name="Text Box 21"/>
          <p:cNvSpPr txBox="1">
            <a:spLocks noChangeArrowheads="1"/>
          </p:cNvSpPr>
          <p:nvPr/>
        </p:nvSpPr>
        <p:spPr bwMode="auto">
          <a:xfrm>
            <a:off x="3200400" y="4114800"/>
            <a:ext cx="1579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>
                <a:latin typeface="Courier New" pitchFamily="49" charset="0"/>
              </a:rPr>
              <a:t>reset()</a:t>
            </a:r>
            <a:r>
              <a:rPr lang="en-US" sz="1400" b="1" i="0"/>
              <a:t> </a:t>
            </a:r>
            <a:r>
              <a:rPr lang="en-US" sz="1400" b="1" i="0">
                <a:latin typeface="Times New Roman" pitchFamily="18" charset="0"/>
              </a:rPr>
              <a:t>invoked</a:t>
            </a:r>
          </a:p>
        </p:txBody>
      </p:sp>
      <p:cxnSp>
        <p:nvCxnSpPr>
          <p:cNvPr id="23" name="AutoShape 18"/>
          <p:cNvCxnSpPr>
            <a:cxnSpLocks noChangeShapeType="1"/>
            <a:stCxn id="257041" idx="7"/>
            <a:endCxn id="257041" idx="5"/>
          </p:cNvCxnSpPr>
          <p:nvPr/>
        </p:nvCxnSpPr>
        <p:spPr bwMode="auto">
          <a:xfrm rot="16200000" flipH="1">
            <a:off x="5676900" y="3467100"/>
            <a:ext cx="915986" cy="12700"/>
          </a:xfrm>
          <a:prstGeom prst="curvedConnector5">
            <a:avLst>
              <a:gd name="adj1" fmla="val -24957"/>
              <a:gd name="adj2" fmla="val 10506244"/>
              <a:gd name="adj3" fmla="val 124957"/>
            </a:avLst>
          </a:prstGeom>
          <a:noFill/>
          <a:ln w="50800">
            <a:solidFill>
              <a:schemeClr val="tx1"/>
            </a:solidFill>
            <a:round/>
            <a:headEnd/>
            <a:tailEnd type="triangle" w="lg" len="med"/>
          </a:ln>
          <a:effectLst/>
        </p:spPr>
      </p:cxnSp>
      <p:sp>
        <p:nvSpPr>
          <p:cNvPr id="26" name="Text Box 19"/>
          <p:cNvSpPr txBox="1">
            <a:spLocks noChangeArrowheads="1"/>
          </p:cNvSpPr>
          <p:nvPr/>
        </p:nvSpPr>
        <p:spPr bwMode="auto">
          <a:xfrm rot="5400000">
            <a:off x="6693694" y="3288002"/>
            <a:ext cx="2005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i="0" dirty="0" err="1">
                <a:latin typeface="Courier New" pitchFamily="49" charset="0"/>
              </a:rPr>
              <a:t>startStop</a:t>
            </a:r>
            <a:r>
              <a:rPr lang="en-US" sz="1400" b="1" i="0" dirty="0">
                <a:latin typeface="Courier New" pitchFamily="49" charset="0"/>
              </a:rPr>
              <a:t>()</a:t>
            </a:r>
            <a:r>
              <a:rPr lang="en-US" sz="1400" b="1" i="0" dirty="0"/>
              <a:t> </a:t>
            </a:r>
            <a:r>
              <a:rPr lang="en-US" sz="1400" b="1" i="0" dirty="0">
                <a:latin typeface="Times New Roman" pitchFamily="18" charset="0"/>
              </a:rPr>
              <a:t>invoked</a:t>
            </a:r>
          </a:p>
        </p:txBody>
      </p:sp>
    </p:spTree>
    <p:extLst>
      <p:ext uri="{BB962C8B-B14F-4D97-AF65-F5344CB8AC3E}">
        <p14:creationId xmlns:p14="http://schemas.microsoft.com/office/powerpoint/2010/main" val="391249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57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57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57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570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538 " pathEditMode="relative" ptsTypes="AA">
                                      <p:cBhvr>
                                        <p:cTn id="36" dur="2000" fill="hold"/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0021E-6 L 3.33333E-6 -0.26648 " pathEditMode="relative" ptsTypes="AA">
                                      <p:cBhvr>
                                        <p:cTn id="38" dur="2000" fill="hold"/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5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nimBg="1"/>
      <p:bldP spid="257028" grpId="1" animBg="1"/>
      <p:bldP spid="257029" grpId="0" animBg="1"/>
      <p:bldP spid="257029" grpId="1" animBg="1"/>
      <p:bldP spid="257036" grpId="0"/>
      <p:bldP spid="257037" grpId="0"/>
      <p:bldP spid="257038" grpId="0"/>
      <p:bldP spid="257039" grpId="0"/>
      <p:bldP spid="257040" grpId="0"/>
      <p:bldP spid="257041" grpId="0" animBg="1"/>
      <p:bldP spid="257043" grpId="0"/>
      <p:bldP spid="25704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as an Outline / Blueprint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Class Name: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StopWatch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Methods (actions):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reset</a:t>
            </a:r>
            <a:r>
              <a:rPr lang="en-US" sz="2400" dirty="0">
                <a:latin typeface="Courier New" pitchFamily="49" charset="0"/>
              </a:rPr>
              <a:t>:		press reset button to reset 			stopwatch to 0.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startStop</a:t>
            </a:r>
            <a:r>
              <a:rPr lang="en-US" sz="2400" dirty="0">
                <a:latin typeface="Courier New" pitchFamily="49" charset="0"/>
              </a:rPr>
              <a:t>:	press start/stop button to 			start/stop counting.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toString</a:t>
            </a:r>
            <a:r>
              <a:rPr lang="en-US" sz="2400" dirty="0">
                <a:latin typeface="Courier New" pitchFamily="49" charset="0"/>
              </a:rPr>
              <a:t>:	display time elapsed.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Data: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InitialTime</a:t>
            </a:r>
            <a:r>
              <a:rPr lang="en-US" sz="2400" dirty="0">
                <a:latin typeface="Courier New" pitchFamily="49" charset="0"/>
              </a:rPr>
              <a:t>: time when reset was pressed.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b="1" dirty="0" err="1">
                <a:solidFill>
                  <a:srgbClr val="006600"/>
                </a:solidFill>
                <a:latin typeface="Courier New" pitchFamily="49" charset="0"/>
              </a:rPr>
              <a:t>CurrentTime</a:t>
            </a:r>
            <a:r>
              <a:rPr lang="en-US" sz="2400" dirty="0">
                <a:latin typeface="Courier New" pitchFamily="49" charset="0"/>
              </a:rPr>
              <a:t>: current time.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of Type StopWatch</a:t>
            </a:r>
          </a:p>
        </p:txBody>
      </p:sp>
      <p:grpSp>
        <p:nvGrpSpPr>
          <p:cNvPr id="232454" name="Group 6"/>
          <p:cNvGrpSpPr>
            <a:grpSpLocks/>
          </p:cNvGrpSpPr>
          <p:nvPr/>
        </p:nvGrpSpPr>
        <p:grpSpPr bwMode="auto">
          <a:xfrm>
            <a:off x="1295400" y="1981200"/>
            <a:ext cx="3200400" cy="1371600"/>
            <a:chOff x="576" y="912"/>
            <a:chExt cx="1776" cy="864"/>
          </a:xfrm>
        </p:grpSpPr>
        <p:sp>
          <p:nvSpPr>
            <p:cNvPr id="232453" name="AutoShape 5"/>
            <p:cNvSpPr>
              <a:spLocks noChangeArrowheads="1"/>
            </p:cNvSpPr>
            <p:nvPr/>
          </p:nvSpPr>
          <p:spPr bwMode="auto">
            <a:xfrm>
              <a:off x="576" y="912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joeStopWatch</a:t>
              </a:r>
            </a:p>
          </p:txBody>
        </p:sp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576" y="1200"/>
              <a:ext cx="1776" cy="5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initialTime: 1171418618443</a:t>
              </a:r>
            </a:p>
            <a:p>
              <a:r>
                <a:rPr lang="en-US"/>
                <a:t>currentTime: 1171418621639</a:t>
              </a:r>
            </a:p>
          </p:txBody>
        </p:sp>
      </p:grpSp>
      <p:grpSp>
        <p:nvGrpSpPr>
          <p:cNvPr id="232455" name="Group 7"/>
          <p:cNvGrpSpPr>
            <a:grpSpLocks/>
          </p:cNvGrpSpPr>
          <p:nvPr/>
        </p:nvGrpSpPr>
        <p:grpSpPr bwMode="auto">
          <a:xfrm>
            <a:off x="5105400" y="1981200"/>
            <a:ext cx="3429000" cy="1371600"/>
            <a:chOff x="576" y="912"/>
            <a:chExt cx="1776" cy="864"/>
          </a:xfrm>
        </p:grpSpPr>
        <p:sp>
          <p:nvSpPr>
            <p:cNvPr id="232456" name="AutoShape 8"/>
            <p:cNvSpPr>
              <a:spLocks noChangeArrowheads="1"/>
            </p:cNvSpPr>
            <p:nvPr/>
          </p:nvSpPr>
          <p:spPr bwMode="auto">
            <a:xfrm>
              <a:off x="576" y="912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janeStopWatch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576" y="1200"/>
              <a:ext cx="1776" cy="5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initialTime: 1171418618443</a:t>
              </a:r>
            </a:p>
            <a:p>
              <a:r>
                <a:rPr lang="en-US"/>
                <a:t>currentTime: 1171418624693</a:t>
              </a:r>
            </a:p>
          </p:txBody>
        </p:sp>
      </p:grpSp>
      <p:grpSp>
        <p:nvGrpSpPr>
          <p:cNvPr id="232458" name="Group 10"/>
          <p:cNvGrpSpPr>
            <a:grpSpLocks/>
          </p:cNvGrpSpPr>
          <p:nvPr/>
        </p:nvGrpSpPr>
        <p:grpSpPr bwMode="auto">
          <a:xfrm>
            <a:off x="3200400" y="3962400"/>
            <a:ext cx="3352800" cy="1371600"/>
            <a:chOff x="576" y="912"/>
            <a:chExt cx="1776" cy="864"/>
          </a:xfrm>
        </p:grpSpPr>
        <p:sp>
          <p:nvSpPr>
            <p:cNvPr id="232459" name="AutoShape 11"/>
            <p:cNvSpPr>
              <a:spLocks noChangeArrowheads="1"/>
            </p:cNvSpPr>
            <p:nvPr/>
          </p:nvSpPr>
          <p:spPr bwMode="auto">
            <a:xfrm>
              <a:off x="576" y="912"/>
              <a:ext cx="1152" cy="336"/>
            </a:xfrm>
            <a:prstGeom prst="roundRect">
              <a:avLst>
                <a:gd name="adj" fmla="val 16667"/>
              </a:avLst>
            </a:prstGeom>
            <a:solidFill>
              <a:srgbClr val="99CCFF">
                <a:alpha val="70000"/>
              </a:srgbClr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myStopWatch</a:t>
              </a:r>
            </a:p>
          </p:txBody>
        </p:sp>
        <p:sp>
          <p:nvSpPr>
            <p:cNvPr id="232460" name="Rectangle 12"/>
            <p:cNvSpPr>
              <a:spLocks noChangeArrowheads="1"/>
            </p:cNvSpPr>
            <p:nvPr/>
          </p:nvSpPr>
          <p:spPr bwMode="auto">
            <a:xfrm>
              <a:off x="576" y="1200"/>
              <a:ext cx="1776" cy="57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initialTime: 1171418618443</a:t>
              </a:r>
            </a:p>
            <a:p>
              <a:r>
                <a:rPr lang="en-US"/>
                <a:t>currentTime: 1171418618443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Files and Separate Compilation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Each Java class definition should be in a file by itself.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name of the file should be the same as the name of the class.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file name should end in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.java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Java class must be compiled before it is used in a program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compiled byte code is stored in a file with the same name, but ending in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</a:rPr>
              <a:t>.class</a:t>
            </a:r>
            <a:endParaRPr lang="en-US" b="1" dirty="0">
              <a:solidFill>
                <a:srgbClr val="333399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If all the classes used in a program are in the same directory as the program file, you do not need to import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the </a:t>
            </a:r>
            <a:r>
              <a:rPr lang="en-US">
                <a:latin typeface="Courier New" pitchFamily="49" charset="0"/>
              </a:rPr>
              <a:t>StopWatch</a:t>
            </a:r>
            <a:r>
              <a:rPr lang="en-US"/>
              <a:t> Class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800600"/>
          </a:xfrm>
          <a:noFill/>
          <a:ln w="3810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class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StopWatch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initialTime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private</a:t>
            </a:r>
            <a:r>
              <a:rPr lang="en-US" sz="2400" b="1" dirty="0">
                <a:latin typeface="Courier New" pitchFamily="49" charset="0"/>
              </a:rPr>
              <a:t> long </a:t>
            </a:r>
            <a:r>
              <a:rPr lang="en-US" sz="2400" b="1" dirty="0" err="1">
                <a:latin typeface="Courier New" pitchFamily="49" charset="0"/>
              </a:rPr>
              <a:t>currentTime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reset()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void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startStop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public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333399"/>
                </a:solidFill>
                <a:latin typeface="Courier New" pitchFamily="49" charset="0"/>
              </a:rPr>
              <a:t>String </a:t>
            </a:r>
            <a:r>
              <a:rPr lang="en-US" sz="2400" b="1" dirty="0" err="1">
                <a:latin typeface="Courier New" pitchFamily="49" charset="0"/>
              </a:rPr>
              <a:t>toString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{ . . .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5562600" y="381000"/>
            <a:ext cx="3352800" cy="2438400"/>
          </a:xfrm>
          <a:prstGeom prst="cloudCallout">
            <a:avLst>
              <a:gd name="adj1" fmla="val -57861"/>
              <a:gd name="adj2" fmla="val 33528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000" b="1" dirty="0">
                <a:latin typeface="Courier New" pitchFamily="49" charset="0"/>
              </a:rPr>
              <a:t>private member variables are known only within the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</p:bldLst>
  </p:timing>
</p:sld>
</file>

<file path=ppt/theme/theme1.xml><?xml version="1.0" encoding="utf-8"?>
<a:theme xmlns:a="http://schemas.openxmlformats.org/drawingml/2006/main" name="lecture">
  <a:themeElements>
    <a:clrScheme name="lectur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c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4986</TotalTime>
  <Words>1635</Words>
  <Application>Microsoft Macintosh PowerPoint</Application>
  <PresentationFormat>On-screen Show (4:3)</PresentationFormat>
  <Paragraphs>316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Times New Roman</vt:lpstr>
      <vt:lpstr>lecture</vt:lpstr>
      <vt:lpstr>Putting It All Together FSMs and Classes</vt:lpstr>
      <vt:lpstr>Learning Outcomes</vt:lpstr>
      <vt:lpstr>Designing StopWatch</vt:lpstr>
      <vt:lpstr>Designing StopWatch</vt:lpstr>
      <vt:lpstr>Designing StopWatch</vt:lpstr>
      <vt:lpstr>Class as an Outline / Blueprint</vt:lpstr>
      <vt:lpstr>Objects of Type StopWatch</vt:lpstr>
      <vt:lpstr>Class Files and Separate Compilation</vt:lpstr>
      <vt:lpstr>Defining the StopWatch Class</vt:lpstr>
      <vt:lpstr>Instantiating a StopWatch</vt:lpstr>
      <vt:lpstr>Testing the StopWatch</vt:lpstr>
      <vt:lpstr>Methods That Return a Value</vt:lpstr>
      <vt:lpstr>Defining the StopWatch Class …</vt:lpstr>
      <vt:lpstr>Mutator and Accessor Methods</vt:lpstr>
      <vt:lpstr>Testing the StopWatch</vt:lpstr>
      <vt:lpstr>Designing StopWatch</vt:lpstr>
      <vt:lpstr>Designing StopWatch</vt:lpstr>
      <vt:lpstr>Defining the reset() method</vt:lpstr>
      <vt:lpstr>Defining the startStop() method</vt:lpstr>
      <vt:lpstr>Defining the elapsedTime() method</vt:lpstr>
      <vt:lpstr>Defining the output() method</vt:lpstr>
      <vt:lpstr>Constructors!</vt:lpstr>
      <vt:lpstr>Constructors Cont’d</vt:lpstr>
      <vt:lpstr>Constructors Cont’d</vt:lpstr>
      <vt:lpstr>Constructor for StopWatch()</vt:lpstr>
      <vt:lpstr>Summary</vt:lpstr>
    </vt:vector>
  </TitlesOfParts>
  <Company>Computer and Information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Elements of Computer Programming</dc:subject>
  <dc:creator>Marwan Rasamny</dc:creator>
  <cp:lastModifiedBy>Microsoft Office User</cp:lastModifiedBy>
  <cp:revision>80</cp:revision>
  <cp:lastPrinted>1601-01-01T00:00:00Z</cp:lastPrinted>
  <dcterms:created xsi:type="dcterms:W3CDTF">2007-01-26T00:04:48Z</dcterms:created>
  <dcterms:modified xsi:type="dcterms:W3CDTF">2024-03-15T16:12:48Z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