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  <p:sldId id="269" r:id="rId15"/>
  </p:sldIdLst>
  <p:sldSz cx="14630400" cy="8229600"/>
  <p:notesSz cx="8229600" cy="14630400"/>
  <p:embeddedFontLst>
    <p:embeddedFont>
      <p:font typeface="Roboto" panose="02000000000000000000" pitchFamily="2" charset="0"/>
      <p:regular r:id="rId17"/>
      <p:bold r:id="rId18"/>
    </p:embeddedFont>
    <p:embeddedFont>
      <p:font typeface="Roboto Bold" panose="02000000000000000000" pitchFamily="2" charset="0"/>
      <p:bold r:id="rId19"/>
    </p:embeddedFont>
    <p:embeddedFont>
      <p:font typeface="Roboto Slab" pitchFamily="2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B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8542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A00AF-5B5A-18EA-79E6-D7FC13A6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5E8D-F42D-4023-BFEE-900714F58E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6AA86-1C05-ABB4-3391-8511D075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D0F56-83E0-72B3-05D0-B1264F5D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F937-9C29-49E1-845B-5B5DEB5C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49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BFE8-5594-498B-CAE8-BA3DFA59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380E-3A38-9F4D-77A3-86B1C05B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78A6-1E22-FFC1-4EC8-84BCFEADB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05E8D-F42D-4023-BFEE-900714F58E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3A9CB-9A42-1721-2348-3F99658F8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35C0-7C82-A97E-CFBF-FB54B7E0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F937-9C29-49E1-845B-5B5DEB5C6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7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sfssug/events/306332079/?eventOrigin=group_upcoming_ev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krokss.com/post/2020/04/12/DevSecOp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xxar.cn/2021/08/17/devsecop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843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u="sng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Continuous Auditing with DevSecOps for NIST Cybersecurity Framework 2.0 on AKS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861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deep dive into integrating security assessments into Azure Kubernetes Service.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270040" y="5104209"/>
            <a:ext cx="24803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Victor Karamalis</a:t>
            </a:r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15C8D-E096-037B-A734-0792576DBB06}"/>
              </a:ext>
            </a:extLst>
          </p:cNvPr>
          <p:cNvSpPr/>
          <p:nvPr/>
        </p:nvSpPr>
        <p:spPr>
          <a:xfrm>
            <a:off x="12000216" y="7325474"/>
            <a:ext cx="2527442" cy="82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5818"/>
            <a:ext cx="61852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Governance in SOx 404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48226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20604" y="31750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Access Control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28667" y="2948226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7655481" y="31750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IT Security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3982998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020604" y="4209812"/>
            <a:ext cx="32329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Backup &amp; Recovery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28667" y="3982998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655481" y="4209812"/>
            <a:ext cx="28564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Change Management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93790" y="5017770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020604" y="5244584"/>
            <a:ext cx="33306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Testing Internal Controls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7428667" y="5017770"/>
            <a:ext cx="6408063" cy="807958"/>
          </a:xfrm>
          <a:prstGeom prst="roundRect">
            <a:avLst>
              <a:gd name="adj" fmla="val 4211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7655481" y="52445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Documentation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93790" y="60808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SOx 404 governance mandates stringent controls. Areas include access control, IT security, data handling, and testing.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73F0B-ACF4-5D31-12F6-32ACE26EFEE8}"/>
              </a:ext>
            </a:extLst>
          </p:cNvPr>
          <p:cNvSpPr/>
          <p:nvPr/>
        </p:nvSpPr>
        <p:spPr>
          <a:xfrm>
            <a:off x="12000216" y="7325474"/>
            <a:ext cx="2527442" cy="82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25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EXTRA: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51478"/>
            <a:ext cx="101842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Post-Quantum Cryptography on Azure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45555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978813" y="4640580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530906" y="4555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FIPS 205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530906" y="504598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SLH-DSA (SPHINCS+)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5555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378172" y="4640580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954078" y="4555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FIPS 204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954078" y="504598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ML-DSA (CRYSTALS-Dilithium)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45555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9803368" y="4640580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0377249" y="4555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FIPS 203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377249" y="5045988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ML-KEM (CRYSTALS-Kyber)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56640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Azure is preparing for post-quantum threats. It is adopting new cryptographic standards.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C429B4-721B-4DC9-B301-7F6DB7415403}"/>
              </a:ext>
            </a:extLst>
          </p:cNvPr>
          <p:cNvSpPr/>
          <p:nvPr/>
        </p:nvSpPr>
        <p:spPr>
          <a:xfrm>
            <a:off x="12000216" y="7325474"/>
            <a:ext cx="2527442" cy="82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C1E86-D02B-A0C7-EE30-18AE1565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C82ABA-38B3-BED0-2E7F-DBFF1D25A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718" y="1468667"/>
            <a:ext cx="11124731" cy="632278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1E3C76-0A83-2AC5-FCD8-2174225C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775" y="1332420"/>
            <a:ext cx="10964970" cy="689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52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379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419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465213" y="2727008"/>
            <a:ext cx="14025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6419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Shift-Left Security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132415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security early in the development lifecycle.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6419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333077" y="2727008"/>
            <a:ext cx="1878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641997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Automate Compliance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867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tools to automate security checks and reporting.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0574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6443424" y="5142428"/>
            <a:ext cx="1837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057418"/>
            <a:ext cx="31101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Continuous Monitoring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5478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Continuously monitor and improve security posture.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280190" y="616589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DevSecOps on AKS ensures security and compliance. It automates processes and improves continuously.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23EBEA-7B89-3FFD-8117-BBAC757A69CC}"/>
              </a:ext>
            </a:extLst>
          </p:cNvPr>
          <p:cNvSpPr/>
          <p:nvPr/>
        </p:nvSpPr>
        <p:spPr>
          <a:xfrm>
            <a:off x="12000216" y="7325474"/>
            <a:ext cx="2527442" cy="82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CD4D63-C42B-C803-010B-67E954A1BEA3}"/>
              </a:ext>
            </a:extLst>
          </p:cNvPr>
          <p:cNvSpPr/>
          <p:nvPr/>
        </p:nvSpPr>
        <p:spPr>
          <a:xfrm>
            <a:off x="12000216" y="7325474"/>
            <a:ext cx="2527442" cy="82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C22DE-63D5-C238-87DE-C62164289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362" y="916005"/>
            <a:ext cx="4991100" cy="565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88925-4E76-BABA-5A6C-5CF50A2188F3}"/>
              </a:ext>
            </a:extLst>
          </p:cNvPr>
          <p:cNvSpPr txBox="1"/>
          <p:nvPr/>
        </p:nvSpPr>
        <p:spPr>
          <a:xfrm>
            <a:off x="1007937" y="3774426"/>
            <a:ext cx="3091451" cy="73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3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1C624-0097-AAB2-E9FF-451526BE2438}"/>
              </a:ext>
            </a:extLst>
          </p:cNvPr>
          <p:cNvSpPr txBox="1"/>
          <p:nvPr/>
        </p:nvSpPr>
        <p:spPr>
          <a:xfrm>
            <a:off x="1007937" y="4882323"/>
            <a:ext cx="6605214" cy="691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b="1" dirty="0"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https://www.linkedin.com/in/professionalvek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1806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59756"/>
            <a:ext cx="120886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Agile Manifesto: A 20-Year Retrospective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35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Agile Principles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16655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Agile Manifesto's core principles still resonate. These promote adaptive planning and continuous improvement.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135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Methodologies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71665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SAFe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SCRUM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XP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54854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KANBAN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592764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 Driven Development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3135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Common Challenges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2067" y="371665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Accountability gaps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Too Many Rituals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872067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Scope Creep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2067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Quality Testing is an Afterthought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2067" y="54854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 as a Blackbox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36C34-5617-F8D9-31AA-4F5A283F22A2}"/>
              </a:ext>
            </a:extLst>
          </p:cNvPr>
          <p:cNvSpPr/>
          <p:nvPr/>
        </p:nvSpPr>
        <p:spPr>
          <a:xfrm>
            <a:off x="12000216" y="7325474"/>
            <a:ext cx="2527442" cy="82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478" y="464106"/>
            <a:ext cx="4210883" cy="526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3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DevSecOps Lifecycle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303770" y="1327309"/>
            <a:ext cx="22860" cy="5979200"/>
          </a:xfrm>
          <a:prstGeom prst="roundRect">
            <a:avLst>
              <a:gd name="adj" fmla="val 110522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6559094" y="1694736"/>
            <a:ext cx="589478" cy="22860"/>
          </a:xfrm>
          <a:prstGeom prst="roundRect">
            <a:avLst>
              <a:gd name="adj" fmla="val 110522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125712" y="1516737"/>
            <a:ext cx="378976" cy="378976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7263110" y="1579840"/>
            <a:ext cx="104180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4283512" y="1495663"/>
            <a:ext cx="2105382" cy="263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Planning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589478" y="1859756"/>
            <a:ext cx="5799415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Define goals, requirements, and security considerations.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7481828" y="2536746"/>
            <a:ext cx="589478" cy="22860"/>
          </a:xfrm>
          <a:prstGeom prst="roundRect">
            <a:avLst>
              <a:gd name="adj" fmla="val 110522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7125712" y="2358747"/>
            <a:ext cx="378976" cy="378976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7245370" y="2421850"/>
            <a:ext cx="139541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8241506" y="2337673"/>
            <a:ext cx="2105382" cy="263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Coding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8241506" y="2701766"/>
            <a:ext cx="5799415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Developers write secure code.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6559094" y="3294578"/>
            <a:ext cx="589478" cy="22860"/>
          </a:xfrm>
          <a:prstGeom prst="roundRect">
            <a:avLst>
              <a:gd name="adj" fmla="val 110522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3"/>
          <p:cNvSpPr/>
          <p:nvPr/>
        </p:nvSpPr>
        <p:spPr>
          <a:xfrm>
            <a:off x="7125712" y="3116580"/>
            <a:ext cx="378976" cy="378976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7246918" y="3179683"/>
            <a:ext cx="136446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1950" dirty="0"/>
          </a:p>
        </p:txBody>
      </p:sp>
      <p:sp>
        <p:nvSpPr>
          <p:cNvPr id="17" name="Text 15"/>
          <p:cNvSpPr/>
          <p:nvPr/>
        </p:nvSpPr>
        <p:spPr>
          <a:xfrm>
            <a:off x="4283512" y="3095506"/>
            <a:ext cx="2105382" cy="263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Build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589478" y="3459599"/>
            <a:ext cx="5799415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security scans.</a:t>
            </a:r>
            <a:endParaRPr lang="en-US" sz="1300" dirty="0"/>
          </a:p>
        </p:txBody>
      </p:sp>
      <p:sp>
        <p:nvSpPr>
          <p:cNvPr id="19" name="Shape 17"/>
          <p:cNvSpPr/>
          <p:nvPr/>
        </p:nvSpPr>
        <p:spPr>
          <a:xfrm>
            <a:off x="7481828" y="4052530"/>
            <a:ext cx="589478" cy="22860"/>
          </a:xfrm>
          <a:prstGeom prst="roundRect">
            <a:avLst>
              <a:gd name="adj" fmla="val 110522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8"/>
          <p:cNvSpPr/>
          <p:nvPr/>
        </p:nvSpPr>
        <p:spPr>
          <a:xfrm>
            <a:off x="7125712" y="3874532"/>
            <a:ext cx="378976" cy="378976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7241917" y="3937635"/>
            <a:ext cx="146447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1950" dirty="0"/>
          </a:p>
        </p:txBody>
      </p:sp>
      <p:sp>
        <p:nvSpPr>
          <p:cNvPr id="22" name="Text 20"/>
          <p:cNvSpPr/>
          <p:nvPr/>
        </p:nvSpPr>
        <p:spPr>
          <a:xfrm>
            <a:off x="8241506" y="3853458"/>
            <a:ext cx="2105382" cy="263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Test</a:t>
            </a:r>
            <a:endParaRPr lang="en-US" sz="1650" dirty="0"/>
          </a:p>
        </p:txBody>
      </p:sp>
      <p:sp>
        <p:nvSpPr>
          <p:cNvPr id="23" name="Text 21"/>
          <p:cNvSpPr/>
          <p:nvPr/>
        </p:nvSpPr>
        <p:spPr>
          <a:xfrm>
            <a:off x="8241506" y="4217551"/>
            <a:ext cx="5799415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Automated security tests are run.</a:t>
            </a:r>
            <a:endParaRPr lang="en-US" sz="1300" dirty="0"/>
          </a:p>
        </p:txBody>
      </p:sp>
      <p:sp>
        <p:nvSpPr>
          <p:cNvPr id="24" name="Shape 22"/>
          <p:cNvSpPr/>
          <p:nvPr/>
        </p:nvSpPr>
        <p:spPr>
          <a:xfrm>
            <a:off x="6559094" y="4810482"/>
            <a:ext cx="589478" cy="22860"/>
          </a:xfrm>
          <a:prstGeom prst="roundRect">
            <a:avLst>
              <a:gd name="adj" fmla="val 110522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23"/>
          <p:cNvSpPr/>
          <p:nvPr/>
        </p:nvSpPr>
        <p:spPr>
          <a:xfrm>
            <a:off x="7125712" y="4632484"/>
            <a:ext cx="378976" cy="378976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4"/>
          <p:cNvSpPr/>
          <p:nvPr/>
        </p:nvSpPr>
        <p:spPr>
          <a:xfrm>
            <a:off x="7248465" y="4695587"/>
            <a:ext cx="133350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</a:t>
            </a:r>
            <a:endParaRPr lang="en-US" sz="1950" dirty="0"/>
          </a:p>
        </p:txBody>
      </p:sp>
      <p:sp>
        <p:nvSpPr>
          <p:cNvPr id="27" name="Text 25"/>
          <p:cNvSpPr/>
          <p:nvPr/>
        </p:nvSpPr>
        <p:spPr>
          <a:xfrm>
            <a:off x="4283512" y="4611410"/>
            <a:ext cx="2105382" cy="263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Release</a:t>
            </a:r>
            <a:endParaRPr lang="en-US" sz="1650" dirty="0"/>
          </a:p>
        </p:txBody>
      </p:sp>
      <p:sp>
        <p:nvSpPr>
          <p:cNvPr id="28" name="Text 26"/>
          <p:cNvSpPr/>
          <p:nvPr/>
        </p:nvSpPr>
        <p:spPr>
          <a:xfrm>
            <a:off x="589478" y="4975503"/>
            <a:ext cx="5799415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is prepared for deployment with compliance checks.</a:t>
            </a:r>
            <a:endParaRPr lang="en-US" sz="1300" dirty="0"/>
          </a:p>
        </p:txBody>
      </p:sp>
      <p:sp>
        <p:nvSpPr>
          <p:cNvPr id="29" name="Shape 27"/>
          <p:cNvSpPr/>
          <p:nvPr/>
        </p:nvSpPr>
        <p:spPr>
          <a:xfrm>
            <a:off x="7481828" y="5568434"/>
            <a:ext cx="589478" cy="22860"/>
          </a:xfrm>
          <a:prstGeom prst="roundRect">
            <a:avLst>
              <a:gd name="adj" fmla="val 110522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0" name="Shape 28"/>
          <p:cNvSpPr/>
          <p:nvPr/>
        </p:nvSpPr>
        <p:spPr>
          <a:xfrm>
            <a:off x="7125712" y="5390436"/>
            <a:ext cx="378976" cy="378976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1" name="Text 29"/>
          <p:cNvSpPr/>
          <p:nvPr/>
        </p:nvSpPr>
        <p:spPr>
          <a:xfrm>
            <a:off x="7244655" y="5453539"/>
            <a:ext cx="141089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</a:t>
            </a:r>
            <a:endParaRPr lang="en-US" sz="1950" dirty="0"/>
          </a:p>
        </p:txBody>
      </p:sp>
      <p:sp>
        <p:nvSpPr>
          <p:cNvPr id="32" name="Text 30"/>
          <p:cNvSpPr/>
          <p:nvPr/>
        </p:nvSpPr>
        <p:spPr>
          <a:xfrm>
            <a:off x="8241506" y="5369362"/>
            <a:ext cx="2105382" cy="263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Deploy</a:t>
            </a:r>
            <a:endParaRPr lang="en-US" sz="1650" dirty="0"/>
          </a:p>
        </p:txBody>
      </p:sp>
      <p:sp>
        <p:nvSpPr>
          <p:cNvPr id="33" name="Text 31"/>
          <p:cNvSpPr/>
          <p:nvPr/>
        </p:nvSpPr>
        <p:spPr>
          <a:xfrm>
            <a:off x="8241506" y="5733455"/>
            <a:ext cx="5799415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Applications are deployed securely.</a:t>
            </a:r>
            <a:endParaRPr lang="en-US" sz="1300" dirty="0"/>
          </a:p>
        </p:txBody>
      </p:sp>
      <p:sp>
        <p:nvSpPr>
          <p:cNvPr id="34" name="Shape 32"/>
          <p:cNvSpPr/>
          <p:nvPr/>
        </p:nvSpPr>
        <p:spPr>
          <a:xfrm>
            <a:off x="6559094" y="6326386"/>
            <a:ext cx="589478" cy="22860"/>
          </a:xfrm>
          <a:prstGeom prst="roundRect">
            <a:avLst>
              <a:gd name="adj" fmla="val 110522"/>
            </a:avLst>
          </a:prstGeom>
          <a:solidFill>
            <a:srgbClr val="CFD2D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5" name="Shape 33"/>
          <p:cNvSpPr/>
          <p:nvPr/>
        </p:nvSpPr>
        <p:spPr>
          <a:xfrm>
            <a:off x="7125712" y="6148388"/>
            <a:ext cx="378976" cy="378976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6" name="Text 34"/>
          <p:cNvSpPr/>
          <p:nvPr/>
        </p:nvSpPr>
        <p:spPr>
          <a:xfrm>
            <a:off x="7245608" y="6211491"/>
            <a:ext cx="139184" cy="25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7</a:t>
            </a:r>
            <a:endParaRPr lang="en-US" sz="1950" dirty="0"/>
          </a:p>
        </p:txBody>
      </p:sp>
      <p:sp>
        <p:nvSpPr>
          <p:cNvPr id="37" name="Text 35"/>
          <p:cNvSpPr/>
          <p:nvPr/>
        </p:nvSpPr>
        <p:spPr>
          <a:xfrm>
            <a:off x="4283512" y="6127313"/>
            <a:ext cx="2105382" cy="263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Operate</a:t>
            </a:r>
            <a:endParaRPr lang="en-US" sz="1650" dirty="0"/>
          </a:p>
        </p:txBody>
      </p:sp>
      <p:sp>
        <p:nvSpPr>
          <p:cNvPr id="38" name="Text 36"/>
          <p:cNvSpPr/>
          <p:nvPr/>
        </p:nvSpPr>
        <p:spPr>
          <a:xfrm>
            <a:off x="589478" y="6491407"/>
            <a:ext cx="5799415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 runs with continuous monitoring.</a:t>
            </a:r>
            <a:endParaRPr lang="en-US" sz="1300" dirty="0"/>
          </a:p>
        </p:txBody>
      </p:sp>
      <p:sp>
        <p:nvSpPr>
          <p:cNvPr id="39" name="Text 37"/>
          <p:cNvSpPr/>
          <p:nvPr/>
        </p:nvSpPr>
        <p:spPr>
          <a:xfrm>
            <a:off x="589478" y="7495937"/>
            <a:ext cx="13451443" cy="269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 is integrated into every phase. From planning to operation, it's a continuous loop.</a:t>
            </a:r>
            <a:endParaRPr lang="en-US" sz="13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E43FE6-BE04-2131-3E71-6D8B16B61469}"/>
              </a:ext>
            </a:extLst>
          </p:cNvPr>
          <p:cNvSpPr/>
          <p:nvPr/>
        </p:nvSpPr>
        <p:spPr>
          <a:xfrm>
            <a:off x="12000216" y="7325474"/>
            <a:ext cx="2527442" cy="82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67128-88E4-A217-DBD6-23CAEB32C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7200" y="514350"/>
            <a:ext cx="13716000" cy="7200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A66FD3-7AAA-AE7A-3C16-33E224529F4B}"/>
              </a:ext>
            </a:extLst>
          </p:cNvPr>
          <p:cNvSpPr txBox="1"/>
          <p:nvPr/>
        </p:nvSpPr>
        <p:spPr>
          <a:xfrm>
            <a:off x="457200" y="7715250"/>
            <a:ext cx="137160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" dirty="0">
                <a:hlinkClick r:id="rId3" tooltip="https://rokrokss.com/post/2020/04/12/DevSecOps.html"/>
              </a:rPr>
              <a:t>This Photo</a:t>
            </a:r>
            <a:r>
              <a:rPr lang="en-US" sz="1080" dirty="0"/>
              <a:t> by Unknown Author is licensed under </a:t>
            </a:r>
            <a:r>
              <a:rPr lang="en-US" sz="1080" dirty="0">
                <a:hlinkClick r:id="rId4" tooltip="https://creativecommons.org/licenses/by-nc/3.0/"/>
              </a:rPr>
              <a:t>CC BY-NC</a:t>
            </a:r>
            <a:endParaRPr lang="en-US" sz="1080" dirty="0"/>
          </a:p>
        </p:txBody>
      </p:sp>
    </p:spTree>
    <p:extLst>
      <p:ext uri="{BB962C8B-B14F-4D97-AF65-F5344CB8AC3E}">
        <p14:creationId xmlns:p14="http://schemas.microsoft.com/office/powerpoint/2010/main" val="256932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642F1E-9F0E-25E5-545E-7FE45838D6CB}"/>
              </a:ext>
            </a:extLst>
          </p:cNvPr>
          <p:cNvSpPr/>
          <p:nvPr/>
        </p:nvSpPr>
        <p:spPr>
          <a:xfrm>
            <a:off x="422327" y="7298042"/>
            <a:ext cx="4051199" cy="60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D49B18C-D598-6385-04F8-7696038D6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4587" y="1502430"/>
            <a:ext cx="13107758" cy="57956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F0BAEE-FB8D-3B54-CAC7-B681710FF02A}"/>
              </a:ext>
            </a:extLst>
          </p:cNvPr>
          <p:cNvSpPr/>
          <p:nvPr/>
        </p:nvSpPr>
        <p:spPr>
          <a:xfrm>
            <a:off x="776536" y="6904423"/>
            <a:ext cx="4422882" cy="787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2A1BD-C8E8-927D-2078-78A6728A1B8C}"/>
              </a:ext>
            </a:extLst>
          </p:cNvPr>
          <p:cNvSpPr txBox="1"/>
          <p:nvPr/>
        </p:nvSpPr>
        <p:spPr>
          <a:xfrm>
            <a:off x="1849348" y="400692"/>
            <a:ext cx="10644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529B"/>
                </a:solidFill>
              </a:rPr>
              <a:t>Opportunities To Add AI Assistants </a:t>
            </a:r>
          </a:p>
        </p:txBody>
      </p:sp>
    </p:spTree>
    <p:extLst>
      <p:ext uri="{BB962C8B-B14F-4D97-AF65-F5344CB8AC3E}">
        <p14:creationId xmlns:p14="http://schemas.microsoft.com/office/powerpoint/2010/main" val="191019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4023" y="737711"/>
            <a:ext cx="5386388" cy="673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DevSecOps on AKS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23" y="1734145"/>
            <a:ext cx="1077278" cy="15861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54436" y="1949529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Secure Configuration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154436" y="2415302"/>
            <a:ext cx="623554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Harden AKS clusters using CIS benchmarks and Azure Security Center.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23" y="3320296"/>
            <a:ext cx="1077278" cy="12926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54436" y="3535680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Identity and Access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154436" y="4001453"/>
            <a:ext cx="623554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RBAC and integrate with Azure AD for authentication.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23" y="4612958"/>
            <a:ext cx="1077278" cy="129266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54436" y="4828342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Network Security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154436" y="5294114"/>
            <a:ext cx="623554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Network Policies and Azure Firewall for traffic control.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23" y="5905619"/>
            <a:ext cx="1077278" cy="158615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54436" y="6121003"/>
            <a:ext cx="308598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Monitoring and Logging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2154436" y="6586776"/>
            <a:ext cx="623554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Collect and analyze security logs with Azure Monitor and Sentinel.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6078"/>
            <a:ext cx="101773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Audit vs. Assessment: Key Differences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31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Audit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1297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Formal &amp; structured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551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Independent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973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Compliance-focused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395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Risk-oriented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assurance and recommendations for improvement.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231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Assessment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81297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Flexible &amp; adaptable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2551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Internal or external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6973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improvement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1395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May not be compliance-driven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Offers insights into IT optimization and alignment.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46B15-8875-E0A0-386A-CFBF0667467C}"/>
              </a:ext>
            </a:extLst>
          </p:cNvPr>
          <p:cNvSpPr/>
          <p:nvPr/>
        </p:nvSpPr>
        <p:spPr>
          <a:xfrm>
            <a:off x="12000216" y="7325474"/>
            <a:ext cx="2527442" cy="82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340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NIST CSF 2.0 KPIs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8297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676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Risk Management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167188"/>
            <a:ext cx="2901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Identified vulnerabilities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609386"/>
            <a:ext cx="2901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Risk assessment coverage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414486"/>
            <a:ext cx="2901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Mitigation controls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504" y="288297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35504" y="3676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Incident Response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4035504" y="4167188"/>
            <a:ext cx="29016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Mean time to detect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4035504" y="4609386"/>
            <a:ext cx="29016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Mean time to respond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4035504" y="5051584"/>
            <a:ext cx="29016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Incidents handled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7338" y="2882979"/>
            <a:ext cx="566976" cy="56697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277338" y="3676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Business Continuity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7277338" y="4167188"/>
            <a:ext cx="29016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Recovery Time Objective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7277338" y="4609386"/>
            <a:ext cx="29016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Recovery Point Objective</a:t>
            </a:r>
            <a:endParaRPr lang="en-US" sz="1750" dirty="0"/>
          </a:p>
        </p:txBody>
      </p:sp>
      <p:sp>
        <p:nvSpPr>
          <p:cNvPr id="18" name="Text 12"/>
          <p:cNvSpPr/>
          <p:nvPr/>
        </p:nvSpPr>
        <p:spPr>
          <a:xfrm>
            <a:off x="7277338" y="5051584"/>
            <a:ext cx="29016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 test success rate</a:t>
            </a:r>
            <a:endParaRPr lang="en-US" sz="1750" dirty="0"/>
          </a:p>
        </p:txBody>
      </p:sp>
      <p:sp>
        <p:nvSpPr>
          <p:cNvPr id="19" name="Text 13"/>
          <p:cNvSpPr/>
          <p:nvPr/>
        </p:nvSpPr>
        <p:spPr>
          <a:xfrm>
            <a:off x="793790" y="6032540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KPIs measure the effectiveness of controls. Focus areas are risk, response, and recovery.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6078"/>
            <a:ext cx="109563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Compliance Frameworks vs. Regulations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318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Framework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1297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NIST Cybersecurity Framework 2.0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551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Risk Management Framework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Frameworks are guidelines for best practices.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231833"/>
            <a:ext cx="28763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Regulation (Is A Law)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81297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U.S. FFIEC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2551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EU DORA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973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EU AI ACT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1395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EU GDPR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Regulations are mandatory legal requirements.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DF23E2-CA1B-25E8-6335-1D6A03A02CCC}"/>
              </a:ext>
            </a:extLst>
          </p:cNvPr>
          <p:cNvSpPr/>
          <p:nvPr/>
        </p:nvSpPr>
        <p:spPr>
          <a:xfrm>
            <a:off x="12000216" y="7325474"/>
            <a:ext cx="2527442" cy="821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529</Words>
  <Application>Microsoft Office PowerPoint</Application>
  <PresentationFormat>Custom</PresentationFormat>
  <Paragraphs>143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Roboto Slab</vt:lpstr>
      <vt:lpstr>Roboto</vt:lpstr>
      <vt:lpstr>Roboto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Victor Karamalis</cp:lastModifiedBy>
  <cp:revision>2</cp:revision>
  <dcterms:created xsi:type="dcterms:W3CDTF">2025-02-26T18:59:06Z</dcterms:created>
  <dcterms:modified xsi:type="dcterms:W3CDTF">2025-02-26T19:45:14Z</dcterms:modified>
</cp:coreProperties>
</file>