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1.png" ContentType="image/png"/>
  <Override PartName="/ppt/media/image20.jpeg" ContentType="image/jpeg"/>
  <Override PartName="/ppt/media/image19.jpeg" ContentType="image/jpeg"/>
  <Override PartName="/ppt/media/image17.jpeg" ContentType="image/jpe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8.jpeg" ContentType="image/jpe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292480" y="1768680"/>
            <a:ext cx="5494680" cy="4384080"/>
          </a:xfrm>
          <a:prstGeom prst="rect">
            <a:avLst/>
          </a:prstGeom>
          <a:ln>
            <a:noFill/>
          </a:ln>
        </p:spPr>
      </p:pic>
      <p:pic>
        <p:nvPicPr>
          <p:cNvPr id="36"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10056960" cy="7542360"/>
          </a:xfrm>
          <a:prstGeom prst="rect">
            <a:avLst/>
          </a:prstGeom>
          <a:ln w="21600">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a:t>
            </a:r>
            <a:r>
              <a:rPr b="0" lang="en-US" sz="4400" spc="-1" strike="noStrike">
                <a:solidFill>
                  <a:srgbClr val="000000"/>
                </a:solidFill>
                <a:uFill>
                  <a:solidFill>
                    <a:srgbClr val="ffffff"/>
                  </a:solidFill>
                </a:uFill>
                <a:latin typeface="Arial"/>
              </a:rPr>
              <a:t>edit 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360"/>
            <a:ext cx="10078920" cy="7558920"/>
          </a:xfrm>
          <a:prstGeom prst="rect">
            <a:avLst/>
          </a:prstGeom>
          <a:ln w="21600">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215000" y="2743200"/>
            <a:ext cx="5641920" cy="1353240"/>
          </a:xfrm>
          <a:prstGeom prst="rect">
            <a:avLst/>
          </a:prstGeom>
          <a:noFill/>
          <a:ln>
            <a:noFill/>
          </a:ln>
        </p:spPr>
        <p:style>
          <a:lnRef idx="0"/>
          <a:fillRef idx="0"/>
          <a:effectRef idx="0"/>
          <a:fontRef idx="minor"/>
        </p:style>
        <p:txBody>
          <a:bodyPr lIns="0" rIns="0" tIns="0" bIns="0" anchor="ctr"/>
          <a:p>
            <a:r>
              <a:rPr b="0" lang="en-US" sz="3600" spc="-1" strike="noStrike">
                <a:solidFill>
                  <a:srgbClr val="ffffff"/>
                </a:solidFill>
                <a:uFill>
                  <a:solidFill>
                    <a:srgbClr val="ffffff"/>
                  </a:solidFill>
                </a:uFill>
                <a:latin typeface="Source Serif Pro"/>
                <a:ea typeface="DejaVu Sans"/>
              </a:rPr>
              <a:t>Angry Ghosts</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1215000" y="4114800"/>
            <a:ext cx="4209120" cy="839880"/>
          </a:xfrm>
          <a:prstGeom prst="rect">
            <a:avLst/>
          </a:prstGeom>
          <a:noFill/>
          <a:ln>
            <a:noFill/>
          </a:ln>
        </p:spPr>
        <p:style>
          <a:lnRef idx="0"/>
          <a:fillRef idx="0"/>
          <a:effectRef idx="0"/>
          <a:fontRef idx="minor"/>
        </p:style>
        <p:txBody>
          <a:bodyPr lIns="0" rIns="0" tIns="0" bIns="0" anchor="ctr"/>
          <a:p>
            <a:r>
              <a:rPr b="0" lang="en-US" sz="2200" spc="-1" strike="noStrike">
                <a:solidFill>
                  <a:srgbClr val="ffffff"/>
                </a:solidFill>
                <a:uFill>
                  <a:solidFill>
                    <a:srgbClr val="ffffff"/>
                  </a:solidFill>
                </a:uFill>
                <a:latin typeface="Source Serif Pro"/>
                <a:ea typeface="DejaVu Sans"/>
              </a:rPr>
              <a:t>GUI Programming Project</a:t>
            </a:r>
            <a:endParaRPr b="0" lang="en-US" sz="1800" spc="-1" strike="noStrike">
              <a:solidFill>
                <a:srgbClr val="000000"/>
              </a:solidFill>
              <a:uFill>
                <a:solidFill>
                  <a:srgbClr val="ffffff"/>
                </a:solidFill>
              </a:uFill>
              <a:latin typeface="Arial"/>
            </a:endParaRPr>
          </a:p>
        </p:txBody>
      </p:sp>
      <p:pic>
        <p:nvPicPr>
          <p:cNvPr id="76" name="" descr=""/>
          <p:cNvPicPr/>
          <p:nvPr/>
        </p:nvPicPr>
        <p:blipFill>
          <a:blip r:embed="rId1"/>
          <a:stretch/>
        </p:blipFill>
        <p:spPr>
          <a:xfrm>
            <a:off x="457200" y="3143520"/>
            <a:ext cx="513000" cy="513000"/>
          </a:xfrm>
          <a:prstGeom prst="rect">
            <a:avLst/>
          </a:prstGeom>
          <a:ln w="21600">
            <a:noFill/>
          </a:ln>
        </p:spPr>
      </p:pic>
      <p:pic>
        <p:nvPicPr>
          <p:cNvPr id="77" name="" descr=""/>
          <p:cNvPicPr/>
          <p:nvPr/>
        </p:nvPicPr>
        <p:blipFill>
          <a:blip r:embed="rId2"/>
          <a:stretch/>
        </p:blipFill>
        <p:spPr>
          <a:xfrm>
            <a:off x="4572000" y="3172680"/>
            <a:ext cx="513000" cy="513000"/>
          </a:xfrm>
          <a:prstGeom prst="rect">
            <a:avLst/>
          </a:prstGeom>
          <a:ln w="21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850320"/>
            <a:ext cx="9070560" cy="117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The Idea:</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2057400"/>
            <a:ext cx="4295520" cy="362628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ffffff"/>
                </a:solidFill>
                <a:uFill>
                  <a:solidFill>
                    <a:srgbClr val="ffffff"/>
                  </a:solidFill>
                </a:uFill>
                <a:latin typeface="Source Sans Pro"/>
                <a:ea typeface="DejaVu Sans"/>
              </a:rPr>
              <a:t>Blinky and his other ghost friends had had a serious argument and are very angry at each other. Unfortunately, the Ghostbusters have locked then up in this ghost fortress. The only way to regain freedom is to blow up all the brown crates.</a:t>
            </a:r>
            <a:endParaRPr b="0" lang="en-US" sz="18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5029200" y="1747800"/>
            <a:ext cx="4799520" cy="4423320"/>
          </a:xfrm>
          <a:prstGeom prst="rect">
            <a:avLst/>
          </a:prstGeom>
          <a:ln w="2160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805320"/>
            <a:ext cx="90705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The Idea:</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548640" y="2016000"/>
            <a:ext cx="4250880" cy="438372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ffffff"/>
                </a:solidFill>
                <a:uFill>
                  <a:solidFill>
                    <a:srgbClr val="ffffff"/>
                  </a:solidFill>
                </a:uFill>
                <a:latin typeface="Source Sans Pro"/>
                <a:ea typeface="DejaVu Sans"/>
              </a:rPr>
              <a:t>Unfortunately, meeting one of your peers will affect in an instant argument, causing you to lose the game. You mustn’t kill other ghosts either as they are your friends. This makes the game very difficult. </a:t>
            </a:r>
            <a:endParaRPr b="0" lang="en-US" sz="18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5159880" y="1857600"/>
            <a:ext cx="4668840" cy="4313520"/>
          </a:xfrm>
          <a:prstGeom prst="rect">
            <a:avLst/>
          </a:prstGeom>
          <a:ln w="2160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805320"/>
            <a:ext cx="90705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Bonuses:</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504000" y="1904040"/>
            <a:ext cx="4066920" cy="541008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ffffff"/>
                </a:solidFill>
                <a:uFill>
                  <a:solidFill>
                    <a:srgbClr val="ffffff"/>
                  </a:solidFill>
                </a:uFill>
                <a:latin typeface="Source Sans Pro"/>
                <a:ea typeface="DejaVu Sans"/>
              </a:rPr>
              <a:t>The game is indeed very difficult, but to help you, we randomly hid bonuses under the crates.</a:t>
            </a:r>
            <a:endParaRPr b="0" lang="en-US" sz="1800" spc="-1" strike="noStrike">
              <a:solidFill>
                <a:srgbClr val="000000"/>
              </a:solidFill>
              <a:uFill>
                <a:solidFill>
                  <a:srgbClr val="ffffff"/>
                </a:solidFill>
              </a:uFill>
              <a:latin typeface="Arial"/>
            </a:endParaRPr>
          </a:p>
          <a:p>
            <a:pPr>
              <a:lnSpc>
                <a:spcPct val="100000"/>
              </a:lnSpc>
            </a:pPr>
            <a:r>
              <a:rPr b="0" lang="en-US" sz="2200" spc="-1" strike="noStrike">
                <a:solidFill>
                  <a:srgbClr val="ffffff"/>
                </a:solidFill>
                <a:uFill>
                  <a:solidFill>
                    <a:srgbClr val="ffffff"/>
                  </a:solidFill>
                </a:uFill>
                <a:latin typeface="Source Sans Pro"/>
                <a:ea typeface="DejaVu Sans"/>
              </a:rPr>
              <a:t>There 3 kinds of bonuses:</a:t>
            </a:r>
            <a:endParaRPr b="0" lang="en-US" sz="1800" spc="-1" strike="noStrike">
              <a:solidFill>
                <a:srgbClr val="000000"/>
              </a:solidFill>
              <a:uFill>
                <a:solidFill>
                  <a:srgbClr val="ffffff"/>
                </a:solidFill>
              </a:uFill>
              <a:latin typeface="Arial"/>
            </a:endParaRPr>
          </a:p>
          <a:p>
            <a:pPr marL="432000" indent="-322920">
              <a:lnSpc>
                <a:spcPct val="100000"/>
              </a:lnSpc>
              <a:buClr>
                <a:srgbClr val="ffffff"/>
              </a:buClr>
              <a:buSzPct val="45000"/>
              <a:buFont typeface="Wingdings" charset="2"/>
              <a:buChar char=""/>
            </a:pPr>
            <a:r>
              <a:rPr b="0" lang="en-US" sz="2200" spc="-1" strike="noStrike">
                <a:solidFill>
                  <a:srgbClr val="ffffff"/>
                </a:solidFill>
                <a:uFill>
                  <a:solidFill>
                    <a:srgbClr val="ffffff"/>
                  </a:solidFill>
                </a:uFill>
                <a:latin typeface="Source Sans Pro"/>
                <a:ea typeface="DejaVu Sans"/>
              </a:rPr>
              <a:t>      </a:t>
            </a:r>
            <a:r>
              <a:rPr b="0" lang="en-US" sz="2200" spc="-1" strike="noStrike">
                <a:solidFill>
                  <a:srgbClr val="ffffff"/>
                </a:solidFill>
                <a:uFill>
                  <a:solidFill>
                    <a:srgbClr val="ffffff"/>
                  </a:solidFill>
                </a:uFill>
                <a:latin typeface="Source Sans Pro"/>
                <a:ea typeface="DejaVu Sans"/>
              </a:rPr>
              <a:t>Increases your speed</a:t>
            </a:r>
            <a:endParaRPr b="0" lang="en-US" sz="1800" spc="-1" strike="noStrike">
              <a:solidFill>
                <a:srgbClr val="000000"/>
              </a:solidFill>
              <a:uFill>
                <a:solidFill>
                  <a:srgbClr val="ffffff"/>
                </a:solidFill>
              </a:uFill>
              <a:latin typeface="Arial"/>
            </a:endParaRPr>
          </a:p>
          <a:p>
            <a:pPr marL="432000" indent="-322920">
              <a:lnSpc>
                <a:spcPct val="100000"/>
              </a:lnSpc>
              <a:buClr>
                <a:srgbClr val="ffffff"/>
              </a:buClr>
              <a:buSzPct val="45000"/>
              <a:buFont typeface="Wingdings" charset="2"/>
              <a:buChar char=""/>
            </a:pPr>
            <a:r>
              <a:rPr b="0" lang="en-US" sz="2200" spc="-1" strike="noStrike">
                <a:solidFill>
                  <a:srgbClr val="ffffff"/>
                </a:solidFill>
                <a:uFill>
                  <a:solidFill>
                    <a:srgbClr val="ffffff"/>
                  </a:solidFill>
                </a:uFill>
                <a:latin typeface="Source Sans Pro"/>
                <a:ea typeface="DejaVu Sans"/>
              </a:rPr>
              <a:t>      </a:t>
            </a:r>
            <a:r>
              <a:rPr b="0" lang="en-US" sz="2200" spc="-1" strike="noStrike">
                <a:solidFill>
                  <a:srgbClr val="ffffff"/>
                </a:solidFill>
                <a:uFill>
                  <a:solidFill>
                    <a:srgbClr val="ffffff"/>
                  </a:solidFill>
                </a:uFill>
                <a:latin typeface="Source Sans Pro"/>
                <a:ea typeface="DejaVu Sans"/>
              </a:rPr>
              <a:t>Omnidirectionaly expands the range of bomb explosion. Don’t worry, you can hide safetly behind grey blocks.</a:t>
            </a:r>
            <a:endParaRPr b="0" lang="en-US" sz="1800" spc="-1" strike="noStrike">
              <a:solidFill>
                <a:srgbClr val="000000"/>
              </a:solidFill>
              <a:uFill>
                <a:solidFill>
                  <a:srgbClr val="ffffff"/>
                </a:solidFill>
              </a:uFill>
              <a:latin typeface="Arial"/>
            </a:endParaRPr>
          </a:p>
          <a:p>
            <a:pPr marL="432000" indent="-322920">
              <a:lnSpc>
                <a:spcPct val="100000"/>
              </a:lnSpc>
              <a:buClr>
                <a:srgbClr val="ffffff"/>
              </a:buClr>
              <a:buSzPct val="45000"/>
              <a:buFont typeface="Wingdings" charset="2"/>
              <a:buChar char=""/>
            </a:pPr>
            <a:r>
              <a:rPr b="0" lang="en-US" sz="2200" spc="-1" strike="noStrike">
                <a:solidFill>
                  <a:srgbClr val="ffffff"/>
                </a:solidFill>
                <a:uFill>
                  <a:solidFill>
                    <a:srgbClr val="ffffff"/>
                  </a:solidFill>
                </a:uFill>
                <a:latin typeface="Source Sans Pro"/>
                <a:ea typeface="DejaVu Sans"/>
              </a:rPr>
              <a:t>     </a:t>
            </a:r>
            <a:r>
              <a:rPr b="0" lang="en-US" sz="2200" spc="-1" strike="noStrike">
                <a:solidFill>
                  <a:srgbClr val="ffffff"/>
                </a:solidFill>
                <a:uFill>
                  <a:solidFill>
                    <a:srgbClr val="ffffff"/>
                  </a:solidFill>
                </a:uFill>
                <a:latin typeface="Source Sans Pro"/>
                <a:ea typeface="DejaVu Sans"/>
              </a:rPr>
              <a:t>Increases the number of bombs that can be planted at once.</a:t>
            </a:r>
            <a:endParaRPr b="0" lang="en-US"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4816800" y="1828800"/>
            <a:ext cx="5029560" cy="4665960"/>
          </a:xfrm>
          <a:prstGeom prst="rect">
            <a:avLst/>
          </a:prstGeom>
          <a:ln w="21600">
            <a:noFill/>
          </a:ln>
        </p:spPr>
      </p:pic>
      <p:pic>
        <p:nvPicPr>
          <p:cNvPr id="87" name="" descr=""/>
          <p:cNvPicPr/>
          <p:nvPr/>
        </p:nvPicPr>
        <p:blipFill>
          <a:blip r:embed="rId2"/>
          <a:stretch/>
        </p:blipFill>
        <p:spPr>
          <a:xfrm>
            <a:off x="914400" y="6172200"/>
            <a:ext cx="456120" cy="456120"/>
          </a:xfrm>
          <a:prstGeom prst="rect">
            <a:avLst/>
          </a:prstGeom>
          <a:ln w="21600">
            <a:noFill/>
          </a:ln>
        </p:spPr>
      </p:pic>
      <p:pic>
        <p:nvPicPr>
          <p:cNvPr id="88" name="" descr=""/>
          <p:cNvPicPr/>
          <p:nvPr/>
        </p:nvPicPr>
        <p:blipFill>
          <a:blip r:embed="rId3"/>
          <a:stretch/>
        </p:blipFill>
        <p:spPr>
          <a:xfrm>
            <a:off x="914400" y="4153320"/>
            <a:ext cx="417600" cy="417600"/>
          </a:xfrm>
          <a:prstGeom prst="rect">
            <a:avLst/>
          </a:prstGeom>
          <a:ln w="21600">
            <a:noFill/>
          </a:ln>
        </p:spPr>
      </p:pic>
      <p:pic>
        <p:nvPicPr>
          <p:cNvPr id="89" name="" descr=""/>
          <p:cNvPicPr/>
          <p:nvPr/>
        </p:nvPicPr>
        <p:blipFill>
          <a:blip r:embed="rId4"/>
          <a:stretch/>
        </p:blipFill>
        <p:spPr>
          <a:xfrm>
            <a:off x="914400" y="3696120"/>
            <a:ext cx="417600" cy="417600"/>
          </a:xfrm>
          <a:prstGeom prst="rect">
            <a:avLst/>
          </a:prstGeom>
          <a:ln w="2160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805320"/>
            <a:ext cx="90705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The bombs: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504000" y="2273040"/>
            <a:ext cx="4066920" cy="4383720"/>
          </a:xfrm>
          <a:prstGeom prst="rect">
            <a:avLst/>
          </a:prstGeom>
          <a:noFill/>
          <a:ln>
            <a:noFill/>
          </a:ln>
        </p:spPr>
        <p:style>
          <a:lnRef idx="0"/>
          <a:fillRef idx="0"/>
          <a:effectRef idx="0"/>
          <a:fontRef idx="minor"/>
        </p:style>
        <p:txBody>
          <a:bodyPr lIns="0" rIns="0" tIns="0" bIns="0"/>
          <a:p>
            <a:r>
              <a:rPr b="0" lang="en-US" sz="2200" spc="-1" strike="noStrike">
                <a:solidFill>
                  <a:srgbClr val="ffffff"/>
                </a:solidFill>
                <a:uFill>
                  <a:solidFill>
                    <a:srgbClr val="ffffff"/>
                  </a:solidFill>
                </a:uFill>
                <a:latin typeface="Source Sans Pro"/>
                <a:ea typeface="DejaVu Sans"/>
              </a:rPr>
              <a:t>Your only tool in this game are the bombs.</a:t>
            </a:r>
            <a:endParaRPr b="0" lang="en-US" sz="1800" spc="-1" strike="noStrike">
              <a:solidFill>
                <a:srgbClr val="000000"/>
              </a:solidFill>
              <a:uFill>
                <a:solidFill>
                  <a:srgbClr val="ffffff"/>
                </a:solidFill>
              </a:uFill>
              <a:latin typeface="Arial"/>
            </a:endParaRPr>
          </a:p>
          <a:p>
            <a:pPr>
              <a:lnSpc>
                <a:spcPct val="100000"/>
              </a:lnSpc>
            </a:pPr>
            <a:r>
              <a:rPr b="0" lang="en-US" sz="2200" spc="-1" strike="noStrike">
                <a:solidFill>
                  <a:srgbClr val="ffffff"/>
                </a:solidFill>
                <a:uFill>
                  <a:solidFill>
                    <a:srgbClr val="ffffff"/>
                  </a:solidFill>
                </a:uFill>
                <a:latin typeface="Source Sans Pro"/>
                <a:ea typeface="DejaVu Sans"/>
              </a:rPr>
              <a:t>When the game begins, you can plant only one bomb at a time but that number can be increased. The bomb destroys only the first crate it meets in each direction, regardless of the range. Grey blocks cover explosions and cannot be destroyed.</a:t>
            </a:r>
            <a:endParaRPr b="0" lang="en-US" sz="18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4927680" y="2057400"/>
            <a:ext cx="4960800" cy="4570920"/>
          </a:xfrm>
          <a:prstGeom prst="rect">
            <a:avLst/>
          </a:prstGeom>
          <a:ln w="2160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805320"/>
            <a:ext cx="90705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Game Over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457200" y="2273040"/>
            <a:ext cx="4021200" cy="438372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ffffff"/>
                </a:solidFill>
                <a:uFill>
                  <a:solidFill>
                    <a:srgbClr val="ffffff"/>
                  </a:solidFill>
                </a:uFill>
                <a:latin typeface="Source Sans Pro"/>
                <a:ea typeface="DejaVu Sans"/>
              </a:rPr>
              <a:t>The game can be either lost or won.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200" spc="-1" strike="noStrike">
                <a:solidFill>
                  <a:srgbClr val="ffffff"/>
                </a:solidFill>
                <a:uFill>
                  <a:solidFill>
                    <a:srgbClr val="ffffff"/>
                  </a:solidFill>
                </a:uFill>
                <a:latin typeface="Source Sans Pro"/>
                <a:ea typeface="DejaVu Sans"/>
              </a:rPr>
              <a:t>You win when you don’t lose and manage to blow up all the crates.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200" spc="-1" strike="noStrike">
                <a:solidFill>
                  <a:srgbClr val="ffffff"/>
                </a:solidFill>
                <a:uFill>
                  <a:solidFill>
                    <a:srgbClr val="ffffff"/>
                  </a:solidFill>
                </a:uFill>
                <a:latin typeface="Source Sans Pro"/>
                <a:ea typeface="DejaVu Sans"/>
              </a:rPr>
              <a:t>You lose when:</a:t>
            </a:r>
            <a:endParaRPr b="0" lang="en-US" sz="1800" spc="-1" strike="noStrike">
              <a:solidFill>
                <a:srgbClr val="000000"/>
              </a:solidFill>
              <a:uFill>
                <a:solidFill>
                  <a:srgbClr val="ffffff"/>
                </a:solidFill>
              </a:uFill>
              <a:latin typeface="Arial"/>
            </a:endParaRPr>
          </a:p>
          <a:p>
            <a:pPr marL="432000" indent="-322920">
              <a:lnSpc>
                <a:spcPct val="100000"/>
              </a:lnSpc>
              <a:buClr>
                <a:srgbClr val="ffffff"/>
              </a:buClr>
              <a:buSzPct val="45000"/>
              <a:buFont typeface="Symbol"/>
              <a:buChar char=""/>
            </a:pPr>
            <a:r>
              <a:rPr b="0" lang="en-US" sz="2200" spc="-1" strike="noStrike">
                <a:solidFill>
                  <a:srgbClr val="ffffff"/>
                </a:solidFill>
                <a:uFill>
                  <a:solidFill>
                    <a:srgbClr val="ffffff"/>
                  </a:solidFill>
                </a:uFill>
                <a:latin typeface="Source Sans Pro"/>
                <a:ea typeface="DejaVu Sans"/>
              </a:rPr>
              <a:t>You kill one of the ghosts with you bomb,</a:t>
            </a:r>
            <a:endParaRPr b="0" lang="en-US" sz="1800" spc="-1" strike="noStrike">
              <a:solidFill>
                <a:srgbClr val="000000"/>
              </a:solidFill>
              <a:uFill>
                <a:solidFill>
                  <a:srgbClr val="ffffff"/>
                </a:solidFill>
              </a:uFill>
              <a:latin typeface="Arial"/>
            </a:endParaRPr>
          </a:p>
          <a:p>
            <a:pPr marL="432000" indent="-322920">
              <a:lnSpc>
                <a:spcPct val="100000"/>
              </a:lnSpc>
              <a:buClr>
                <a:srgbClr val="ffffff"/>
              </a:buClr>
              <a:buSzPct val="45000"/>
              <a:buFont typeface="Symbol"/>
              <a:buChar char=""/>
            </a:pPr>
            <a:r>
              <a:rPr b="0" lang="en-US" sz="2200" spc="-1" strike="noStrike">
                <a:solidFill>
                  <a:srgbClr val="ffffff"/>
                </a:solidFill>
                <a:uFill>
                  <a:solidFill>
                    <a:srgbClr val="ffffff"/>
                  </a:solidFill>
                </a:uFill>
                <a:latin typeface="Source Sans Pro"/>
                <a:ea typeface="DejaVu Sans"/>
              </a:rPr>
              <a:t>You kill yourself.</a:t>
            </a:r>
            <a:endParaRPr b="0" lang="en-US" sz="18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4808160" y="1920240"/>
            <a:ext cx="5158440" cy="4795920"/>
          </a:xfrm>
          <a:prstGeom prst="rect">
            <a:avLst/>
          </a:prstGeom>
          <a:ln w="2160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805320"/>
            <a:ext cx="90705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The Team</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457200" y="4628160"/>
            <a:ext cx="2056320" cy="2392920"/>
          </a:xfrm>
          <a:prstGeom prst="rect">
            <a:avLst/>
          </a:prstGeom>
          <a:noFill/>
          <a:ln w="21600">
            <a:noFill/>
          </a:ln>
        </p:spPr>
        <p:style>
          <a:lnRef idx="0"/>
          <a:fillRef idx="0"/>
          <a:effectRef idx="0"/>
          <a:fontRef idx="minor"/>
        </p:style>
        <p:txBody>
          <a:bodyPr lIns="90000" rIns="90000" tIns="45000" bIns="45000"/>
          <a:p>
            <a:r>
              <a:rPr b="0" lang="en-US" sz="1800" spc="-1" strike="noStrike">
                <a:solidFill>
                  <a:srgbClr val="ffffff"/>
                </a:solidFill>
                <a:uFill>
                  <a:solidFill>
                    <a:srgbClr val="ffffff"/>
                  </a:solidFill>
                </a:uFill>
                <a:latin typeface="Arial"/>
                <a:ea typeface="DejaVu Sans"/>
              </a:rPr>
              <a:t>Avista R-Rizal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Team Leader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Responsible for managing time,  communication and motivating the team to work.</a:t>
            </a: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2895480" y="4628160"/>
            <a:ext cx="2056320" cy="2648880"/>
          </a:xfrm>
          <a:prstGeom prst="rect">
            <a:avLst/>
          </a:prstGeom>
          <a:noFill/>
          <a:ln w="21600">
            <a:noFill/>
          </a:ln>
        </p:spPr>
        <p:style>
          <a:lnRef idx="0"/>
          <a:fillRef idx="0"/>
          <a:effectRef idx="0"/>
          <a:fontRef idx="minor"/>
        </p:style>
        <p:txBody>
          <a:bodyPr lIns="90000" rIns="90000" tIns="45000" bIns="45000"/>
          <a:p>
            <a:r>
              <a:rPr b="0" lang="en-US" sz="1800" spc="-1" strike="noStrike">
                <a:solidFill>
                  <a:srgbClr val="ffffff"/>
                </a:solidFill>
                <a:uFill>
                  <a:solidFill>
                    <a:srgbClr val="ffffff"/>
                  </a:solidFill>
                </a:uFill>
                <a:latin typeface="Arial"/>
                <a:ea typeface="DejaVu Sans"/>
              </a:rPr>
              <a:t>Michał Basiuras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Main developer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Responsible for creating the base of the game in Qt environment and implementation of game logic.</a:t>
            </a:r>
            <a:endParaRPr b="0" lang="en-US" sz="1800" spc="-1" strike="noStrike">
              <a:solidFill>
                <a:srgbClr val="000000"/>
              </a:solidFill>
              <a:uFill>
                <a:solidFill>
                  <a:srgbClr val="ffffff"/>
                </a:solidFill>
              </a:uFill>
              <a:latin typeface="Arial"/>
            </a:endParaRPr>
          </a:p>
        </p:txBody>
      </p:sp>
      <p:sp>
        <p:nvSpPr>
          <p:cNvPr id="99" name="CustomShape 4"/>
          <p:cNvSpPr/>
          <p:nvPr/>
        </p:nvSpPr>
        <p:spPr>
          <a:xfrm>
            <a:off x="5334120" y="4628160"/>
            <a:ext cx="2208600" cy="2392920"/>
          </a:xfrm>
          <a:prstGeom prst="rect">
            <a:avLst/>
          </a:prstGeom>
          <a:noFill/>
          <a:ln w="21600">
            <a:noFill/>
          </a:ln>
        </p:spPr>
        <p:style>
          <a:lnRef idx="0"/>
          <a:fillRef idx="0"/>
          <a:effectRef idx="0"/>
          <a:fontRef idx="minor"/>
        </p:style>
        <p:txBody>
          <a:bodyPr lIns="90000" rIns="90000" tIns="45000" bIns="45000"/>
          <a:p>
            <a:r>
              <a:rPr b="0" lang="en-US" sz="1800" spc="-1" strike="noStrike">
                <a:solidFill>
                  <a:srgbClr val="ffffff"/>
                </a:solidFill>
                <a:uFill>
                  <a:solidFill>
                    <a:srgbClr val="ffffff"/>
                  </a:solidFill>
                </a:uFill>
                <a:latin typeface="Arial"/>
                <a:ea typeface="DejaVu Sans"/>
              </a:rPr>
              <a:t>Marcin Laubich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Assist. Developer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Responsible for implementing sprite graphics and other features.</a:t>
            </a:r>
            <a:endParaRPr b="0" lang="en-US" sz="1800" spc="-1" strike="noStrike">
              <a:solidFill>
                <a:srgbClr val="000000"/>
              </a:solidFill>
              <a:uFill>
                <a:solidFill>
                  <a:srgbClr val="ffffff"/>
                </a:solidFill>
              </a:uFill>
              <a:latin typeface="Arial"/>
            </a:endParaRPr>
          </a:p>
        </p:txBody>
      </p:sp>
      <p:sp>
        <p:nvSpPr>
          <p:cNvPr id="100" name="CustomShape 5"/>
          <p:cNvSpPr/>
          <p:nvPr/>
        </p:nvSpPr>
        <p:spPr>
          <a:xfrm>
            <a:off x="7772400" y="4628160"/>
            <a:ext cx="2056320" cy="2136960"/>
          </a:xfrm>
          <a:prstGeom prst="rect">
            <a:avLst/>
          </a:prstGeom>
          <a:noFill/>
          <a:ln w="21600">
            <a:noFill/>
          </a:ln>
        </p:spPr>
        <p:style>
          <a:lnRef idx="0"/>
          <a:fillRef idx="0"/>
          <a:effectRef idx="0"/>
          <a:fontRef idx="minor"/>
        </p:style>
        <p:txBody>
          <a:bodyPr lIns="90000" rIns="90000" tIns="45000" bIns="45000"/>
          <a:p>
            <a:r>
              <a:rPr b="0" lang="en-US" sz="1800" spc="-1" strike="noStrike">
                <a:solidFill>
                  <a:srgbClr val="ffffff"/>
                </a:solidFill>
                <a:uFill>
                  <a:solidFill>
                    <a:srgbClr val="ffffff"/>
                  </a:solidFill>
                </a:uFill>
                <a:latin typeface="Arial"/>
                <a:ea typeface="DejaVu Sans"/>
              </a:rPr>
              <a:t>Rafał Gębski</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Logic Designer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ffffff"/>
                </a:solidFill>
                <a:uFill>
                  <a:solidFill>
                    <a:srgbClr val="ffffff"/>
                  </a:solidFill>
                </a:uFill>
                <a:latin typeface="Arial"/>
                <a:ea typeface="DejaVu Sans"/>
              </a:rPr>
              <a:t>Responsible for designing game logic, testing and bug fixing.</a:t>
            </a:r>
            <a:endParaRPr b="0" lang="en-US" sz="1800" spc="-1" strike="noStrike">
              <a:solidFill>
                <a:srgbClr val="000000"/>
              </a:solidFill>
              <a:uFill>
                <a:solidFill>
                  <a:srgbClr val="ffffff"/>
                </a:solidFill>
              </a:uFill>
              <a:latin typeface="Arial"/>
            </a:endParaRPr>
          </a:p>
        </p:txBody>
      </p:sp>
      <p:pic>
        <p:nvPicPr>
          <p:cNvPr id="101" name="" descr=""/>
          <p:cNvPicPr/>
          <p:nvPr/>
        </p:nvPicPr>
        <p:blipFill>
          <a:blip r:embed="rId1"/>
          <a:srcRect l="9991" t="7494" r="0" b="25018"/>
          <a:stretch/>
        </p:blipFill>
        <p:spPr>
          <a:xfrm>
            <a:off x="456480" y="2057400"/>
            <a:ext cx="2056320" cy="2055960"/>
          </a:xfrm>
          <a:prstGeom prst="rect">
            <a:avLst/>
          </a:prstGeom>
          <a:ln w="21600">
            <a:noFill/>
          </a:ln>
        </p:spPr>
      </p:pic>
      <p:pic>
        <p:nvPicPr>
          <p:cNvPr id="102" name="" descr=""/>
          <p:cNvPicPr/>
          <p:nvPr/>
        </p:nvPicPr>
        <p:blipFill>
          <a:blip r:embed="rId2"/>
          <a:srcRect l="5277" t="5036" r="47155" b="23740"/>
          <a:stretch/>
        </p:blipFill>
        <p:spPr>
          <a:xfrm>
            <a:off x="2895840" y="2057400"/>
            <a:ext cx="2055960" cy="2055960"/>
          </a:xfrm>
          <a:prstGeom prst="rect">
            <a:avLst/>
          </a:prstGeom>
          <a:ln w="21600">
            <a:noFill/>
          </a:ln>
        </p:spPr>
      </p:pic>
      <p:pic>
        <p:nvPicPr>
          <p:cNvPr id="103" name="" descr=""/>
          <p:cNvPicPr/>
          <p:nvPr/>
        </p:nvPicPr>
        <p:blipFill>
          <a:blip r:embed="rId3"/>
          <a:stretch/>
        </p:blipFill>
        <p:spPr>
          <a:xfrm>
            <a:off x="5333040" y="2057400"/>
            <a:ext cx="2056320" cy="2056320"/>
          </a:xfrm>
          <a:prstGeom prst="rect">
            <a:avLst/>
          </a:prstGeom>
          <a:ln w="21600">
            <a:noFill/>
          </a:ln>
        </p:spPr>
      </p:pic>
      <p:pic>
        <p:nvPicPr>
          <p:cNvPr id="104" name="" descr=""/>
          <p:cNvPicPr/>
          <p:nvPr/>
        </p:nvPicPr>
        <p:blipFill>
          <a:blip r:embed="rId4"/>
          <a:stretch/>
        </p:blipFill>
        <p:spPr>
          <a:xfrm>
            <a:off x="7771680" y="2057400"/>
            <a:ext cx="2056320" cy="2056320"/>
          </a:xfrm>
          <a:prstGeom prst="rect">
            <a:avLst/>
          </a:prstGeom>
          <a:ln w="2160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901160" y="914400"/>
            <a:ext cx="6327360" cy="1261080"/>
          </a:xfrm>
          <a:prstGeom prst="rect">
            <a:avLst/>
          </a:prstGeom>
          <a:noFill/>
          <a:ln>
            <a:noFill/>
          </a:ln>
        </p:spPr>
        <p:style>
          <a:lnRef idx="0"/>
          <a:fillRef idx="0"/>
          <a:effectRef idx="0"/>
          <a:fontRef idx="minor"/>
        </p:style>
        <p:txBody>
          <a:bodyPr lIns="0" rIns="0" tIns="0" bIns="0" anchor="ctr"/>
          <a:p>
            <a:r>
              <a:rPr b="0" lang="en-US" sz="3200" spc="-1" strike="noStrike">
                <a:solidFill>
                  <a:srgbClr val="ffffff"/>
                </a:solidFill>
                <a:uFill>
                  <a:solidFill>
                    <a:srgbClr val="ffffff"/>
                  </a:solidFill>
                </a:uFill>
                <a:latin typeface="Source Sans Pro"/>
                <a:ea typeface="DejaVu Sans"/>
              </a:rPr>
              <a:t>Thank you for your attention</a:t>
            </a:r>
            <a:endParaRPr b="0" lang="en-US" sz="1800" spc="-1" strike="noStrike">
              <a:solidFill>
                <a:srgbClr val="000000"/>
              </a:solidFill>
              <a:uFill>
                <a:solidFill>
                  <a:srgbClr val="ffffff"/>
                </a:solidFill>
              </a:uFill>
              <a:latin typeface="Arial"/>
            </a:endParaRPr>
          </a:p>
        </p:txBody>
      </p:sp>
      <p:pic>
        <p:nvPicPr>
          <p:cNvPr id="106" name="" descr=""/>
          <p:cNvPicPr/>
          <p:nvPr/>
        </p:nvPicPr>
        <p:blipFill>
          <a:blip r:embed="rId1"/>
          <a:stretch/>
        </p:blipFill>
        <p:spPr>
          <a:xfrm>
            <a:off x="2514600" y="2057400"/>
            <a:ext cx="4570920" cy="4570920"/>
          </a:xfrm>
          <a:prstGeom prst="rect">
            <a:avLst/>
          </a:prstGeom>
          <a:ln w="21600">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Xinxinli Paper Crane</Template>
  <TotalTime>88</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2017-02-03T15:38:20Z</dcterms:created>
  <dc:creator/>
  <dc:description>Background design by Yun Chao Xu. Template implementation by Xin Li.
2012/11/1</dc:description>
  <cp:keywords>Apache OpenOffice business</cp:keywords>
  <dc:language>en-US</dc:language>
  <cp:lastModifiedBy/>
  <dcterms:modified xsi:type="dcterms:W3CDTF">2017-02-06T20:01:44Z</dcterms:modified>
  <cp:revision>18</cp:revision>
  <dc:subject>Presentation Template Design-3</dc:subject>
  <dc:title>Xinxinli Paper Crane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BSD (http://templates.services.openoffice.org/bsd-license)</vt:lpwstr>
  </property>
</Properties>
</file>