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2079000" y="1604520"/>
            <a:ext cx="4984920" cy="3977280"/>
          </a:xfrm>
          <a:prstGeom prst="rect">
            <a:avLst/>
          </a:prstGeom>
          <a:ln>
            <a:noFill/>
          </a:ln>
        </p:spPr>
      </p:pic>
      <p:pic>
        <p:nvPicPr>
          <p:cNvPr id="36"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2" name="" descr=""/>
          <p:cNvPicPr/>
          <p:nvPr/>
        </p:nvPicPr>
        <p:blipFill>
          <a:blip r:embed="rId2"/>
          <a:stretch/>
        </p:blipFill>
        <p:spPr>
          <a:xfrm>
            <a:off x="2079000" y="1604520"/>
            <a:ext cx="4984920" cy="3977280"/>
          </a:xfrm>
          <a:prstGeom prst="rect">
            <a:avLst/>
          </a:prstGeom>
          <a:ln>
            <a:noFill/>
          </a:ln>
        </p:spPr>
      </p:pic>
      <p:pic>
        <p:nvPicPr>
          <p:cNvPr id="73"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flipV="1">
            <a:off x="-41760" y="1318320"/>
            <a:ext cx="9229320" cy="57960"/>
          </a:xfrm>
          <a:prstGeom prst="rect">
            <a:avLst/>
          </a:prstGeom>
          <a:gradFill>
            <a:gsLst>
              <a:gs pos="0">
                <a:srgbClr val="92d050"/>
              </a:gs>
              <a:gs pos="50000">
                <a:srgbClr val="00b0f0"/>
              </a:gs>
              <a:gs pos="100000">
                <a:srgbClr val="92d050"/>
              </a:gs>
            </a:gsLst>
            <a:lin ang="8100000"/>
          </a:gradFill>
          <a:ln w="25560">
            <a:noFill/>
          </a:ln>
        </p:spPr>
        <p:style>
          <a:lnRef idx="0"/>
          <a:fillRef idx="0"/>
          <a:effectRef idx="0"/>
          <a:fontRef idx="minor"/>
        </p:style>
      </p:sp>
      <p:sp>
        <p:nvSpPr>
          <p:cNvPr id="1" name="PlaceHolder 2"/>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a:t>
            </a:r>
            <a:r>
              <a:rPr b="0" lang="en-US" sz="4400" spc="-1" strike="noStrike">
                <a:solidFill>
                  <a:srgbClr val="000000"/>
                </a:solidFill>
                <a:uFill>
                  <a:solidFill>
                    <a:srgbClr val="ffffff"/>
                  </a:solidFill>
                </a:uFill>
                <a:latin typeface="Arial"/>
              </a:rPr>
              <a:t>the title text </a:t>
            </a:r>
            <a:r>
              <a:rPr b="0" lang="en-US" sz="4400" spc="-1" strike="noStrike">
                <a:solidFill>
                  <a:srgbClr val="000000"/>
                </a:solidFill>
                <a:uFill>
                  <a:solidFill>
                    <a:srgbClr val="ffffff"/>
                  </a:solidFill>
                </a:uFill>
                <a:latin typeface="Arial"/>
              </a:rPr>
              <a:t>format</a:t>
            </a:r>
            <a:endParaRPr b="0" lang="en-US" sz="4400" spc="-1" strike="noStrike">
              <a:solidFill>
                <a:srgbClr val="000000"/>
              </a:solidFill>
              <a:uFill>
                <a:solidFill>
                  <a:srgbClr val="ffffff"/>
                </a:solidFill>
              </a:uFill>
              <a:latin typeface="Arial"/>
            </a:endParaRPr>
          </a:p>
        </p:txBody>
      </p:sp>
      <p:sp>
        <p:nvSpPr>
          <p:cNvPr id="2" name="PlaceHolder 3"/>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 name="CustomShape 1"/>
          <p:cNvSpPr/>
          <p:nvPr/>
        </p:nvSpPr>
        <p:spPr>
          <a:xfrm flipV="1">
            <a:off x="-41760" y="1318320"/>
            <a:ext cx="9229320" cy="57960"/>
          </a:xfrm>
          <a:prstGeom prst="rect">
            <a:avLst/>
          </a:prstGeom>
          <a:gradFill>
            <a:gsLst>
              <a:gs pos="0">
                <a:srgbClr val="92d050"/>
              </a:gs>
              <a:gs pos="50000">
                <a:srgbClr val="00b0f0"/>
              </a:gs>
              <a:gs pos="100000">
                <a:srgbClr val="92d050"/>
              </a:gs>
            </a:gsLst>
            <a:lin ang="8100000"/>
          </a:gradFill>
          <a:ln w="25560">
            <a:noFill/>
          </a:ln>
        </p:spPr>
        <p:style>
          <a:lnRef idx="0"/>
          <a:fillRef idx="0"/>
          <a:effectRef idx="0"/>
          <a:fontRef idx="minor"/>
        </p:style>
      </p:sp>
      <p:sp>
        <p:nvSpPr>
          <p:cNvPr id="38" name="PlaceHolder 2"/>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39" name="PlaceHolder 3"/>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617760" y="46800"/>
            <a:ext cx="7880760" cy="13194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600" spc="-1" strike="noStrike">
                <a:solidFill>
                  <a:srgbClr val="000000"/>
                </a:solidFill>
                <a:uFill>
                  <a:solidFill>
                    <a:srgbClr val="ffffff"/>
                  </a:solidFill>
                </a:uFill>
                <a:latin typeface="Calibri Light"/>
                <a:ea typeface="DejaVu Sans"/>
              </a:rPr>
              <a:t>Student Research Report</a:t>
            </a:r>
            <a:endParaRPr b="0" lang="en-US" sz="1800" spc="-1" strike="noStrike">
              <a:solidFill>
                <a:srgbClr val="000000"/>
              </a:solidFill>
              <a:uFill>
                <a:solidFill>
                  <a:srgbClr val="ffffff"/>
                </a:solidFill>
              </a:uFill>
              <a:latin typeface="Arial"/>
            </a:endParaRPr>
          </a:p>
        </p:txBody>
      </p:sp>
      <p:sp>
        <p:nvSpPr>
          <p:cNvPr id="75" name="CustomShape 2"/>
          <p:cNvSpPr/>
          <p:nvPr/>
        </p:nvSpPr>
        <p:spPr>
          <a:xfrm>
            <a:off x="628560" y="1825560"/>
            <a:ext cx="7880760" cy="4345200"/>
          </a:xfrm>
          <a:prstGeom prst="rect">
            <a:avLst/>
          </a:prstGeom>
          <a:noFill/>
          <a:ln>
            <a:noFill/>
          </a:ln>
        </p:spPr>
        <p:style>
          <a:lnRef idx="0"/>
          <a:fillRef idx="0"/>
          <a:effectRef idx="0"/>
          <a:fontRef idx="minor"/>
        </p:style>
      </p:sp>
      <p:sp>
        <p:nvSpPr>
          <p:cNvPr id="76" name="CustomShape 3"/>
          <p:cNvSpPr/>
          <p:nvPr/>
        </p:nvSpPr>
        <p:spPr>
          <a:xfrm>
            <a:off x="628560" y="6356520"/>
            <a:ext cx="2051280" cy="3589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7/19/18</a:t>
            </a:r>
            <a:endParaRPr b="0" lang="en-US" sz="1800" spc="-1" strike="noStrike">
              <a:solidFill>
                <a:srgbClr val="000000"/>
              </a:solidFill>
              <a:uFill>
                <a:solidFill>
                  <a:srgbClr val="ffffff"/>
                </a:solidFill>
              </a:uFill>
              <a:latin typeface="Arial"/>
            </a:endParaRPr>
          </a:p>
        </p:txBody>
      </p:sp>
      <p:sp>
        <p:nvSpPr>
          <p:cNvPr id="77" name="CustomShape 4"/>
          <p:cNvSpPr/>
          <p:nvPr/>
        </p:nvSpPr>
        <p:spPr>
          <a:xfrm>
            <a:off x="3029040" y="6356520"/>
            <a:ext cx="3080160" cy="358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Shankar, Ravi</a:t>
            </a:r>
            <a:endParaRPr b="0" lang="en-US" sz="1800" spc="-1" strike="noStrike">
              <a:solidFill>
                <a:srgbClr val="000000"/>
              </a:solidFill>
              <a:uFill>
                <a:solidFill>
                  <a:srgbClr val="ffffff"/>
                </a:solidFill>
              </a:uFill>
              <a:latin typeface="Arial"/>
            </a:endParaRPr>
          </a:p>
        </p:txBody>
      </p:sp>
      <p:sp>
        <p:nvSpPr>
          <p:cNvPr id="78" name="CustomShape 5"/>
          <p:cNvSpPr/>
          <p:nvPr/>
        </p:nvSpPr>
        <p:spPr>
          <a:xfrm>
            <a:off x="6458040" y="6356520"/>
            <a:ext cx="2051280" cy="358920"/>
          </a:xfrm>
          <a:prstGeom prst="rect">
            <a:avLst/>
          </a:prstGeom>
          <a:noFill/>
          <a:ln>
            <a:noFill/>
          </a:ln>
        </p:spPr>
        <p:style>
          <a:lnRef idx="0"/>
          <a:fillRef idx="0"/>
          <a:effectRef idx="0"/>
          <a:fontRef idx="minor"/>
        </p:style>
        <p:txBody>
          <a:bodyPr lIns="90000" rIns="90000" tIns="45000" bIns="45000" anchor="ctr"/>
          <a:p>
            <a:pPr algn="r">
              <a:lnSpc>
                <a:spcPct val="100000"/>
              </a:lnSpc>
            </a:pPr>
            <a:fld id="{D646EFB7-8307-4DD7-A4E5-5B3178D237FD}" type="slidenum">
              <a:rPr b="0" lang="en-US" sz="1200" spc="-1" strike="noStrike">
                <a:solidFill>
                  <a:srgbClr val="8b8b8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sp>
        <p:nvSpPr>
          <p:cNvPr id="79" name="CustomShape 6"/>
          <p:cNvSpPr/>
          <p:nvPr/>
        </p:nvSpPr>
        <p:spPr>
          <a:xfrm>
            <a:off x="3624840" y="6356520"/>
            <a:ext cx="1848960" cy="358920"/>
          </a:xfrm>
          <a:prstGeom prst="rect">
            <a:avLst/>
          </a:prstGeom>
          <a:noFill/>
          <a:ln w="19080">
            <a:solidFill>
              <a:srgbClr val="c00000"/>
            </a:solidFill>
            <a:round/>
          </a:ln>
        </p:spPr>
        <p:style>
          <a:lnRef idx="0"/>
          <a:fillRef idx="0"/>
          <a:effectRef idx="0"/>
          <a:fontRef idx="minor"/>
        </p:style>
      </p:sp>
      <p:sp>
        <p:nvSpPr>
          <p:cNvPr id="80" name="CustomShape 7"/>
          <p:cNvSpPr/>
          <p:nvPr/>
        </p:nvSpPr>
        <p:spPr>
          <a:xfrm>
            <a:off x="1463040" y="2003400"/>
            <a:ext cx="6669720" cy="302040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1800" spc="-1" strike="noStrike">
                <a:solidFill>
                  <a:srgbClr val="000000"/>
                </a:solidFill>
                <a:uFill>
                  <a:solidFill>
                    <a:srgbClr val="ffffff"/>
                  </a:solidFill>
                </a:uFill>
                <a:latin typeface="Arial"/>
                <a:ea typeface="DejaVu Sans"/>
              </a:rPr>
              <a:t>Did Fourier descriptor based shape analysis. Pooled all the data from three emotions namely: happy, angry and neutral and extracted formant shapes within the frequency range of 0-1000 Hz. The shapes are described using fourier series for x and y co-ordinates of the object, respectively. The mapping is unique for each object of different shape. Performed PCA on shape descriptors for each emotion. Only first few principal components give genuine shapes and the rest are noisy and cross into itself. KSVD based significant shape extraction was also performed and it gives more decent results. The dictionary elements are not unique for each emotion.</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630000" y="274320"/>
            <a:ext cx="7880760" cy="13194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uFill>
                  <a:solidFill>
                    <a:srgbClr val="ffffff"/>
                  </a:solidFill>
                </a:uFill>
                <a:latin typeface="Calibri Light"/>
                <a:ea typeface="DejaVu Sans"/>
              </a:rPr>
              <a:t>Looking Backwards</a:t>
            </a:r>
            <a:endParaRPr b="0" lang="en-US" sz="1800" spc="-1" strike="noStrike">
              <a:solidFill>
                <a:srgbClr val="000000"/>
              </a:solidFill>
              <a:uFill>
                <a:solidFill>
                  <a:srgbClr val="ffffff"/>
                </a:solidFill>
              </a:uFill>
              <a:latin typeface="Arial"/>
            </a:endParaRPr>
          </a:p>
        </p:txBody>
      </p:sp>
      <p:sp>
        <p:nvSpPr>
          <p:cNvPr id="82" name="CustomShape 2"/>
          <p:cNvSpPr/>
          <p:nvPr/>
        </p:nvSpPr>
        <p:spPr>
          <a:xfrm>
            <a:off x="630000" y="1681200"/>
            <a:ext cx="3862080" cy="45108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200" spc="-1" strike="noStrike" u="sng">
                <a:solidFill>
                  <a:srgbClr val="000000"/>
                </a:solidFill>
                <a:uFill>
                  <a:solidFill>
                    <a:srgbClr val="ffffff"/>
                  </a:solidFill>
                </a:uFill>
                <a:latin typeface="Calibri"/>
                <a:ea typeface="DejaVu Sans"/>
              </a:rPr>
              <a:t>Last Week’s Feedback</a:t>
            </a:r>
            <a:endParaRPr b="0" lang="en-US" sz="1800" spc="-1" strike="noStrike">
              <a:solidFill>
                <a:srgbClr val="000000"/>
              </a:solidFill>
              <a:uFill>
                <a:solidFill>
                  <a:srgbClr val="ffffff"/>
                </a:solidFill>
              </a:uFill>
              <a:latin typeface="Arial"/>
            </a:endParaRPr>
          </a:p>
        </p:txBody>
      </p:sp>
      <p:sp>
        <p:nvSpPr>
          <p:cNvPr id="83" name="CustomShape 3"/>
          <p:cNvSpPr/>
          <p:nvPr/>
        </p:nvSpPr>
        <p:spPr>
          <a:xfrm>
            <a:off x="630000" y="2194560"/>
            <a:ext cx="3862080" cy="4017240"/>
          </a:xfrm>
          <a:prstGeom prst="rect">
            <a:avLst/>
          </a:prstGeom>
          <a:noFill/>
          <a:ln>
            <a:noFill/>
          </a:ln>
        </p:spPr>
        <p:style>
          <a:lnRef idx="0"/>
          <a:fillRef idx="0"/>
          <a:effectRef idx="0"/>
          <a:fontRef idx="minor"/>
        </p:style>
        <p:txBody>
          <a:bodyPr lIns="90000" rIns="90000" tIns="45000" bIns="45000"/>
          <a:p>
            <a:pPr marL="216000" indent="-21384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Shape Analysis</a:t>
            </a: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Understand the space of deformation field</a:t>
            </a: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Generative model for deformation</a:t>
            </a:r>
            <a:endParaRPr b="0" lang="en-US" sz="1800" spc="-1" strike="noStrike">
              <a:solidFill>
                <a:srgbClr val="000000"/>
              </a:solidFill>
              <a:uFill>
                <a:solidFill>
                  <a:srgbClr val="ffffff"/>
                </a:solidFill>
              </a:uFill>
              <a:latin typeface="Arial"/>
            </a:endParaRPr>
          </a:p>
        </p:txBody>
      </p:sp>
      <p:sp>
        <p:nvSpPr>
          <p:cNvPr id="84" name="CustomShape 4"/>
          <p:cNvSpPr/>
          <p:nvPr/>
        </p:nvSpPr>
        <p:spPr>
          <a:xfrm>
            <a:off x="4629240" y="1681200"/>
            <a:ext cx="3881160" cy="45108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u="sng">
                <a:solidFill>
                  <a:srgbClr val="000000"/>
                </a:solidFill>
                <a:uFill>
                  <a:solidFill>
                    <a:srgbClr val="ffffff"/>
                  </a:solidFill>
                </a:uFill>
                <a:latin typeface="Calibri"/>
                <a:ea typeface="DejaVu Sans"/>
              </a:rPr>
              <a:t>Last Week’s Progress</a:t>
            </a:r>
            <a:endParaRPr b="0" lang="en-US" sz="1800" spc="-1" strike="noStrike">
              <a:solidFill>
                <a:srgbClr val="000000"/>
              </a:solidFill>
              <a:uFill>
                <a:solidFill>
                  <a:srgbClr val="ffffff"/>
                </a:solidFill>
              </a:uFill>
              <a:latin typeface="Arial"/>
            </a:endParaRPr>
          </a:p>
        </p:txBody>
      </p:sp>
      <p:sp>
        <p:nvSpPr>
          <p:cNvPr id="85" name="CustomShape 5"/>
          <p:cNvSpPr/>
          <p:nvPr/>
        </p:nvSpPr>
        <p:spPr>
          <a:xfrm>
            <a:off x="4572000" y="2196000"/>
            <a:ext cx="3881160" cy="4017240"/>
          </a:xfrm>
          <a:prstGeom prst="rect">
            <a:avLst/>
          </a:prstGeom>
          <a:noFill/>
          <a:ln>
            <a:noFill/>
          </a:ln>
        </p:spPr>
        <p:style>
          <a:lnRef idx="0"/>
          <a:fillRef idx="0"/>
          <a:effectRef idx="0"/>
          <a:fontRef idx="minor"/>
        </p:style>
        <p:txBody>
          <a:bodyPr lIns="90000" rIns="90000" tIns="45000" bIns="45000"/>
          <a:p>
            <a:pPr marL="216000" indent="-213840">
              <a:lnSpc>
                <a:spcPct val="100000"/>
              </a:lnSpc>
              <a:buClr>
                <a:srgbClr val="000000"/>
              </a:buClr>
              <a:buFont typeface="Arial"/>
              <a:buChar char="•"/>
            </a:pPr>
            <a:r>
              <a:rPr b="0" lang="en-US" sz="2200" spc="-1" strike="noStrike">
                <a:solidFill>
                  <a:srgbClr val="000000"/>
                </a:solidFill>
                <a:uFill>
                  <a:solidFill>
                    <a:srgbClr val="ffffff"/>
                  </a:solidFill>
                </a:uFill>
                <a:latin typeface="Calibri"/>
                <a:ea typeface="DejaVu Sans"/>
              </a:rPr>
              <a:t>Task 1 (100% Completed)</a:t>
            </a: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0" lang="en-US" sz="2200" spc="-1" strike="noStrike">
                <a:solidFill>
                  <a:srgbClr val="000000"/>
                </a:solidFill>
                <a:uFill>
                  <a:solidFill>
                    <a:srgbClr val="ffffff"/>
                  </a:solidFill>
                </a:uFill>
                <a:latin typeface="Calibri"/>
                <a:ea typeface="DejaVu Sans"/>
              </a:rPr>
              <a:t>Task 2 (0% Completed)</a:t>
            </a: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0" lang="en-US" sz="2200" spc="-1" strike="noStrike">
                <a:solidFill>
                  <a:srgbClr val="000000"/>
                </a:solidFill>
                <a:uFill>
                  <a:solidFill>
                    <a:srgbClr val="ffffff"/>
                  </a:solidFill>
                </a:uFill>
                <a:latin typeface="Calibri"/>
                <a:ea typeface="DejaVu Sans"/>
              </a:rPr>
              <a:t>Task 3 (0% Completed)</a:t>
            </a:r>
            <a:endParaRPr b="0" lang="en-US" sz="1800" spc="-1" strike="noStrike">
              <a:solidFill>
                <a:srgbClr val="000000"/>
              </a:solidFill>
              <a:uFill>
                <a:solidFill>
                  <a:srgbClr val="ffffff"/>
                </a:solidFill>
              </a:uFill>
              <a:latin typeface="Arial"/>
            </a:endParaRPr>
          </a:p>
        </p:txBody>
      </p:sp>
      <p:sp>
        <p:nvSpPr>
          <p:cNvPr id="86" name="CustomShape 6"/>
          <p:cNvSpPr/>
          <p:nvPr/>
        </p:nvSpPr>
        <p:spPr>
          <a:xfrm>
            <a:off x="628560" y="6356520"/>
            <a:ext cx="2051280" cy="3589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7/19/18</a:t>
            </a:r>
            <a:endParaRPr b="0" lang="en-US" sz="1800" spc="-1" strike="noStrike">
              <a:solidFill>
                <a:srgbClr val="000000"/>
              </a:solidFill>
              <a:uFill>
                <a:solidFill>
                  <a:srgbClr val="ffffff"/>
                </a:solidFill>
              </a:uFill>
              <a:latin typeface="Arial"/>
            </a:endParaRPr>
          </a:p>
        </p:txBody>
      </p:sp>
      <p:sp>
        <p:nvSpPr>
          <p:cNvPr id="87" name="CustomShape 7"/>
          <p:cNvSpPr/>
          <p:nvPr/>
        </p:nvSpPr>
        <p:spPr>
          <a:xfrm>
            <a:off x="3029040" y="6356520"/>
            <a:ext cx="3080160" cy="358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Shankar, Ravi</a:t>
            </a:r>
            <a:endParaRPr b="0" lang="en-US" sz="1800" spc="-1" strike="noStrike">
              <a:solidFill>
                <a:srgbClr val="000000"/>
              </a:solidFill>
              <a:uFill>
                <a:solidFill>
                  <a:srgbClr val="ffffff"/>
                </a:solidFill>
              </a:uFill>
              <a:latin typeface="Arial"/>
            </a:endParaRPr>
          </a:p>
        </p:txBody>
      </p:sp>
      <p:sp>
        <p:nvSpPr>
          <p:cNvPr id="88" name="CustomShape 8"/>
          <p:cNvSpPr/>
          <p:nvPr/>
        </p:nvSpPr>
        <p:spPr>
          <a:xfrm>
            <a:off x="6458040" y="6356520"/>
            <a:ext cx="2051280" cy="358920"/>
          </a:xfrm>
          <a:prstGeom prst="rect">
            <a:avLst/>
          </a:prstGeom>
          <a:noFill/>
          <a:ln>
            <a:noFill/>
          </a:ln>
        </p:spPr>
        <p:style>
          <a:lnRef idx="0"/>
          <a:fillRef idx="0"/>
          <a:effectRef idx="0"/>
          <a:fontRef idx="minor"/>
        </p:style>
        <p:txBody>
          <a:bodyPr lIns="90000" rIns="90000" tIns="45000" bIns="45000" anchor="ctr"/>
          <a:p>
            <a:pPr algn="r">
              <a:lnSpc>
                <a:spcPct val="100000"/>
              </a:lnSpc>
            </a:pPr>
            <a:fld id="{B4646A1A-1467-4B32-8739-A08D1380E4EA}" type="slidenum">
              <a:rPr b="0" lang="en-US" sz="1200" spc="-1" strike="noStrike">
                <a:solidFill>
                  <a:srgbClr val="8b8b8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630000" y="274320"/>
            <a:ext cx="7881120" cy="1319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uFill>
                  <a:solidFill>
                    <a:srgbClr val="ffffff"/>
                  </a:solidFill>
                </a:uFill>
                <a:latin typeface="Calibri Light"/>
                <a:ea typeface="DejaVu Sans"/>
              </a:rPr>
              <a:t>Looking Forwards</a:t>
            </a:r>
            <a:endParaRPr b="0" lang="en-US" sz="1800" spc="-1" strike="noStrike">
              <a:solidFill>
                <a:srgbClr val="000000"/>
              </a:solidFill>
              <a:uFill>
                <a:solidFill>
                  <a:srgbClr val="ffffff"/>
                </a:solidFill>
              </a:uFill>
              <a:latin typeface="Arial"/>
            </a:endParaRPr>
          </a:p>
        </p:txBody>
      </p:sp>
      <p:sp>
        <p:nvSpPr>
          <p:cNvPr id="90" name="CustomShape 2"/>
          <p:cNvSpPr/>
          <p:nvPr/>
        </p:nvSpPr>
        <p:spPr>
          <a:xfrm>
            <a:off x="630000" y="1685160"/>
            <a:ext cx="3862440" cy="45144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u="sng">
                <a:solidFill>
                  <a:srgbClr val="000000"/>
                </a:solidFill>
                <a:uFill>
                  <a:solidFill>
                    <a:srgbClr val="ffffff"/>
                  </a:solidFill>
                </a:uFill>
                <a:latin typeface="Calibri"/>
                <a:ea typeface="DejaVu Sans"/>
              </a:rPr>
              <a:t>Next Week’s Plans</a:t>
            </a:r>
            <a:endParaRPr b="0" lang="en-US" sz="1800" spc="-1" strike="noStrike">
              <a:solidFill>
                <a:srgbClr val="000000"/>
              </a:solidFill>
              <a:uFill>
                <a:solidFill>
                  <a:srgbClr val="ffffff"/>
                </a:solidFill>
              </a:uFill>
              <a:latin typeface="Arial"/>
            </a:endParaRPr>
          </a:p>
        </p:txBody>
      </p:sp>
      <p:sp>
        <p:nvSpPr>
          <p:cNvPr id="91" name="CustomShape 3"/>
          <p:cNvSpPr/>
          <p:nvPr/>
        </p:nvSpPr>
        <p:spPr>
          <a:xfrm>
            <a:off x="630000" y="2194560"/>
            <a:ext cx="3862440" cy="4017600"/>
          </a:xfrm>
          <a:prstGeom prst="rect">
            <a:avLst/>
          </a:prstGeom>
          <a:noFill/>
          <a:ln>
            <a:noFill/>
          </a:ln>
        </p:spPr>
        <p:style>
          <a:lnRef idx="0"/>
          <a:fillRef idx="0"/>
          <a:effectRef idx="0"/>
          <a:fontRef idx="minor"/>
        </p:style>
        <p:txBody>
          <a:bodyPr lIns="90000" rIns="90000" tIns="45000" bIns="45000"/>
          <a:p>
            <a:pPr marL="216000" indent="-21384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p:txBody>
      </p:sp>
      <p:sp>
        <p:nvSpPr>
          <p:cNvPr id="92" name="CustomShape 4"/>
          <p:cNvSpPr/>
          <p:nvPr/>
        </p:nvSpPr>
        <p:spPr>
          <a:xfrm>
            <a:off x="4629240" y="1681200"/>
            <a:ext cx="3881520" cy="45144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u="sng">
                <a:solidFill>
                  <a:srgbClr val="000000"/>
                </a:solidFill>
                <a:uFill>
                  <a:solidFill>
                    <a:srgbClr val="ffffff"/>
                  </a:solidFill>
                </a:uFill>
                <a:latin typeface="Calibri"/>
                <a:ea typeface="DejaVu Sans"/>
              </a:rPr>
              <a:t>Long-Term Milestones</a:t>
            </a:r>
            <a:endParaRPr b="0" lang="en-US" sz="1800" spc="-1" strike="noStrike">
              <a:solidFill>
                <a:srgbClr val="000000"/>
              </a:solidFill>
              <a:uFill>
                <a:solidFill>
                  <a:srgbClr val="ffffff"/>
                </a:solidFill>
              </a:uFill>
              <a:latin typeface="Arial"/>
            </a:endParaRPr>
          </a:p>
        </p:txBody>
      </p:sp>
      <p:sp>
        <p:nvSpPr>
          <p:cNvPr id="93" name="CustomShape 5"/>
          <p:cNvSpPr/>
          <p:nvPr/>
        </p:nvSpPr>
        <p:spPr>
          <a:xfrm>
            <a:off x="4629240" y="2194560"/>
            <a:ext cx="3881520" cy="4017600"/>
          </a:xfrm>
          <a:prstGeom prst="rect">
            <a:avLst/>
          </a:prstGeom>
          <a:noFill/>
          <a:ln>
            <a:noFill/>
          </a:ln>
        </p:spPr>
        <p:style>
          <a:lnRef idx="0"/>
          <a:fillRef idx="0"/>
          <a:effectRef idx="0"/>
          <a:fontRef idx="minor"/>
        </p:style>
        <p:txBody>
          <a:bodyPr lIns="90000" rIns="90000" tIns="45000" bIns="45000"/>
          <a:p>
            <a:pPr marL="216000" indent="-21384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Spectrogram Modification</a:t>
            </a:r>
            <a:endParaRPr b="0" lang="en-US" sz="1800" spc="-1" strike="noStrike">
              <a:solidFill>
                <a:srgbClr val="000000"/>
              </a:solidFill>
              <a:uFill>
                <a:solidFill>
                  <a:srgbClr val="ffffff"/>
                </a:solidFill>
              </a:uFill>
              <a:latin typeface="Arial"/>
            </a:endParaRPr>
          </a:p>
        </p:txBody>
      </p:sp>
      <p:sp>
        <p:nvSpPr>
          <p:cNvPr id="94" name="CustomShape 6"/>
          <p:cNvSpPr/>
          <p:nvPr/>
        </p:nvSpPr>
        <p:spPr>
          <a:xfrm>
            <a:off x="628560" y="6356520"/>
            <a:ext cx="2051640" cy="35928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7/19/18</a:t>
            </a:r>
            <a:endParaRPr b="0" lang="en-US" sz="1800" spc="-1" strike="noStrike">
              <a:solidFill>
                <a:srgbClr val="000000"/>
              </a:solidFill>
              <a:uFill>
                <a:solidFill>
                  <a:srgbClr val="ffffff"/>
                </a:solidFill>
              </a:uFill>
              <a:latin typeface="Arial"/>
            </a:endParaRPr>
          </a:p>
        </p:txBody>
      </p:sp>
      <p:sp>
        <p:nvSpPr>
          <p:cNvPr id="95" name="CustomShape 7"/>
          <p:cNvSpPr/>
          <p:nvPr/>
        </p:nvSpPr>
        <p:spPr>
          <a:xfrm>
            <a:off x="3029040" y="6356520"/>
            <a:ext cx="3080520" cy="359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Shankar, Ravi</a:t>
            </a:r>
            <a:endParaRPr b="0" lang="en-US" sz="1800" spc="-1" strike="noStrike">
              <a:solidFill>
                <a:srgbClr val="000000"/>
              </a:solidFill>
              <a:uFill>
                <a:solidFill>
                  <a:srgbClr val="ffffff"/>
                </a:solidFill>
              </a:uFill>
              <a:latin typeface="Arial"/>
            </a:endParaRPr>
          </a:p>
        </p:txBody>
      </p:sp>
      <p:sp>
        <p:nvSpPr>
          <p:cNvPr id="96" name="CustomShape 8"/>
          <p:cNvSpPr/>
          <p:nvPr/>
        </p:nvSpPr>
        <p:spPr>
          <a:xfrm>
            <a:off x="6458040" y="6356520"/>
            <a:ext cx="2051640" cy="359280"/>
          </a:xfrm>
          <a:prstGeom prst="rect">
            <a:avLst/>
          </a:prstGeom>
          <a:noFill/>
          <a:ln>
            <a:noFill/>
          </a:ln>
        </p:spPr>
        <p:style>
          <a:lnRef idx="0"/>
          <a:fillRef idx="0"/>
          <a:effectRef idx="0"/>
          <a:fontRef idx="minor"/>
        </p:style>
        <p:txBody>
          <a:bodyPr lIns="90000" rIns="90000" tIns="45000" bIns="45000" anchor="ctr"/>
          <a:p>
            <a:pPr algn="r">
              <a:lnSpc>
                <a:spcPct val="100000"/>
              </a:lnSpc>
            </a:pPr>
            <a:fld id="{82795F67-1287-4FDC-B344-B8203B3ADEFD}" type="slidenum">
              <a:rPr b="0" lang="en-US" sz="1200" spc="-1" strike="noStrike">
                <a:solidFill>
                  <a:srgbClr val="8b8b8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630000" y="274320"/>
            <a:ext cx="7880760" cy="13194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uFill>
                  <a:solidFill>
                    <a:srgbClr val="ffffff"/>
                  </a:solidFill>
                </a:uFill>
                <a:latin typeface="Calibri Light"/>
                <a:ea typeface="DejaVu Sans"/>
              </a:rPr>
              <a:t>Troubleshooting</a:t>
            </a:r>
            <a:endParaRPr b="0" lang="en-US" sz="1800" spc="-1" strike="noStrike">
              <a:solidFill>
                <a:srgbClr val="000000"/>
              </a:solidFill>
              <a:uFill>
                <a:solidFill>
                  <a:srgbClr val="ffffff"/>
                </a:solidFill>
              </a:uFill>
              <a:latin typeface="Arial"/>
            </a:endParaRPr>
          </a:p>
        </p:txBody>
      </p:sp>
      <p:sp>
        <p:nvSpPr>
          <p:cNvPr id="98" name="CustomShape 2"/>
          <p:cNvSpPr/>
          <p:nvPr/>
        </p:nvSpPr>
        <p:spPr>
          <a:xfrm>
            <a:off x="645120" y="1620720"/>
            <a:ext cx="3862080" cy="45108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u="sng">
                <a:solidFill>
                  <a:srgbClr val="000000"/>
                </a:solidFill>
                <a:uFill>
                  <a:solidFill>
                    <a:srgbClr val="ffffff"/>
                  </a:solidFill>
                </a:uFill>
                <a:latin typeface="Calibri"/>
                <a:ea typeface="DejaVu Sans"/>
              </a:rPr>
              <a:t>Questions/Stumbling Blocks</a:t>
            </a:r>
            <a:endParaRPr b="0" lang="en-US" sz="1800" spc="-1" strike="noStrike">
              <a:solidFill>
                <a:srgbClr val="000000"/>
              </a:solidFill>
              <a:uFill>
                <a:solidFill>
                  <a:srgbClr val="ffffff"/>
                </a:solidFill>
              </a:uFill>
              <a:latin typeface="Arial"/>
            </a:endParaRPr>
          </a:p>
        </p:txBody>
      </p:sp>
      <p:sp>
        <p:nvSpPr>
          <p:cNvPr id="99" name="CustomShape 3"/>
          <p:cNvSpPr/>
          <p:nvPr/>
        </p:nvSpPr>
        <p:spPr>
          <a:xfrm>
            <a:off x="630000" y="2194560"/>
            <a:ext cx="3862080" cy="4017240"/>
          </a:xfrm>
          <a:prstGeom prst="rect">
            <a:avLst/>
          </a:prstGeom>
          <a:noFill/>
          <a:ln>
            <a:noFill/>
          </a:ln>
        </p:spPr>
        <p:style>
          <a:lnRef idx="0"/>
          <a:fillRef idx="0"/>
          <a:effectRef idx="0"/>
          <a:fontRef idx="minor"/>
        </p:style>
        <p:txBody>
          <a:bodyPr lIns="90000" rIns="90000" tIns="45000" bIns="45000"/>
          <a:p>
            <a:pPr marL="216000" indent="-21384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Imperfect emotional data</a:t>
            </a: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Deformation field prior</a:t>
            </a:r>
            <a:endParaRPr b="0" lang="en-US" sz="1800" spc="-1" strike="noStrike">
              <a:solidFill>
                <a:srgbClr val="000000"/>
              </a:solidFill>
              <a:uFill>
                <a:solidFill>
                  <a:srgbClr val="ffffff"/>
                </a:solidFill>
              </a:uFill>
              <a:latin typeface="Arial"/>
            </a:endParaRPr>
          </a:p>
        </p:txBody>
      </p:sp>
      <p:sp>
        <p:nvSpPr>
          <p:cNvPr id="100" name="CustomShape 4"/>
          <p:cNvSpPr/>
          <p:nvPr/>
        </p:nvSpPr>
        <p:spPr>
          <a:xfrm>
            <a:off x="4606920" y="1618920"/>
            <a:ext cx="3881160" cy="45108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u="sng">
                <a:solidFill>
                  <a:srgbClr val="000000"/>
                </a:solidFill>
                <a:uFill>
                  <a:solidFill>
                    <a:srgbClr val="ffffff"/>
                  </a:solidFill>
                </a:uFill>
                <a:latin typeface="Calibri"/>
                <a:ea typeface="DejaVu Sans"/>
              </a:rPr>
              <a:t>Potential Solutions</a:t>
            </a:r>
            <a:endParaRPr b="0" lang="en-US" sz="1800" spc="-1" strike="noStrike">
              <a:solidFill>
                <a:srgbClr val="000000"/>
              </a:solidFill>
              <a:uFill>
                <a:solidFill>
                  <a:srgbClr val="ffffff"/>
                </a:solidFill>
              </a:uFill>
              <a:latin typeface="Arial"/>
            </a:endParaRPr>
          </a:p>
        </p:txBody>
      </p:sp>
      <p:sp>
        <p:nvSpPr>
          <p:cNvPr id="101" name="CustomShape 5"/>
          <p:cNvSpPr/>
          <p:nvPr/>
        </p:nvSpPr>
        <p:spPr>
          <a:xfrm>
            <a:off x="4612320" y="2172240"/>
            <a:ext cx="3881160" cy="4017240"/>
          </a:xfrm>
          <a:prstGeom prst="rect">
            <a:avLst/>
          </a:prstGeom>
          <a:noFill/>
          <a:ln>
            <a:noFill/>
          </a:ln>
        </p:spPr>
        <p:style>
          <a:lnRef idx="0"/>
          <a:fillRef idx="0"/>
          <a:effectRef idx="0"/>
          <a:fontRef idx="minor"/>
        </p:style>
        <p:txBody>
          <a:bodyPr lIns="90000" rIns="90000" tIns="45000" bIns="45000"/>
          <a:p>
            <a:pPr marL="216000" indent="-21384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Manually listen and pick the best representations for each emotion</a:t>
            </a: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p:txBody>
      </p:sp>
      <p:sp>
        <p:nvSpPr>
          <p:cNvPr id="102" name="CustomShape 6"/>
          <p:cNvSpPr/>
          <p:nvPr/>
        </p:nvSpPr>
        <p:spPr>
          <a:xfrm>
            <a:off x="628560" y="6356520"/>
            <a:ext cx="2051280" cy="3589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7/19/18</a:t>
            </a:r>
            <a:endParaRPr b="0" lang="en-US" sz="1800" spc="-1" strike="noStrike">
              <a:solidFill>
                <a:srgbClr val="000000"/>
              </a:solidFill>
              <a:uFill>
                <a:solidFill>
                  <a:srgbClr val="ffffff"/>
                </a:solidFill>
              </a:uFill>
              <a:latin typeface="Arial"/>
            </a:endParaRPr>
          </a:p>
        </p:txBody>
      </p:sp>
      <p:sp>
        <p:nvSpPr>
          <p:cNvPr id="103" name="CustomShape 7"/>
          <p:cNvSpPr/>
          <p:nvPr/>
        </p:nvSpPr>
        <p:spPr>
          <a:xfrm>
            <a:off x="3029040" y="6356520"/>
            <a:ext cx="3080160" cy="358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Shankar, Ravi</a:t>
            </a:r>
            <a:endParaRPr b="0" lang="en-US" sz="1800" spc="-1" strike="noStrike">
              <a:solidFill>
                <a:srgbClr val="000000"/>
              </a:solidFill>
              <a:uFill>
                <a:solidFill>
                  <a:srgbClr val="ffffff"/>
                </a:solidFill>
              </a:uFill>
              <a:latin typeface="Arial"/>
            </a:endParaRPr>
          </a:p>
        </p:txBody>
      </p:sp>
      <p:sp>
        <p:nvSpPr>
          <p:cNvPr id="104" name="CustomShape 8"/>
          <p:cNvSpPr/>
          <p:nvPr/>
        </p:nvSpPr>
        <p:spPr>
          <a:xfrm>
            <a:off x="6458040" y="6356520"/>
            <a:ext cx="2051280" cy="358920"/>
          </a:xfrm>
          <a:prstGeom prst="rect">
            <a:avLst/>
          </a:prstGeom>
          <a:noFill/>
          <a:ln>
            <a:noFill/>
          </a:ln>
        </p:spPr>
        <p:style>
          <a:lnRef idx="0"/>
          <a:fillRef idx="0"/>
          <a:effectRef idx="0"/>
          <a:fontRef idx="minor"/>
        </p:style>
        <p:txBody>
          <a:bodyPr lIns="90000" rIns="90000" tIns="45000" bIns="45000" anchor="ctr"/>
          <a:p>
            <a:pPr algn="r">
              <a:lnSpc>
                <a:spcPct val="100000"/>
              </a:lnSpc>
            </a:pPr>
            <a:fld id="{BEB22C22-F5A5-40D8-A2CD-76220C24791B}" type="slidenum">
              <a:rPr b="0" lang="en-US" sz="1200" spc="-1" strike="noStrike">
                <a:solidFill>
                  <a:srgbClr val="8b8b8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74</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2018-07-19T12:59:29Z</dcterms:modified>
  <cp:revision>32</cp:revision>
  <dc:subject/>
  <dc:title/>
</cp:coreProperties>
</file>