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079000" y="1604520"/>
            <a:ext cx="4984920" cy="3977280"/>
          </a:xfrm>
          <a:prstGeom prst="rect">
            <a:avLst/>
          </a:prstGeom>
          <a:ln>
            <a:noFill/>
          </a:ln>
        </p:spPr>
      </p:pic>
      <p:pic>
        <p:nvPicPr>
          <p:cNvPr id="36"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079000" y="1604520"/>
            <a:ext cx="4984920" cy="3977280"/>
          </a:xfrm>
          <a:prstGeom prst="rect">
            <a:avLst/>
          </a:prstGeom>
          <a:ln>
            <a:noFill/>
          </a:ln>
        </p:spPr>
      </p:pic>
      <p:pic>
        <p:nvPicPr>
          <p:cNvPr id="73"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V="1">
            <a:off x="-41760" y="1319040"/>
            <a:ext cx="9230040" cy="58680"/>
          </a:xfrm>
          <a:prstGeom prst="rect">
            <a:avLst/>
          </a:prstGeom>
          <a:gradFill>
            <a:gsLst>
              <a:gs pos="0">
                <a:srgbClr val="92d050"/>
              </a:gs>
              <a:gs pos="50000">
                <a:srgbClr val="00b0f0"/>
              </a:gs>
              <a:gs pos="100000">
                <a:srgbClr val="92d050"/>
              </a:gs>
            </a:gsLst>
            <a:lin ang="8100000"/>
          </a:gradFill>
          <a:ln w="25560">
            <a:noFill/>
          </a:ln>
        </p:spPr>
        <p:style>
          <a:lnRef idx="0"/>
          <a:fillRef idx="0"/>
          <a:effectRef idx="0"/>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a:t>
            </a:r>
            <a:r>
              <a:rPr b="0" lang="en-US" sz="4400" spc="-1" strike="noStrike">
                <a:solidFill>
                  <a:srgbClr val="000000"/>
                </a:solidFill>
                <a:uFill>
                  <a:solidFill>
                    <a:srgbClr val="ffffff"/>
                  </a:solidFill>
                </a:uFill>
                <a:latin typeface="Arial"/>
              </a:rPr>
              <a:t>the title text </a:t>
            </a:r>
            <a:r>
              <a:rPr b="0" lang="en-US" sz="4400" spc="-1" strike="noStrike">
                <a:solidFill>
                  <a:srgbClr val="000000"/>
                </a:solidFill>
                <a:uFill>
                  <a:solidFill>
                    <a:srgbClr val="ffffff"/>
                  </a:solidFill>
                </a:uFill>
                <a:latin typeface="Arial"/>
              </a:rPr>
              <a:t>format</a:t>
            </a:r>
            <a:endParaRPr b="0" lang="en-US"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CustomShape 1"/>
          <p:cNvSpPr/>
          <p:nvPr/>
        </p:nvSpPr>
        <p:spPr>
          <a:xfrm flipV="1">
            <a:off x="-41760" y="1319040"/>
            <a:ext cx="9230040" cy="58680"/>
          </a:xfrm>
          <a:prstGeom prst="rect">
            <a:avLst/>
          </a:prstGeom>
          <a:gradFill>
            <a:gsLst>
              <a:gs pos="0">
                <a:srgbClr val="92d050"/>
              </a:gs>
              <a:gs pos="50000">
                <a:srgbClr val="00b0f0"/>
              </a:gs>
              <a:gs pos="100000">
                <a:srgbClr val="92d050"/>
              </a:gs>
            </a:gsLst>
            <a:lin ang="8100000"/>
          </a:gradFill>
          <a:ln w="25560">
            <a:noFill/>
          </a:ln>
        </p:spPr>
        <p:style>
          <a:lnRef idx="0"/>
          <a:fillRef idx="0"/>
          <a:effectRef idx="0"/>
          <a:fontRef idx="minor"/>
        </p:style>
      </p:sp>
      <p:sp>
        <p:nvSpPr>
          <p:cNvPr id="38"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617760" y="46800"/>
            <a:ext cx="7881480" cy="1320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uFill>
                  <a:solidFill>
                    <a:srgbClr val="ffffff"/>
                  </a:solidFill>
                </a:uFill>
                <a:latin typeface="Calibri Light"/>
                <a:ea typeface="DejaVu Sans"/>
              </a:rPr>
              <a:t>Student Research Report</a:t>
            </a:r>
            <a:endParaRPr b="0" lang="en-US" sz="1800" spc="-1" strike="noStrike">
              <a:solidFill>
                <a:srgbClr val="000000"/>
              </a:solidFill>
              <a:uFill>
                <a:solidFill>
                  <a:srgbClr val="ffffff"/>
                </a:solidFill>
              </a:uFill>
              <a:latin typeface="Arial"/>
            </a:endParaRPr>
          </a:p>
        </p:txBody>
      </p:sp>
      <p:sp>
        <p:nvSpPr>
          <p:cNvPr id="75" name="CustomShape 2"/>
          <p:cNvSpPr/>
          <p:nvPr/>
        </p:nvSpPr>
        <p:spPr>
          <a:xfrm>
            <a:off x="628560" y="1825560"/>
            <a:ext cx="7881480" cy="4345920"/>
          </a:xfrm>
          <a:prstGeom prst="rect">
            <a:avLst/>
          </a:prstGeom>
          <a:noFill/>
          <a:ln>
            <a:noFill/>
          </a:ln>
        </p:spPr>
        <p:style>
          <a:lnRef idx="0"/>
          <a:fillRef idx="0"/>
          <a:effectRef idx="0"/>
          <a:fontRef idx="minor"/>
        </p:style>
      </p:sp>
      <p:sp>
        <p:nvSpPr>
          <p:cNvPr id="76" name="CustomShape 3"/>
          <p:cNvSpPr/>
          <p:nvPr/>
        </p:nvSpPr>
        <p:spPr>
          <a:xfrm>
            <a:off x="628560" y="6356520"/>
            <a:ext cx="2052000" cy="3596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6/14/18</a:t>
            </a:r>
            <a:endParaRPr b="0" lang="en-US" sz="1800" spc="-1" strike="noStrike">
              <a:solidFill>
                <a:srgbClr val="000000"/>
              </a:solidFill>
              <a:uFill>
                <a:solidFill>
                  <a:srgbClr val="ffffff"/>
                </a:solidFill>
              </a:uFill>
              <a:latin typeface="Arial"/>
            </a:endParaRPr>
          </a:p>
        </p:txBody>
      </p:sp>
      <p:sp>
        <p:nvSpPr>
          <p:cNvPr id="77" name="CustomShape 4"/>
          <p:cNvSpPr/>
          <p:nvPr/>
        </p:nvSpPr>
        <p:spPr>
          <a:xfrm>
            <a:off x="3029040" y="6356520"/>
            <a:ext cx="3080880" cy="3596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78" name="CustomShape 5"/>
          <p:cNvSpPr/>
          <p:nvPr/>
        </p:nvSpPr>
        <p:spPr>
          <a:xfrm>
            <a:off x="6458040" y="6356520"/>
            <a:ext cx="2052000" cy="359640"/>
          </a:xfrm>
          <a:prstGeom prst="rect">
            <a:avLst/>
          </a:prstGeom>
          <a:noFill/>
          <a:ln>
            <a:noFill/>
          </a:ln>
        </p:spPr>
        <p:style>
          <a:lnRef idx="0"/>
          <a:fillRef idx="0"/>
          <a:effectRef idx="0"/>
          <a:fontRef idx="minor"/>
        </p:style>
        <p:txBody>
          <a:bodyPr lIns="90000" rIns="90000" tIns="45000" bIns="45000" anchor="ctr"/>
          <a:p>
            <a:pPr algn="r">
              <a:lnSpc>
                <a:spcPct val="100000"/>
              </a:lnSpc>
            </a:pPr>
            <a:fld id="{43C5802A-4118-41B9-8686-1B53D91F4A41}"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79" name="CustomShape 6"/>
          <p:cNvSpPr/>
          <p:nvPr/>
        </p:nvSpPr>
        <p:spPr>
          <a:xfrm>
            <a:off x="3624840" y="6356520"/>
            <a:ext cx="1849680" cy="359640"/>
          </a:xfrm>
          <a:prstGeom prst="rect">
            <a:avLst/>
          </a:prstGeom>
          <a:noFill/>
          <a:ln w="19080">
            <a:solidFill>
              <a:srgbClr val="c00000"/>
            </a:solidFill>
            <a:round/>
          </a:ln>
        </p:spPr>
        <p:style>
          <a:lnRef idx="0"/>
          <a:fillRef idx="0"/>
          <a:effectRef idx="0"/>
          <a:fontRef idx="minor"/>
        </p:style>
      </p:sp>
      <p:sp>
        <p:nvSpPr>
          <p:cNvPr id="80" name="CustomShape 7"/>
          <p:cNvSpPr/>
          <p:nvPr/>
        </p:nvSpPr>
        <p:spPr>
          <a:xfrm>
            <a:off x="1463040" y="2003400"/>
            <a:ext cx="6670440" cy="30211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Arial"/>
                <a:ea typeface="DejaVu Sans"/>
              </a:rPr>
              <a:t>Constrained Demons with warping only along freq axis leads to discontinuities in the formant structure. The SSD/mutual Information tends to increase/decrease if the registration is done by taking only a small subset of columns apart from discontinuity issue. Also, the bigger the size of formant streaks and the farther apart they are from each other, the better is the registration performance. Spectrogram of other speakers lack the harmonic structure and are broken along time axis so registration performs poorly on those. Tried to increase the spacing between formants using more number of FFT bins but it didn’t work. One solution might be to treat the surface of image as a rubber membrane with varying elasticity coefficient. It would facilitate stretching of the image in various ways to increase spacing between formants and make then regular for registration. </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30000" y="274320"/>
            <a:ext cx="7881480" cy="1320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Looking Backwards</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630000" y="1681200"/>
            <a:ext cx="3862800" cy="451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200" spc="-1" strike="noStrike" u="sng">
                <a:solidFill>
                  <a:srgbClr val="000000"/>
                </a:solidFill>
                <a:uFill>
                  <a:solidFill>
                    <a:srgbClr val="ffffff"/>
                  </a:solidFill>
                </a:uFill>
                <a:latin typeface="Calibri"/>
                <a:ea typeface="DejaVu Sans"/>
              </a:rPr>
              <a:t>Last Week’s Feedback</a:t>
            </a:r>
            <a:endParaRPr b="0" lang="en-US" sz="1800" spc="-1" strike="noStrike">
              <a:solidFill>
                <a:srgbClr val="000000"/>
              </a:solidFill>
              <a:uFill>
                <a:solidFill>
                  <a:srgbClr val="ffffff"/>
                </a:solidFill>
              </a:uFill>
              <a:latin typeface="Arial"/>
            </a:endParaRPr>
          </a:p>
        </p:txBody>
      </p:sp>
      <p:sp>
        <p:nvSpPr>
          <p:cNvPr id="83" name="CustomShape 3"/>
          <p:cNvSpPr/>
          <p:nvPr/>
        </p:nvSpPr>
        <p:spPr>
          <a:xfrm>
            <a:off x="630000" y="2194560"/>
            <a:ext cx="3862800" cy="4017960"/>
          </a:xfrm>
          <a:prstGeom prst="rect">
            <a:avLst/>
          </a:prstGeom>
          <a:noFill/>
          <a:ln>
            <a:noFill/>
          </a:ln>
        </p:spPr>
        <p:style>
          <a:lnRef idx="0"/>
          <a:fillRef idx="0"/>
          <a:effectRef idx="0"/>
          <a:fontRef idx="minor"/>
        </p:style>
        <p:txBody>
          <a:bodyPr lIns="90000" rIns="90000" tIns="45000" bIns="45000"/>
          <a:p>
            <a:pPr marL="216000" indent="-21456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Phase Estimation Sanity check</a:t>
            </a:r>
            <a:endParaRPr b="0" lang="en-US" sz="1800" spc="-1" strike="noStrike">
              <a:solidFill>
                <a:srgbClr val="000000"/>
              </a:solidFill>
              <a:uFill>
                <a:solidFill>
                  <a:srgbClr val="ffffff"/>
                </a:solidFill>
              </a:uFill>
              <a:latin typeface="Arial"/>
            </a:endParaRPr>
          </a:p>
        </p:txBody>
      </p:sp>
      <p:sp>
        <p:nvSpPr>
          <p:cNvPr id="84" name="CustomShape 4"/>
          <p:cNvSpPr/>
          <p:nvPr/>
        </p:nvSpPr>
        <p:spPr>
          <a:xfrm>
            <a:off x="4629240" y="1681200"/>
            <a:ext cx="3881880" cy="451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Last Week’s Progress</a:t>
            </a:r>
            <a:endParaRPr b="0" lang="en-US" sz="1800" spc="-1" strike="noStrike">
              <a:solidFill>
                <a:srgbClr val="000000"/>
              </a:solidFill>
              <a:uFill>
                <a:solidFill>
                  <a:srgbClr val="ffffff"/>
                </a:solidFill>
              </a:uFill>
              <a:latin typeface="Arial"/>
            </a:endParaRPr>
          </a:p>
        </p:txBody>
      </p:sp>
      <p:sp>
        <p:nvSpPr>
          <p:cNvPr id="85" name="CustomShape 5"/>
          <p:cNvSpPr/>
          <p:nvPr/>
        </p:nvSpPr>
        <p:spPr>
          <a:xfrm>
            <a:off x="4572000" y="2196000"/>
            <a:ext cx="3881880" cy="4017960"/>
          </a:xfrm>
          <a:prstGeom prst="rect">
            <a:avLst/>
          </a:prstGeom>
          <a:noFill/>
          <a:ln>
            <a:noFill/>
          </a:ln>
        </p:spPr>
        <p:style>
          <a:lnRef idx="0"/>
          <a:fillRef idx="0"/>
          <a:effectRef idx="0"/>
          <a:fontRef idx="minor"/>
        </p:style>
        <p:txBody>
          <a:bodyPr lIns="90000" rIns="90000" tIns="45000" bIns="45000"/>
          <a:p>
            <a:pPr marL="216000" indent="-214560">
              <a:lnSpc>
                <a:spcPct val="100000"/>
              </a:lnSpc>
              <a:buClr>
                <a:srgbClr val="000000"/>
              </a:buClr>
              <a:buFont typeface="Arial"/>
              <a:buChar char="•"/>
            </a:pPr>
            <a:r>
              <a:rPr b="0" lang="en-US" sz="2200" spc="-1" strike="noStrike">
                <a:solidFill>
                  <a:srgbClr val="000000"/>
                </a:solidFill>
                <a:uFill>
                  <a:solidFill>
                    <a:srgbClr val="ffffff"/>
                  </a:solidFill>
                </a:uFill>
                <a:latin typeface="Calibri"/>
                <a:ea typeface="DejaVu Sans"/>
              </a:rPr>
              <a:t>Task 1 (100% Completed)</a:t>
            </a:r>
            <a:endParaRPr b="0" lang="en-US" sz="1800" spc="-1" strike="noStrike">
              <a:solidFill>
                <a:srgbClr val="000000"/>
              </a:solidFill>
              <a:uFill>
                <a:solidFill>
                  <a:srgbClr val="ffffff"/>
                </a:solidFill>
              </a:uFill>
              <a:latin typeface="Arial"/>
            </a:endParaRPr>
          </a:p>
        </p:txBody>
      </p:sp>
      <p:sp>
        <p:nvSpPr>
          <p:cNvPr id="86" name="CustomShape 6"/>
          <p:cNvSpPr/>
          <p:nvPr/>
        </p:nvSpPr>
        <p:spPr>
          <a:xfrm>
            <a:off x="628560" y="6356520"/>
            <a:ext cx="2052000" cy="3596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6/14/18</a:t>
            </a:r>
            <a:endParaRPr b="0" lang="en-US" sz="1800" spc="-1" strike="noStrike">
              <a:solidFill>
                <a:srgbClr val="000000"/>
              </a:solidFill>
              <a:uFill>
                <a:solidFill>
                  <a:srgbClr val="ffffff"/>
                </a:solidFill>
              </a:uFill>
              <a:latin typeface="Arial"/>
            </a:endParaRPr>
          </a:p>
        </p:txBody>
      </p:sp>
      <p:sp>
        <p:nvSpPr>
          <p:cNvPr id="87" name="CustomShape 7"/>
          <p:cNvSpPr/>
          <p:nvPr/>
        </p:nvSpPr>
        <p:spPr>
          <a:xfrm>
            <a:off x="3029040" y="6356520"/>
            <a:ext cx="3080880" cy="3596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88" name="CustomShape 8"/>
          <p:cNvSpPr/>
          <p:nvPr/>
        </p:nvSpPr>
        <p:spPr>
          <a:xfrm>
            <a:off x="6458040" y="6356520"/>
            <a:ext cx="2052000" cy="359640"/>
          </a:xfrm>
          <a:prstGeom prst="rect">
            <a:avLst/>
          </a:prstGeom>
          <a:noFill/>
          <a:ln>
            <a:noFill/>
          </a:ln>
        </p:spPr>
        <p:style>
          <a:lnRef idx="0"/>
          <a:fillRef idx="0"/>
          <a:effectRef idx="0"/>
          <a:fontRef idx="minor"/>
        </p:style>
        <p:txBody>
          <a:bodyPr lIns="90000" rIns="90000" tIns="45000" bIns="45000" anchor="ctr"/>
          <a:p>
            <a:pPr algn="r">
              <a:lnSpc>
                <a:spcPct val="100000"/>
              </a:lnSpc>
            </a:pPr>
            <a:fld id="{A12D61E5-2E10-4DBB-BFE9-1212E305FF12}"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30000" y="274320"/>
            <a:ext cx="7881480" cy="1320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Troubleshooting</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645120" y="1620720"/>
            <a:ext cx="3862800" cy="451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Questions/Stumbling Blocks</a:t>
            </a:r>
            <a:endParaRPr b="0" lang="en-US" sz="1800" spc="-1" strike="noStrike">
              <a:solidFill>
                <a:srgbClr val="000000"/>
              </a:solidFill>
              <a:uFill>
                <a:solidFill>
                  <a:srgbClr val="ffffff"/>
                </a:solidFill>
              </a:uFill>
              <a:latin typeface="Arial"/>
            </a:endParaRPr>
          </a:p>
        </p:txBody>
      </p:sp>
      <p:sp>
        <p:nvSpPr>
          <p:cNvPr id="91" name="CustomShape 3"/>
          <p:cNvSpPr/>
          <p:nvPr/>
        </p:nvSpPr>
        <p:spPr>
          <a:xfrm>
            <a:off x="630000" y="2194560"/>
            <a:ext cx="3862800" cy="4017960"/>
          </a:xfrm>
          <a:prstGeom prst="rect">
            <a:avLst/>
          </a:prstGeom>
          <a:noFill/>
          <a:ln>
            <a:noFill/>
          </a:ln>
        </p:spPr>
        <p:style>
          <a:lnRef idx="0"/>
          <a:fillRef idx="0"/>
          <a:effectRef idx="0"/>
          <a:fontRef idx="minor"/>
        </p:style>
        <p:txBody>
          <a:bodyPr lIns="90000" rIns="90000" tIns="45000" bIns="45000"/>
          <a:p>
            <a:pPr marL="216000" indent="-21456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Perfect Spectrogram warping is needed to maintain quality/naturalness.</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Speaker specific adaptation to registration parameters like fluid and diffusion regularization.</a:t>
            </a:r>
            <a:endParaRPr b="0" lang="en-US" sz="1800" spc="-1" strike="noStrike">
              <a:solidFill>
                <a:srgbClr val="000000"/>
              </a:solidFill>
              <a:uFill>
                <a:solidFill>
                  <a:srgbClr val="ffffff"/>
                </a:solidFill>
              </a:uFill>
              <a:latin typeface="Arial"/>
            </a:endParaRPr>
          </a:p>
        </p:txBody>
      </p:sp>
      <p:sp>
        <p:nvSpPr>
          <p:cNvPr id="92" name="CustomShape 4"/>
          <p:cNvSpPr/>
          <p:nvPr/>
        </p:nvSpPr>
        <p:spPr>
          <a:xfrm>
            <a:off x="4606920" y="1618920"/>
            <a:ext cx="3881880" cy="451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Potential Solutions</a:t>
            </a:r>
            <a:endParaRPr b="0" lang="en-US" sz="1800" spc="-1" strike="noStrike">
              <a:solidFill>
                <a:srgbClr val="000000"/>
              </a:solidFill>
              <a:uFill>
                <a:solidFill>
                  <a:srgbClr val="ffffff"/>
                </a:solidFill>
              </a:uFill>
              <a:latin typeface="Arial"/>
            </a:endParaRPr>
          </a:p>
        </p:txBody>
      </p:sp>
      <p:sp>
        <p:nvSpPr>
          <p:cNvPr id="93" name="CustomShape 5"/>
          <p:cNvSpPr/>
          <p:nvPr/>
        </p:nvSpPr>
        <p:spPr>
          <a:xfrm>
            <a:off x="4612320" y="2172240"/>
            <a:ext cx="3881880" cy="4017960"/>
          </a:xfrm>
          <a:prstGeom prst="rect">
            <a:avLst/>
          </a:prstGeom>
          <a:noFill/>
          <a:ln>
            <a:noFill/>
          </a:ln>
        </p:spPr>
        <p:style>
          <a:lnRef idx="0"/>
          <a:fillRef idx="0"/>
          <a:effectRef idx="0"/>
          <a:fontRef idx="minor"/>
        </p:style>
        <p:txBody>
          <a:bodyPr lIns="90000" rIns="90000" tIns="45000" bIns="45000"/>
          <a:p>
            <a:pPr marL="216000" indent="-2145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Prevent crossover between formants by constraining the registration.</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NA</a:t>
            </a:r>
            <a:endParaRPr b="0" lang="en-US" sz="1800" spc="-1" strike="noStrike">
              <a:solidFill>
                <a:srgbClr val="000000"/>
              </a:solidFill>
              <a:uFill>
                <a:solidFill>
                  <a:srgbClr val="ffffff"/>
                </a:solidFill>
              </a:uFill>
              <a:latin typeface="Arial"/>
            </a:endParaRPr>
          </a:p>
        </p:txBody>
      </p:sp>
      <p:sp>
        <p:nvSpPr>
          <p:cNvPr id="94" name="CustomShape 6"/>
          <p:cNvSpPr/>
          <p:nvPr/>
        </p:nvSpPr>
        <p:spPr>
          <a:xfrm>
            <a:off x="628560" y="6356520"/>
            <a:ext cx="2052000" cy="3596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6/14/18</a:t>
            </a:r>
            <a:endParaRPr b="0" lang="en-US" sz="1800" spc="-1" strike="noStrike">
              <a:solidFill>
                <a:srgbClr val="000000"/>
              </a:solidFill>
              <a:uFill>
                <a:solidFill>
                  <a:srgbClr val="ffffff"/>
                </a:solidFill>
              </a:uFill>
              <a:latin typeface="Arial"/>
            </a:endParaRPr>
          </a:p>
        </p:txBody>
      </p:sp>
      <p:sp>
        <p:nvSpPr>
          <p:cNvPr id="95" name="CustomShape 7"/>
          <p:cNvSpPr/>
          <p:nvPr/>
        </p:nvSpPr>
        <p:spPr>
          <a:xfrm>
            <a:off x="3029040" y="6356520"/>
            <a:ext cx="3080880" cy="3596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96" name="CustomShape 8"/>
          <p:cNvSpPr/>
          <p:nvPr/>
        </p:nvSpPr>
        <p:spPr>
          <a:xfrm>
            <a:off x="6458040" y="6356520"/>
            <a:ext cx="2052000" cy="359640"/>
          </a:xfrm>
          <a:prstGeom prst="rect">
            <a:avLst/>
          </a:prstGeom>
          <a:noFill/>
          <a:ln>
            <a:noFill/>
          </a:ln>
        </p:spPr>
        <p:style>
          <a:lnRef idx="0"/>
          <a:fillRef idx="0"/>
          <a:effectRef idx="0"/>
          <a:fontRef idx="minor"/>
        </p:style>
        <p:txBody>
          <a:bodyPr lIns="90000" rIns="90000" tIns="45000" bIns="45000" anchor="ctr"/>
          <a:p>
            <a:pPr algn="r">
              <a:lnSpc>
                <a:spcPct val="100000"/>
              </a:lnSpc>
            </a:pPr>
            <a:fld id="{3880A764-3E33-4E62-8571-70519C75DBC4}"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30000" y="274320"/>
            <a:ext cx="7881840" cy="1320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Looking Forwards</a:t>
            </a:r>
            <a:endParaRPr b="0" lang="en-US" sz="1800" spc="-1" strike="noStrike">
              <a:solidFill>
                <a:srgbClr val="000000"/>
              </a:solidFill>
              <a:uFill>
                <a:solidFill>
                  <a:srgbClr val="ffffff"/>
                </a:solidFill>
              </a:uFill>
              <a:latin typeface="Arial"/>
            </a:endParaRPr>
          </a:p>
        </p:txBody>
      </p:sp>
      <p:sp>
        <p:nvSpPr>
          <p:cNvPr id="98" name="CustomShape 2"/>
          <p:cNvSpPr/>
          <p:nvPr/>
        </p:nvSpPr>
        <p:spPr>
          <a:xfrm>
            <a:off x="630000" y="1685160"/>
            <a:ext cx="3863160" cy="4521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Next Week’s Plans</a:t>
            </a:r>
            <a:endParaRPr b="0" lang="en-US" sz="1800" spc="-1" strike="noStrike">
              <a:solidFill>
                <a:srgbClr val="000000"/>
              </a:solidFill>
              <a:uFill>
                <a:solidFill>
                  <a:srgbClr val="ffffff"/>
                </a:solidFill>
              </a:uFill>
              <a:latin typeface="Arial"/>
            </a:endParaRPr>
          </a:p>
        </p:txBody>
      </p:sp>
      <p:sp>
        <p:nvSpPr>
          <p:cNvPr id="99" name="CustomShape 3"/>
          <p:cNvSpPr/>
          <p:nvPr/>
        </p:nvSpPr>
        <p:spPr>
          <a:xfrm>
            <a:off x="630000" y="2194560"/>
            <a:ext cx="3863160" cy="4018320"/>
          </a:xfrm>
          <a:prstGeom prst="rect">
            <a:avLst/>
          </a:prstGeom>
          <a:noFill/>
          <a:ln>
            <a:noFill/>
          </a:ln>
        </p:spPr>
        <p:style>
          <a:lnRef idx="0"/>
          <a:fillRef idx="0"/>
          <a:effectRef idx="0"/>
          <a:fontRef idx="minor"/>
        </p:style>
        <p:txBody>
          <a:bodyPr lIns="90000" rIns="90000" tIns="45000" bIns="45000"/>
          <a:p>
            <a:pPr marL="216000" indent="-21456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Do something sensible.</a:t>
            </a:r>
            <a:endParaRPr b="0" lang="en-US" sz="1800" spc="-1" strike="noStrike">
              <a:solidFill>
                <a:srgbClr val="000000"/>
              </a:solidFill>
              <a:uFill>
                <a:solidFill>
                  <a:srgbClr val="ffffff"/>
                </a:solidFill>
              </a:uFill>
              <a:latin typeface="Arial"/>
            </a:endParaRPr>
          </a:p>
        </p:txBody>
      </p:sp>
      <p:sp>
        <p:nvSpPr>
          <p:cNvPr id="100" name="CustomShape 4"/>
          <p:cNvSpPr/>
          <p:nvPr/>
        </p:nvSpPr>
        <p:spPr>
          <a:xfrm>
            <a:off x="4629240" y="1681200"/>
            <a:ext cx="3882240" cy="4521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Long-Term Milestones</a:t>
            </a:r>
            <a:endParaRPr b="0" lang="en-US" sz="1800" spc="-1" strike="noStrike">
              <a:solidFill>
                <a:srgbClr val="000000"/>
              </a:solidFill>
              <a:uFill>
                <a:solidFill>
                  <a:srgbClr val="ffffff"/>
                </a:solidFill>
              </a:uFill>
              <a:latin typeface="Arial"/>
            </a:endParaRPr>
          </a:p>
        </p:txBody>
      </p:sp>
      <p:sp>
        <p:nvSpPr>
          <p:cNvPr id="101" name="CustomShape 5"/>
          <p:cNvSpPr/>
          <p:nvPr/>
        </p:nvSpPr>
        <p:spPr>
          <a:xfrm>
            <a:off x="4629240" y="2194560"/>
            <a:ext cx="3882240" cy="4018320"/>
          </a:xfrm>
          <a:prstGeom prst="rect">
            <a:avLst/>
          </a:prstGeom>
          <a:noFill/>
          <a:ln>
            <a:noFill/>
          </a:ln>
        </p:spPr>
        <p:style>
          <a:lnRef idx="0"/>
          <a:fillRef idx="0"/>
          <a:effectRef idx="0"/>
          <a:fontRef idx="minor"/>
        </p:style>
        <p:txBody>
          <a:bodyPr lIns="90000" rIns="90000" tIns="45000" bIns="45000"/>
          <a:p>
            <a:pPr marL="216000" indent="-21456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Morphing of emotions.</a:t>
            </a:r>
            <a:endParaRPr b="0" lang="en-US" sz="1800" spc="-1" strike="noStrike">
              <a:solidFill>
                <a:srgbClr val="000000"/>
              </a:solidFill>
              <a:uFill>
                <a:solidFill>
                  <a:srgbClr val="ffffff"/>
                </a:solidFill>
              </a:uFill>
              <a:latin typeface="Arial"/>
            </a:endParaRPr>
          </a:p>
        </p:txBody>
      </p:sp>
      <p:sp>
        <p:nvSpPr>
          <p:cNvPr id="102" name="CustomShape 6"/>
          <p:cNvSpPr/>
          <p:nvPr/>
        </p:nvSpPr>
        <p:spPr>
          <a:xfrm>
            <a:off x="628560" y="6356520"/>
            <a:ext cx="2052360" cy="3600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6/14/18</a:t>
            </a:r>
            <a:endParaRPr b="0" lang="en-US" sz="1800" spc="-1" strike="noStrike">
              <a:solidFill>
                <a:srgbClr val="000000"/>
              </a:solidFill>
              <a:uFill>
                <a:solidFill>
                  <a:srgbClr val="ffffff"/>
                </a:solidFill>
              </a:uFill>
              <a:latin typeface="Arial"/>
            </a:endParaRPr>
          </a:p>
        </p:txBody>
      </p:sp>
      <p:sp>
        <p:nvSpPr>
          <p:cNvPr id="103" name="CustomShape 7"/>
          <p:cNvSpPr/>
          <p:nvPr/>
        </p:nvSpPr>
        <p:spPr>
          <a:xfrm>
            <a:off x="3029040" y="6356520"/>
            <a:ext cx="30812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104" name="CustomShape 8"/>
          <p:cNvSpPr/>
          <p:nvPr/>
        </p:nvSpPr>
        <p:spPr>
          <a:xfrm>
            <a:off x="6458040" y="6356520"/>
            <a:ext cx="2052360" cy="360000"/>
          </a:xfrm>
          <a:prstGeom prst="rect">
            <a:avLst/>
          </a:prstGeom>
          <a:noFill/>
          <a:ln>
            <a:noFill/>
          </a:ln>
        </p:spPr>
        <p:style>
          <a:lnRef idx="0"/>
          <a:fillRef idx="0"/>
          <a:effectRef idx="0"/>
          <a:fontRef idx="minor"/>
        </p:style>
        <p:txBody>
          <a:bodyPr lIns="90000" rIns="90000" tIns="45000" bIns="45000" anchor="ctr"/>
          <a:p>
            <a:pPr algn="r">
              <a:lnSpc>
                <a:spcPct val="100000"/>
              </a:lnSpc>
            </a:pPr>
            <a:fld id="{848B197C-985E-4E7F-A12A-F93A05356A61}"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2018-06-14T11:44:10Z</dcterms:modified>
  <cp:revision>25</cp:revision>
  <dc:subject/>
  <dc:title/>
</cp:coreProperties>
</file>