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079000" y="1604520"/>
            <a:ext cx="4984920" cy="3977280"/>
          </a:xfrm>
          <a:prstGeom prst="rect">
            <a:avLst/>
          </a:prstGeom>
          <a:ln>
            <a:noFill/>
          </a:ln>
        </p:spPr>
      </p:pic>
      <p:pic>
        <p:nvPicPr>
          <p:cNvPr id="7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a:off x="-41760" y="1319040"/>
            <a:ext cx="9229680" cy="5832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flipV="1">
            <a:off x="-41760" y="1319040"/>
            <a:ext cx="9229680" cy="5832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38"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17760" y="46800"/>
            <a:ext cx="7881120" cy="1319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Calibri Light"/>
                <a:ea typeface="DejaVu Sans"/>
              </a:rPr>
              <a:t>Student Research Report</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628560" y="1825560"/>
            <a:ext cx="7881120" cy="4345560"/>
          </a:xfrm>
          <a:prstGeom prst="rect">
            <a:avLst/>
          </a:prstGeom>
          <a:noFill/>
          <a:ln>
            <a:noFill/>
          </a:ln>
        </p:spPr>
        <p:style>
          <a:lnRef idx="0"/>
          <a:fillRef idx="0"/>
          <a:effectRef idx="0"/>
          <a:fontRef idx="minor"/>
        </p:style>
      </p:sp>
      <p:sp>
        <p:nvSpPr>
          <p:cNvPr id="76" name="CustomShape 3"/>
          <p:cNvSpPr/>
          <p:nvPr/>
        </p:nvSpPr>
        <p:spPr>
          <a:xfrm>
            <a:off x="628560" y="6356520"/>
            <a:ext cx="2051640" cy="359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6/28/18</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3029040" y="6356520"/>
            <a:ext cx="3080520" cy="35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78" name="CustomShape 5"/>
          <p:cNvSpPr/>
          <p:nvPr/>
        </p:nvSpPr>
        <p:spPr>
          <a:xfrm>
            <a:off x="6458040" y="6356520"/>
            <a:ext cx="2051640" cy="359280"/>
          </a:xfrm>
          <a:prstGeom prst="rect">
            <a:avLst/>
          </a:prstGeom>
          <a:noFill/>
          <a:ln>
            <a:noFill/>
          </a:ln>
        </p:spPr>
        <p:style>
          <a:lnRef idx="0"/>
          <a:fillRef idx="0"/>
          <a:effectRef idx="0"/>
          <a:fontRef idx="minor"/>
        </p:style>
        <p:txBody>
          <a:bodyPr lIns="90000" rIns="90000" tIns="45000" bIns="45000" anchor="ctr"/>
          <a:p>
            <a:pPr algn="r">
              <a:lnSpc>
                <a:spcPct val="100000"/>
              </a:lnSpc>
            </a:pPr>
            <a:fld id="{C61EB2A0-D437-4D43-BC67-634278E8EEE2}"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79" name="CustomShape 6"/>
          <p:cNvSpPr/>
          <p:nvPr/>
        </p:nvSpPr>
        <p:spPr>
          <a:xfrm>
            <a:off x="3624840" y="6356520"/>
            <a:ext cx="1849320" cy="359280"/>
          </a:xfrm>
          <a:prstGeom prst="rect">
            <a:avLst/>
          </a:prstGeom>
          <a:noFill/>
          <a:ln w="19080">
            <a:solidFill>
              <a:srgbClr val="c00000"/>
            </a:solidFill>
            <a:round/>
          </a:ln>
        </p:spPr>
        <p:style>
          <a:lnRef idx="0"/>
          <a:fillRef idx="0"/>
          <a:effectRef idx="0"/>
          <a:fontRef idx="minor"/>
        </p:style>
      </p:sp>
      <p:sp>
        <p:nvSpPr>
          <p:cNvPr id="80" name="CustomShape 7"/>
          <p:cNvSpPr/>
          <p:nvPr/>
        </p:nvSpPr>
        <p:spPr>
          <a:xfrm>
            <a:off x="1463040" y="2003400"/>
            <a:ext cx="6670080" cy="30207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Segment wise registration implemented. Works slightly better than the full demons algorithm. Segmentation allows the registration to focus on the low frequency region where intensities are higher. No real progress with landmark registration algorithms. Finding it difficult to identify the landmarks for control points. Trying to implement Demons with object crossing penalty. The object map is obtained by deconvolving the spectrogram image with a gaussian filter and then binarizing it adaptively. Deconvolution sharpens the image and makes formant streaks thinner. Constrained dilation on top on deconvolution works slightly better.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30000" y="274320"/>
            <a:ext cx="7881120" cy="1319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Backwards</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630000" y="1681200"/>
            <a:ext cx="3862440" cy="451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u="sng">
                <a:solidFill>
                  <a:srgbClr val="000000"/>
                </a:solidFill>
                <a:uFill>
                  <a:solidFill>
                    <a:srgbClr val="ffffff"/>
                  </a:solidFill>
                </a:uFill>
                <a:latin typeface="Calibri"/>
                <a:ea typeface="DejaVu Sans"/>
              </a:rPr>
              <a:t>Last Week’s Feedback</a:t>
            </a:r>
            <a:endParaRPr b="0" lang="en-US" sz="1800" spc="-1" strike="noStrike">
              <a:solidFill>
                <a:srgbClr val="000000"/>
              </a:solidFill>
              <a:uFill>
                <a:solidFill>
                  <a:srgbClr val="ffffff"/>
                </a:solidFill>
              </a:uFill>
              <a:latin typeface="Arial"/>
            </a:endParaRPr>
          </a:p>
        </p:txBody>
      </p:sp>
      <p:sp>
        <p:nvSpPr>
          <p:cNvPr id="83" name="CustomShape 3"/>
          <p:cNvSpPr/>
          <p:nvPr/>
        </p:nvSpPr>
        <p:spPr>
          <a:xfrm>
            <a:off x="630000" y="2194560"/>
            <a:ext cx="3862440" cy="401760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Landmark Registration</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Segment wise registration</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Object map </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4629240" y="1681200"/>
            <a:ext cx="3881520" cy="451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Last Week’s Progress</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4572000" y="2196000"/>
            <a:ext cx="3881520" cy="401760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1 (50% Completed)</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2 (60% Completed)</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3 (50% Completed)</a:t>
            </a:r>
            <a:endParaRPr b="0" lang="en-US" sz="1800" spc="-1" strike="noStrike">
              <a:solidFill>
                <a:srgbClr val="000000"/>
              </a:solidFill>
              <a:uFill>
                <a:solidFill>
                  <a:srgbClr val="ffffff"/>
                </a:solidFill>
              </a:uFill>
              <a:latin typeface="Arial"/>
            </a:endParaRPr>
          </a:p>
        </p:txBody>
      </p:sp>
      <p:sp>
        <p:nvSpPr>
          <p:cNvPr id="86" name="CustomShape 6"/>
          <p:cNvSpPr/>
          <p:nvPr/>
        </p:nvSpPr>
        <p:spPr>
          <a:xfrm>
            <a:off x="628560" y="6356520"/>
            <a:ext cx="2051640" cy="359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6/28/18</a:t>
            </a:r>
            <a:endParaRPr b="0" lang="en-US" sz="1800" spc="-1" strike="noStrike">
              <a:solidFill>
                <a:srgbClr val="000000"/>
              </a:solidFill>
              <a:uFill>
                <a:solidFill>
                  <a:srgbClr val="ffffff"/>
                </a:solidFill>
              </a:uFill>
              <a:latin typeface="Arial"/>
            </a:endParaRPr>
          </a:p>
        </p:txBody>
      </p:sp>
      <p:sp>
        <p:nvSpPr>
          <p:cNvPr id="87" name="CustomShape 7"/>
          <p:cNvSpPr/>
          <p:nvPr/>
        </p:nvSpPr>
        <p:spPr>
          <a:xfrm>
            <a:off x="3029040" y="6356520"/>
            <a:ext cx="3080520" cy="35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88" name="CustomShape 8"/>
          <p:cNvSpPr/>
          <p:nvPr/>
        </p:nvSpPr>
        <p:spPr>
          <a:xfrm>
            <a:off x="6458040" y="6356520"/>
            <a:ext cx="2051640" cy="359280"/>
          </a:xfrm>
          <a:prstGeom prst="rect">
            <a:avLst/>
          </a:prstGeom>
          <a:noFill/>
          <a:ln>
            <a:noFill/>
          </a:ln>
        </p:spPr>
        <p:style>
          <a:lnRef idx="0"/>
          <a:fillRef idx="0"/>
          <a:effectRef idx="0"/>
          <a:fontRef idx="minor"/>
        </p:style>
        <p:txBody>
          <a:bodyPr lIns="90000" rIns="90000" tIns="45000" bIns="45000" anchor="ctr"/>
          <a:p>
            <a:pPr algn="r">
              <a:lnSpc>
                <a:spcPct val="100000"/>
              </a:lnSpc>
            </a:pPr>
            <a:fld id="{BE90A333-9845-4646-9143-3D252676C333}"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30000" y="274320"/>
            <a:ext cx="7881120" cy="1319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Troubleshooting</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645120" y="1620720"/>
            <a:ext cx="3862440" cy="451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Questions/Stumbling Blocks</a:t>
            </a:r>
            <a:endParaRPr b="0" lang="en-US" sz="1800" spc="-1" strike="noStrike">
              <a:solidFill>
                <a:srgbClr val="000000"/>
              </a:solidFill>
              <a:uFill>
                <a:solidFill>
                  <a:srgbClr val="ffffff"/>
                </a:solidFill>
              </a:uFill>
              <a:latin typeface="Arial"/>
            </a:endParaRPr>
          </a:p>
        </p:txBody>
      </p:sp>
      <p:sp>
        <p:nvSpPr>
          <p:cNvPr id="91" name="CustomShape 3"/>
          <p:cNvSpPr/>
          <p:nvPr/>
        </p:nvSpPr>
        <p:spPr>
          <a:xfrm>
            <a:off x="630000" y="2194560"/>
            <a:ext cx="3862440" cy="401760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Perfect Spectrogram warping is required.</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Adaptive deconvolution is required for sharper object map.</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4606920" y="1618920"/>
            <a:ext cx="3881520" cy="451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Potential Solutions</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4612320" y="2172240"/>
            <a:ext cx="3881520" cy="401760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Prevent crossover between formants by constraining the registration.</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NA</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628560" y="6356520"/>
            <a:ext cx="2051640" cy="359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6/28/18</a:t>
            </a:r>
            <a:endParaRPr b="0" lang="en-US" sz="1800" spc="-1" strike="noStrike">
              <a:solidFill>
                <a:srgbClr val="000000"/>
              </a:solidFill>
              <a:uFill>
                <a:solidFill>
                  <a:srgbClr val="ffffff"/>
                </a:solidFill>
              </a:uFill>
              <a:latin typeface="Arial"/>
            </a:endParaRPr>
          </a:p>
        </p:txBody>
      </p:sp>
      <p:sp>
        <p:nvSpPr>
          <p:cNvPr id="95" name="CustomShape 7"/>
          <p:cNvSpPr/>
          <p:nvPr/>
        </p:nvSpPr>
        <p:spPr>
          <a:xfrm>
            <a:off x="3029040" y="6356520"/>
            <a:ext cx="3080520" cy="359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96" name="CustomShape 8"/>
          <p:cNvSpPr/>
          <p:nvPr/>
        </p:nvSpPr>
        <p:spPr>
          <a:xfrm>
            <a:off x="6458040" y="6356520"/>
            <a:ext cx="2051640" cy="359280"/>
          </a:xfrm>
          <a:prstGeom prst="rect">
            <a:avLst/>
          </a:prstGeom>
          <a:noFill/>
          <a:ln>
            <a:noFill/>
          </a:ln>
        </p:spPr>
        <p:style>
          <a:lnRef idx="0"/>
          <a:fillRef idx="0"/>
          <a:effectRef idx="0"/>
          <a:fontRef idx="minor"/>
        </p:style>
        <p:txBody>
          <a:bodyPr lIns="90000" rIns="90000" tIns="45000" bIns="45000" anchor="ctr"/>
          <a:p>
            <a:pPr algn="r">
              <a:lnSpc>
                <a:spcPct val="100000"/>
              </a:lnSpc>
            </a:pPr>
            <a:fld id="{AE96B601-BA18-4BB1-B5F9-8A2F2FA30AB6}"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30000" y="274320"/>
            <a:ext cx="7881480" cy="1320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Forwards</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630000" y="1685160"/>
            <a:ext cx="3862800" cy="451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Next Week’s Plans</a:t>
            </a:r>
            <a:endParaRPr b="0" lang="en-US" sz="1800" spc="-1" strike="noStrike">
              <a:solidFill>
                <a:srgbClr val="000000"/>
              </a:solidFill>
              <a:uFill>
                <a:solidFill>
                  <a:srgbClr val="ffffff"/>
                </a:solidFill>
              </a:uFill>
              <a:latin typeface="Arial"/>
            </a:endParaRPr>
          </a:p>
        </p:txBody>
      </p:sp>
      <p:sp>
        <p:nvSpPr>
          <p:cNvPr id="99" name="CustomShape 3"/>
          <p:cNvSpPr/>
          <p:nvPr/>
        </p:nvSpPr>
        <p:spPr>
          <a:xfrm>
            <a:off x="630000" y="2194560"/>
            <a:ext cx="3862800" cy="401796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NA</a:t>
            </a:r>
            <a:endParaRPr b="0" lang="en-US" sz="1800" spc="-1" strike="noStrike">
              <a:solidFill>
                <a:srgbClr val="000000"/>
              </a:solidFill>
              <a:uFill>
                <a:solidFill>
                  <a:srgbClr val="ffffff"/>
                </a:solidFill>
              </a:uFill>
              <a:latin typeface="Arial"/>
            </a:endParaRPr>
          </a:p>
        </p:txBody>
      </p:sp>
      <p:sp>
        <p:nvSpPr>
          <p:cNvPr id="100" name="CustomShape 4"/>
          <p:cNvSpPr/>
          <p:nvPr/>
        </p:nvSpPr>
        <p:spPr>
          <a:xfrm>
            <a:off x="4629240" y="1681200"/>
            <a:ext cx="3881880" cy="451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Long-Term Milestones</a:t>
            </a:r>
            <a:endParaRPr b="0" lang="en-US" sz="1800" spc="-1" strike="noStrike">
              <a:solidFill>
                <a:srgbClr val="000000"/>
              </a:solidFill>
              <a:uFill>
                <a:solidFill>
                  <a:srgbClr val="ffffff"/>
                </a:solidFill>
              </a:uFill>
              <a:latin typeface="Arial"/>
            </a:endParaRPr>
          </a:p>
        </p:txBody>
      </p:sp>
      <p:sp>
        <p:nvSpPr>
          <p:cNvPr id="101" name="CustomShape 5"/>
          <p:cNvSpPr/>
          <p:nvPr/>
        </p:nvSpPr>
        <p:spPr>
          <a:xfrm>
            <a:off x="4629240" y="2194560"/>
            <a:ext cx="3881880" cy="401796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Spectrogram Warping</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628560" y="6356520"/>
            <a:ext cx="2052000" cy="3596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6/28/18</a:t>
            </a:r>
            <a:endParaRPr b="0" lang="en-US" sz="1800" spc="-1" strike="noStrike">
              <a:solidFill>
                <a:srgbClr val="000000"/>
              </a:solidFill>
              <a:uFill>
                <a:solidFill>
                  <a:srgbClr val="ffffff"/>
                </a:solidFill>
              </a:uFill>
              <a:latin typeface="Arial"/>
            </a:endParaRPr>
          </a:p>
        </p:txBody>
      </p:sp>
      <p:sp>
        <p:nvSpPr>
          <p:cNvPr id="103" name="CustomShape 7"/>
          <p:cNvSpPr/>
          <p:nvPr/>
        </p:nvSpPr>
        <p:spPr>
          <a:xfrm>
            <a:off x="3029040" y="6356520"/>
            <a:ext cx="3080880" cy="3596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104" name="CustomShape 8"/>
          <p:cNvSpPr/>
          <p:nvPr/>
        </p:nvSpPr>
        <p:spPr>
          <a:xfrm>
            <a:off x="6458040" y="6356520"/>
            <a:ext cx="2052000" cy="359640"/>
          </a:xfrm>
          <a:prstGeom prst="rect">
            <a:avLst/>
          </a:prstGeom>
          <a:noFill/>
          <a:ln>
            <a:noFill/>
          </a:ln>
        </p:spPr>
        <p:style>
          <a:lnRef idx="0"/>
          <a:fillRef idx="0"/>
          <a:effectRef idx="0"/>
          <a:fontRef idx="minor"/>
        </p:style>
        <p:txBody>
          <a:bodyPr lIns="90000" rIns="90000" tIns="45000" bIns="45000" anchor="ctr"/>
          <a:p>
            <a:pPr algn="r">
              <a:lnSpc>
                <a:spcPct val="100000"/>
              </a:lnSpc>
            </a:pPr>
            <a:fld id="{C218607F-7B27-4274-8F51-6D701C09CE6A}"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2018-06-28T10:23:33Z</dcterms:modified>
  <cp:revision>29</cp:revision>
  <dc:subject/>
  <dc:title/>
</cp:coreProperties>
</file>