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4" r:id="rId4"/>
    <p:sldId id="268" r:id="rId5"/>
    <p:sldId id="263" r:id="rId6"/>
    <p:sldId id="266" r:id="rId7"/>
    <p:sldId id="269" r:id="rId8"/>
    <p:sldId id="265"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13D7F-537D-4C2C-80A4-C8E242151511}" v="16" dt="2024-05-04T10:13:16.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5B2F-1456-CDBE-74BC-0B9FABA19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AC41D0-89AE-B150-82BD-F6C5BDF72A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AB0C22-F187-A5FB-CBDE-CA375F58F8D1}"/>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5" name="Footer Placeholder 4">
            <a:extLst>
              <a:ext uri="{FF2B5EF4-FFF2-40B4-BE49-F238E27FC236}">
                <a16:creationId xmlns:a16="http://schemas.microsoft.com/office/drawing/2014/main" id="{D8D7B739-2E2B-32C2-4A56-A3EBD8448F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E48DF-87CB-566A-CFEE-BDC2E24A4C46}"/>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82716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E81D-68D4-87D6-4807-8E37D71501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838398-411E-EFB4-FA60-B76122BDE6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411A5-2A55-1CB6-4718-1D3A7C1CDD42}"/>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5" name="Footer Placeholder 4">
            <a:extLst>
              <a:ext uri="{FF2B5EF4-FFF2-40B4-BE49-F238E27FC236}">
                <a16:creationId xmlns:a16="http://schemas.microsoft.com/office/drawing/2014/main" id="{F08E2E50-4CB1-151F-BA79-F5CCD57D8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1FF2D7-9923-67CE-724D-0EFAF0DEBA54}"/>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1950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4CF19B-00AA-190A-4A56-0F4CE06ED7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0B6C71-34C7-91F8-787E-44BB5B26E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AB204-7972-D2BD-51C3-B272D7F34E1C}"/>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5" name="Footer Placeholder 4">
            <a:extLst>
              <a:ext uri="{FF2B5EF4-FFF2-40B4-BE49-F238E27FC236}">
                <a16:creationId xmlns:a16="http://schemas.microsoft.com/office/drawing/2014/main" id="{AFDBB4CC-DBA8-992C-4C29-7AA344B45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06319D-C495-3DDD-61FB-3B0A823B1B88}"/>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328627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4F53-DE9D-18F4-07D9-21E5BD84B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FDB104-1215-57D1-CC7C-27509FD695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0D7FBD-DF82-5D9C-FEFF-2C66B7D7ED71}"/>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5" name="Footer Placeholder 4">
            <a:extLst>
              <a:ext uri="{FF2B5EF4-FFF2-40B4-BE49-F238E27FC236}">
                <a16:creationId xmlns:a16="http://schemas.microsoft.com/office/drawing/2014/main" id="{529CA2E0-6763-73AB-A4B2-1F0162A4E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905CE8-2CD7-ED53-32E5-214C83E8B0D8}"/>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184572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CA7A-CE9F-5E30-EBAA-8A8BFBAA5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0D2D34-A158-9360-7E06-F6B32CAA9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4AC3D-F021-EE8A-7540-0AFCA8981F63}"/>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5" name="Footer Placeholder 4">
            <a:extLst>
              <a:ext uri="{FF2B5EF4-FFF2-40B4-BE49-F238E27FC236}">
                <a16:creationId xmlns:a16="http://schemas.microsoft.com/office/drawing/2014/main" id="{CD286785-8C32-1BA4-218B-6F8171568B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D996B0-F932-11F3-F818-77F4808A9556}"/>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265293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46CC-5439-269A-6852-8053EC16D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D622B3-7CCB-12B7-C53F-F7FC3C72E4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D76BBF-592D-A71A-9FA6-672AC44C3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396744-F97B-D5C7-8F63-15EACCBAA5D6}"/>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6" name="Footer Placeholder 5">
            <a:extLst>
              <a:ext uri="{FF2B5EF4-FFF2-40B4-BE49-F238E27FC236}">
                <a16:creationId xmlns:a16="http://schemas.microsoft.com/office/drawing/2014/main" id="{F8224595-ADA0-2208-6636-6CA16D6A36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9BD92F-E05E-E54F-8239-30FBE7B18B51}"/>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285335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91B6-3D10-28A9-D39A-257F0B0610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81B55E-FFE3-AF4A-F626-93A6F63378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5D6E1-986D-2001-8B6C-6E99444DC3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0A8427-3D5F-404A-4D4F-D8A050F63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CD7A05-81F7-38F5-04D3-F0ED1DEC8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576AEF-CFD7-14DF-87B5-29A69357B2B8}"/>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8" name="Footer Placeholder 7">
            <a:extLst>
              <a:ext uri="{FF2B5EF4-FFF2-40B4-BE49-F238E27FC236}">
                <a16:creationId xmlns:a16="http://schemas.microsoft.com/office/drawing/2014/main" id="{A6CA3601-605B-E6CD-51AE-18CA01D9B5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65E537-9C90-7FC5-2564-D0600A3D7265}"/>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229879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6558-4D71-433D-E92F-1334580C8A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91A8FE-7EEB-BE2C-E2BB-32C9EDC225CF}"/>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4" name="Footer Placeholder 3">
            <a:extLst>
              <a:ext uri="{FF2B5EF4-FFF2-40B4-BE49-F238E27FC236}">
                <a16:creationId xmlns:a16="http://schemas.microsoft.com/office/drawing/2014/main" id="{9C53BD70-D14D-3FC7-0EFC-8AFC40B7FC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F016AB-C8E1-D4B6-AAB7-F38484CD659A}"/>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151342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007EC-55F7-F2D8-A423-DA754666E8ED}"/>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3" name="Footer Placeholder 2">
            <a:extLst>
              <a:ext uri="{FF2B5EF4-FFF2-40B4-BE49-F238E27FC236}">
                <a16:creationId xmlns:a16="http://schemas.microsoft.com/office/drawing/2014/main" id="{B69E9C55-8F00-FFCC-F834-8E9B3781A9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B558B4-3A68-A1CF-3909-9DC3B96D7249}"/>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224656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677-5C0F-900B-0981-54893A341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048032-4A82-145A-BAD5-762ABDE80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2BC708-41D2-2EFF-1D65-FC0ACDCC4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57942-4302-D947-7849-0A09857F0D00}"/>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6" name="Footer Placeholder 5">
            <a:extLst>
              <a:ext uri="{FF2B5EF4-FFF2-40B4-BE49-F238E27FC236}">
                <a16:creationId xmlns:a16="http://schemas.microsoft.com/office/drawing/2014/main" id="{5E7E5062-AD13-962F-1789-CD744F007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49D781-0BC0-8538-45E3-BEE2122D68B2}"/>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322224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5F0B-B2D6-41FD-1595-0D1EF59C22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4A340B-248B-3371-7785-67C6EBAB4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E43897-4FA5-6EE4-4955-55A71F5AB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5CA5A-4FE4-2990-2D2F-675643DA7202}"/>
              </a:ext>
            </a:extLst>
          </p:cNvPr>
          <p:cNvSpPr>
            <a:spLocks noGrp="1"/>
          </p:cNvSpPr>
          <p:nvPr>
            <p:ph type="dt" sz="half" idx="10"/>
          </p:nvPr>
        </p:nvSpPr>
        <p:spPr/>
        <p:txBody>
          <a:bodyPr/>
          <a:lstStyle/>
          <a:p>
            <a:fld id="{7687DAAA-09A0-4418-B8F5-9C0B3864F6F2}" type="datetimeFigureOut">
              <a:rPr lang="en-IN" smtClean="0"/>
              <a:t>05-05-2024</a:t>
            </a:fld>
            <a:endParaRPr lang="en-IN"/>
          </a:p>
        </p:txBody>
      </p:sp>
      <p:sp>
        <p:nvSpPr>
          <p:cNvPr id="6" name="Footer Placeholder 5">
            <a:extLst>
              <a:ext uri="{FF2B5EF4-FFF2-40B4-BE49-F238E27FC236}">
                <a16:creationId xmlns:a16="http://schemas.microsoft.com/office/drawing/2014/main" id="{3ED00CC6-4A84-1389-D131-6F7316A998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94740C-F603-29E7-7561-4A32264BF94E}"/>
              </a:ext>
            </a:extLst>
          </p:cNvPr>
          <p:cNvSpPr>
            <a:spLocks noGrp="1"/>
          </p:cNvSpPr>
          <p:nvPr>
            <p:ph type="sldNum" sz="quarter" idx="12"/>
          </p:nvPr>
        </p:nvSpPr>
        <p:spPr/>
        <p:txBody>
          <a:bodyPr/>
          <a:lstStyle/>
          <a:p>
            <a:fld id="{DDF34D08-3C6E-434C-B7DA-5E03E904ACBC}" type="slidenum">
              <a:rPr lang="en-IN" smtClean="0"/>
              <a:t>‹#›</a:t>
            </a:fld>
            <a:endParaRPr lang="en-IN"/>
          </a:p>
        </p:txBody>
      </p:sp>
    </p:spTree>
    <p:extLst>
      <p:ext uri="{BB962C8B-B14F-4D97-AF65-F5344CB8AC3E}">
        <p14:creationId xmlns:p14="http://schemas.microsoft.com/office/powerpoint/2010/main" val="245490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0C7F8-6AB2-3B0E-F24D-68FB2BF6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2D411C-60A2-5CD6-44F5-A74D5DAB8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E0387-D235-D789-0BEC-CE23343BD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7DAAA-09A0-4418-B8F5-9C0B3864F6F2}" type="datetimeFigureOut">
              <a:rPr lang="en-IN" smtClean="0"/>
              <a:t>05-05-2024</a:t>
            </a:fld>
            <a:endParaRPr lang="en-IN"/>
          </a:p>
        </p:txBody>
      </p:sp>
      <p:sp>
        <p:nvSpPr>
          <p:cNvPr id="5" name="Footer Placeholder 4">
            <a:extLst>
              <a:ext uri="{FF2B5EF4-FFF2-40B4-BE49-F238E27FC236}">
                <a16:creationId xmlns:a16="http://schemas.microsoft.com/office/drawing/2014/main" id="{F942554F-848B-0D9B-8AD4-0E2377859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F6E04D-E859-7A4B-EFD2-C5183F42AE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34D08-3C6E-434C-B7DA-5E03E904ACBC}" type="slidenum">
              <a:rPr lang="en-IN" smtClean="0"/>
              <a:t>‹#›</a:t>
            </a:fld>
            <a:endParaRPr lang="en-IN"/>
          </a:p>
        </p:txBody>
      </p:sp>
    </p:spTree>
    <p:extLst>
      <p:ext uri="{BB962C8B-B14F-4D97-AF65-F5344CB8AC3E}">
        <p14:creationId xmlns:p14="http://schemas.microsoft.com/office/powerpoint/2010/main" val="1138893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openslr.org/12" TargetMode="External"/><Relationship Id="rId3" Type="http://schemas.openxmlformats.org/officeDocument/2006/relationships/image" Target="../media/image2.png"/><Relationship Id="rId7" Type="http://schemas.openxmlformats.org/officeDocument/2006/relationships/hyperlink" Target="https://docs.nvidia.com/nemo-framework/user-guide/latest/nemotoolkit/tts/intro.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12C859-A0A6-E574-C504-9C23FFCF6D69}"/>
              </a:ext>
            </a:extLst>
          </p:cNvPr>
          <p:cNvSpPr/>
          <p:nvPr/>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47EA0D2-7549-680C-6912-A8F04E6DABF7}"/>
              </a:ext>
            </a:extLst>
          </p:cNvPr>
          <p:cNvSpPr txBox="1"/>
          <p:nvPr/>
        </p:nvSpPr>
        <p:spPr>
          <a:xfrm>
            <a:off x="5222453" y="3059668"/>
            <a:ext cx="1685141" cy="1692771"/>
          </a:xfrm>
          <a:prstGeom prst="rect">
            <a:avLst/>
          </a:prstGeom>
          <a:noFill/>
        </p:spPr>
        <p:txBody>
          <a:bodyPr wrap="none" rtlCol="0">
            <a:spAutoFit/>
          </a:bodyPr>
          <a:lstStyle/>
          <a:p>
            <a:pPr algn="ctr"/>
            <a:r>
              <a:rPr lang="en-IN" sz="2400" b="1" dirty="0"/>
              <a:t>Group 6</a:t>
            </a:r>
          </a:p>
          <a:p>
            <a:pPr algn="ctr"/>
            <a:r>
              <a:rPr lang="en-IN" sz="1600" dirty="0"/>
              <a:t>Ravi Kappagantu </a:t>
            </a:r>
            <a:endParaRPr lang="en-IN" sz="1600" b="1" dirty="0"/>
          </a:p>
          <a:p>
            <a:pPr algn="ctr"/>
            <a:r>
              <a:rPr lang="en-IN" sz="1600" dirty="0"/>
              <a:t>Ravi Prakash</a:t>
            </a:r>
            <a:endParaRPr lang="en-IN" sz="1600" b="1" dirty="0"/>
          </a:p>
          <a:p>
            <a:pPr algn="ctr"/>
            <a:r>
              <a:rPr lang="en-IN" sz="1600" dirty="0"/>
              <a:t>Ashutosh Singh </a:t>
            </a:r>
            <a:endParaRPr lang="en-IN" sz="1600" b="1" dirty="0"/>
          </a:p>
          <a:p>
            <a:pPr algn="ctr"/>
            <a:r>
              <a:rPr lang="en-IN" sz="1600" dirty="0"/>
              <a:t>Shashank Agrawal</a:t>
            </a:r>
            <a:endParaRPr lang="en-IN" sz="1600" b="1" dirty="0"/>
          </a:p>
          <a:p>
            <a:pPr algn="ctr"/>
            <a:r>
              <a:rPr lang="en-IN" sz="1600" dirty="0"/>
              <a:t>Senthil Kumar</a:t>
            </a:r>
            <a:endParaRPr lang="en-IN" sz="1600" b="1" dirty="0"/>
          </a:p>
        </p:txBody>
      </p:sp>
      <p:sp>
        <p:nvSpPr>
          <p:cNvPr id="5" name="TextBox 4">
            <a:extLst>
              <a:ext uri="{FF2B5EF4-FFF2-40B4-BE49-F238E27FC236}">
                <a16:creationId xmlns:a16="http://schemas.microsoft.com/office/drawing/2014/main" id="{88B7364A-4258-24C6-CC50-AEA7FC7C670C}"/>
              </a:ext>
            </a:extLst>
          </p:cNvPr>
          <p:cNvSpPr txBox="1"/>
          <p:nvPr/>
        </p:nvSpPr>
        <p:spPr>
          <a:xfrm>
            <a:off x="524350" y="2174829"/>
            <a:ext cx="11143300" cy="523220"/>
          </a:xfrm>
          <a:prstGeom prst="rect">
            <a:avLst/>
          </a:prstGeom>
          <a:noFill/>
        </p:spPr>
        <p:txBody>
          <a:bodyPr wrap="square" rtlCol="0">
            <a:spAutoFit/>
          </a:bodyPr>
          <a:lstStyle/>
          <a:p>
            <a:r>
              <a:rPr lang="en-US" sz="2800" b="1" i="0" u="none" strike="noStrike" baseline="0" dirty="0">
                <a:solidFill>
                  <a:srgbClr val="1F1F1F"/>
                </a:solidFill>
                <a:latin typeface="ArialMT"/>
              </a:rPr>
              <a:t>Training a speech recognizer using data from speech Synthesis</a:t>
            </a:r>
            <a:endParaRPr lang="en-IN" sz="2800" b="1" dirty="0"/>
          </a:p>
        </p:txBody>
      </p:sp>
      <p:sp>
        <p:nvSpPr>
          <p:cNvPr id="6" name="TextBox 5">
            <a:extLst>
              <a:ext uri="{FF2B5EF4-FFF2-40B4-BE49-F238E27FC236}">
                <a16:creationId xmlns:a16="http://schemas.microsoft.com/office/drawing/2014/main" id="{D85FB444-16B3-38D3-A6AD-D2C4F8A8AF9D}"/>
              </a:ext>
            </a:extLst>
          </p:cNvPr>
          <p:cNvSpPr txBox="1"/>
          <p:nvPr/>
        </p:nvSpPr>
        <p:spPr>
          <a:xfrm>
            <a:off x="6907594" y="6215040"/>
            <a:ext cx="5185650" cy="369332"/>
          </a:xfrm>
          <a:prstGeom prst="rect">
            <a:avLst/>
          </a:prstGeom>
          <a:noFill/>
        </p:spPr>
        <p:txBody>
          <a:bodyPr wrap="none" rtlCol="0">
            <a:spAutoFit/>
          </a:bodyPr>
          <a:lstStyle/>
          <a:p>
            <a:r>
              <a:rPr lang="sv-SE" sz="1800" b="0" i="0" u="none" strike="noStrike" baseline="0" dirty="0">
                <a:latin typeface="ArialMT"/>
              </a:rPr>
              <a:t>Dr. Prasanta Kumar Ghosh (</a:t>
            </a:r>
            <a:r>
              <a:rPr lang="sv-SE" sz="1800" b="0" i="0" u="none" strike="noStrike" baseline="0" dirty="0">
                <a:latin typeface="Roboto-Regular"/>
              </a:rPr>
              <a:t>prasantg@iisc.ac.in</a:t>
            </a:r>
            <a:r>
              <a:rPr lang="sv-SE" sz="1800" b="0" i="0" u="none" strike="noStrike" baseline="0" dirty="0">
                <a:latin typeface="ArialMT"/>
              </a:rPr>
              <a:t>)</a:t>
            </a:r>
            <a:endParaRPr lang="en-IN" sz="2400" b="1" dirty="0"/>
          </a:p>
        </p:txBody>
      </p:sp>
    </p:spTree>
    <p:extLst>
      <p:ext uri="{BB962C8B-B14F-4D97-AF65-F5344CB8AC3E}">
        <p14:creationId xmlns:p14="http://schemas.microsoft.com/office/powerpoint/2010/main" val="226199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FCC000-BD5F-EDD9-5A62-5D69546F7A16}"/>
              </a:ext>
            </a:extLst>
          </p:cNvPr>
          <p:cNvSpPr txBox="1"/>
          <p:nvPr/>
        </p:nvSpPr>
        <p:spPr>
          <a:xfrm>
            <a:off x="412953" y="395126"/>
            <a:ext cx="7905137" cy="523220"/>
          </a:xfrm>
          <a:prstGeom prst="rect">
            <a:avLst/>
          </a:prstGeom>
          <a:noFill/>
        </p:spPr>
        <p:txBody>
          <a:bodyPr wrap="square">
            <a:spAutoFit/>
          </a:bodyPr>
          <a:lstStyle/>
          <a:p>
            <a:pPr algn="l"/>
            <a:r>
              <a:rPr lang="en-US" sz="2800" b="1" dirty="0">
                <a:solidFill>
                  <a:srgbClr val="222222"/>
                </a:solidFill>
                <a:highlight>
                  <a:srgbClr val="FFFFFF"/>
                </a:highlight>
                <a:latin typeface="Arial" panose="020B0604020202020204" pitchFamily="34" charset="0"/>
              </a:rPr>
              <a:t>Pipeline, Data Sources &amp; Pre-trained model</a:t>
            </a:r>
            <a:endParaRPr lang="en-US" sz="2800" b="1" i="0" dirty="0">
              <a:solidFill>
                <a:srgbClr val="222222"/>
              </a:solidFill>
              <a:effectLst/>
              <a:highlight>
                <a:srgbClr val="FFFFFF"/>
              </a:highlight>
              <a:latin typeface="Arial" panose="020B0604020202020204" pitchFamily="34" charset="0"/>
            </a:endParaRPr>
          </a:p>
        </p:txBody>
      </p:sp>
      <p:sp>
        <p:nvSpPr>
          <p:cNvPr id="6" name="Rectangle 5">
            <a:extLst>
              <a:ext uri="{FF2B5EF4-FFF2-40B4-BE49-F238E27FC236}">
                <a16:creationId xmlns:a16="http://schemas.microsoft.com/office/drawing/2014/main" id="{E3DA2923-D73E-A60F-46E4-1BE59360CA34}"/>
              </a:ext>
            </a:extLst>
          </p:cNvPr>
          <p:cNvSpPr/>
          <p:nvPr/>
        </p:nvSpPr>
        <p:spPr>
          <a:xfrm>
            <a:off x="2300020" y="1632669"/>
            <a:ext cx="1809135" cy="78658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Pre-trained TTS</a:t>
            </a:r>
          </a:p>
        </p:txBody>
      </p:sp>
      <p:pic>
        <p:nvPicPr>
          <p:cNvPr id="8" name="Picture 7">
            <a:extLst>
              <a:ext uri="{FF2B5EF4-FFF2-40B4-BE49-F238E27FC236}">
                <a16:creationId xmlns:a16="http://schemas.microsoft.com/office/drawing/2014/main" id="{E518716C-FA2C-F47E-8C07-BE5B2C928241}"/>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67543" y="1598256"/>
            <a:ext cx="2081677" cy="855407"/>
          </a:xfrm>
          <a:prstGeom prst="rect">
            <a:avLst/>
          </a:prstGeom>
        </p:spPr>
      </p:pic>
      <p:pic>
        <p:nvPicPr>
          <p:cNvPr id="10" name="Graphic 9" descr="Database with solid fill">
            <a:extLst>
              <a:ext uri="{FF2B5EF4-FFF2-40B4-BE49-F238E27FC236}">
                <a16:creationId xmlns:a16="http://schemas.microsoft.com/office/drawing/2014/main" id="{D45E1540-DDB7-E29D-5304-C3B7EF5C3D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398" y="1489842"/>
            <a:ext cx="1072234" cy="1072234"/>
          </a:xfrm>
          <a:prstGeom prst="rect">
            <a:avLst/>
          </a:prstGeom>
        </p:spPr>
      </p:pic>
      <p:sp>
        <p:nvSpPr>
          <p:cNvPr id="11" name="Rectangle 10">
            <a:extLst>
              <a:ext uri="{FF2B5EF4-FFF2-40B4-BE49-F238E27FC236}">
                <a16:creationId xmlns:a16="http://schemas.microsoft.com/office/drawing/2014/main" id="{1F7E0580-F9AC-4111-EA24-AB54099B1B8D}"/>
              </a:ext>
            </a:extLst>
          </p:cNvPr>
          <p:cNvSpPr/>
          <p:nvPr/>
        </p:nvSpPr>
        <p:spPr>
          <a:xfrm>
            <a:off x="7707608" y="1632669"/>
            <a:ext cx="1809135" cy="78658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ASR Training</a:t>
            </a:r>
          </a:p>
        </p:txBody>
      </p:sp>
      <p:pic>
        <p:nvPicPr>
          <p:cNvPr id="13" name="Graphic 12" descr="Gears with solid fill">
            <a:extLst>
              <a:ext uri="{FF2B5EF4-FFF2-40B4-BE49-F238E27FC236}">
                <a16:creationId xmlns:a16="http://schemas.microsoft.com/office/drawing/2014/main" id="{337B3E68-385D-4F41-58BB-C943C4E92263}"/>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75132" y="1568759"/>
            <a:ext cx="914400" cy="914400"/>
          </a:xfrm>
          <a:prstGeom prst="rect">
            <a:avLst/>
          </a:prstGeom>
        </p:spPr>
      </p:pic>
      <p:cxnSp>
        <p:nvCxnSpPr>
          <p:cNvPr id="17" name="Straight Arrow Connector 16">
            <a:extLst>
              <a:ext uri="{FF2B5EF4-FFF2-40B4-BE49-F238E27FC236}">
                <a16:creationId xmlns:a16="http://schemas.microsoft.com/office/drawing/2014/main" id="{D36C54AE-83C3-CFDA-6BFB-739BB0D488B6}"/>
              </a:ext>
            </a:extLst>
          </p:cNvPr>
          <p:cNvCxnSpPr>
            <a:cxnSpLocks/>
            <a:endCxn id="6" idx="1"/>
          </p:cNvCxnSpPr>
          <p:nvPr/>
        </p:nvCxnSpPr>
        <p:spPr>
          <a:xfrm>
            <a:off x="1352359" y="2025959"/>
            <a:ext cx="947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C5ACC3-A67D-F93F-9B23-0BD41E374CB2}"/>
              </a:ext>
            </a:extLst>
          </p:cNvPr>
          <p:cNvCxnSpPr>
            <a:cxnSpLocks/>
            <a:stCxn id="6" idx="3"/>
            <a:endCxn id="8" idx="1"/>
          </p:cNvCxnSpPr>
          <p:nvPr/>
        </p:nvCxnSpPr>
        <p:spPr>
          <a:xfrm>
            <a:off x="4109155" y="2025959"/>
            <a:ext cx="7583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BD0F9E0-52C6-74F1-B20F-B0291412AA8A}"/>
              </a:ext>
            </a:extLst>
          </p:cNvPr>
          <p:cNvCxnSpPr>
            <a:cxnSpLocks/>
            <a:stCxn id="8" idx="3"/>
            <a:endCxn id="11" idx="1"/>
          </p:cNvCxnSpPr>
          <p:nvPr/>
        </p:nvCxnSpPr>
        <p:spPr>
          <a:xfrm flipV="1">
            <a:off x="6949220" y="2025959"/>
            <a:ext cx="7583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80D1A7-8816-95FC-C462-01504D15D322}"/>
              </a:ext>
            </a:extLst>
          </p:cNvPr>
          <p:cNvCxnSpPr>
            <a:cxnSpLocks/>
            <a:stCxn id="11" idx="3"/>
          </p:cNvCxnSpPr>
          <p:nvPr/>
        </p:nvCxnSpPr>
        <p:spPr>
          <a:xfrm>
            <a:off x="9516743" y="2025959"/>
            <a:ext cx="758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24B4DE4A-C047-17DE-4945-9D622F830EB6}"/>
              </a:ext>
            </a:extLst>
          </p:cNvPr>
          <p:cNvCxnSpPr>
            <a:cxnSpLocks/>
            <a:endCxn id="13" idx="2"/>
          </p:cNvCxnSpPr>
          <p:nvPr/>
        </p:nvCxnSpPr>
        <p:spPr>
          <a:xfrm flipV="1">
            <a:off x="9119842" y="2483159"/>
            <a:ext cx="1612490" cy="7890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Database with solid fill">
            <a:extLst>
              <a:ext uri="{FF2B5EF4-FFF2-40B4-BE49-F238E27FC236}">
                <a16:creationId xmlns:a16="http://schemas.microsoft.com/office/drawing/2014/main" id="{0E807389-ED35-ECE0-7A8E-E510634686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4204" y="2814998"/>
            <a:ext cx="914400" cy="914400"/>
          </a:xfrm>
          <a:prstGeom prst="rect">
            <a:avLst/>
          </a:prstGeom>
        </p:spPr>
      </p:pic>
      <p:sp>
        <p:nvSpPr>
          <p:cNvPr id="45" name="Rectangle 44">
            <a:extLst>
              <a:ext uri="{FF2B5EF4-FFF2-40B4-BE49-F238E27FC236}">
                <a16:creationId xmlns:a16="http://schemas.microsoft.com/office/drawing/2014/main" id="{1459E0B7-3419-967C-56AD-0385EE356F9E}"/>
              </a:ext>
            </a:extLst>
          </p:cNvPr>
          <p:cNvSpPr/>
          <p:nvPr/>
        </p:nvSpPr>
        <p:spPr>
          <a:xfrm>
            <a:off x="151977" y="1141056"/>
            <a:ext cx="11888045" cy="2801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AF5FF204-A3B8-2A64-4D1C-F76F29724386}"/>
              </a:ext>
            </a:extLst>
          </p:cNvPr>
          <p:cNvSpPr txBox="1"/>
          <p:nvPr/>
        </p:nvSpPr>
        <p:spPr>
          <a:xfrm>
            <a:off x="5094155" y="3996169"/>
            <a:ext cx="2043188" cy="338554"/>
          </a:xfrm>
          <a:prstGeom prst="rect">
            <a:avLst/>
          </a:prstGeom>
          <a:noFill/>
        </p:spPr>
        <p:txBody>
          <a:bodyPr wrap="none" rtlCol="0">
            <a:spAutoFit/>
          </a:bodyPr>
          <a:lstStyle/>
          <a:p>
            <a:r>
              <a:rPr lang="en-IN" sz="1600" b="1" dirty="0"/>
              <a:t>Process Flow Diagram</a:t>
            </a:r>
          </a:p>
        </p:txBody>
      </p:sp>
      <p:sp>
        <p:nvSpPr>
          <p:cNvPr id="47" name="TextBox 46">
            <a:extLst>
              <a:ext uri="{FF2B5EF4-FFF2-40B4-BE49-F238E27FC236}">
                <a16:creationId xmlns:a16="http://schemas.microsoft.com/office/drawing/2014/main" id="{9C1DB2A0-F572-F9B0-211E-AD6B7BA63B67}"/>
              </a:ext>
            </a:extLst>
          </p:cNvPr>
          <p:cNvSpPr txBox="1"/>
          <p:nvPr/>
        </p:nvSpPr>
        <p:spPr>
          <a:xfrm>
            <a:off x="1194705" y="5493350"/>
            <a:ext cx="6581391" cy="338554"/>
          </a:xfrm>
          <a:prstGeom prst="rect">
            <a:avLst/>
          </a:prstGeom>
          <a:noFill/>
        </p:spPr>
        <p:txBody>
          <a:bodyPr wrap="square" rtlCol="0">
            <a:spAutoFit/>
          </a:bodyPr>
          <a:lstStyle/>
          <a:p>
            <a:r>
              <a:rPr lang="en-IN" sz="1600" b="1" dirty="0"/>
              <a:t>NeMo TTS </a:t>
            </a:r>
            <a:r>
              <a:rPr lang="en-IN" sz="1600" dirty="0"/>
              <a:t>– Multi-speaker Text2Speech pre-trained model by Nvidia (</a:t>
            </a:r>
            <a:r>
              <a:rPr lang="en-IN" sz="1600" dirty="0">
                <a:hlinkClick r:id="rId7"/>
              </a:rPr>
              <a:t>link</a:t>
            </a:r>
            <a:r>
              <a:rPr lang="en-IN" sz="1600" dirty="0"/>
              <a:t>)</a:t>
            </a:r>
          </a:p>
        </p:txBody>
      </p:sp>
      <p:sp>
        <p:nvSpPr>
          <p:cNvPr id="48" name="TextBox 47">
            <a:extLst>
              <a:ext uri="{FF2B5EF4-FFF2-40B4-BE49-F238E27FC236}">
                <a16:creationId xmlns:a16="http://schemas.microsoft.com/office/drawing/2014/main" id="{6E2844AD-4155-FD1B-1789-08001FC2A13D}"/>
              </a:ext>
            </a:extLst>
          </p:cNvPr>
          <p:cNvSpPr txBox="1"/>
          <p:nvPr/>
        </p:nvSpPr>
        <p:spPr>
          <a:xfrm>
            <a:off x="499543" y="2491580"/>
            <a:ext cx="1011944" cy="338554"/>
          </a:xfrm>
          <a:prstGeom prst="rect">
            <a:avLst/>
          </a:prstGeom>
          <a:noFill/>
        </p:spPr>
        <p:txBody>
          <a:bodyPr wrap="none" rtlCol="0">
            <a:spAutoFit/>
          </a:bodyPr>
          <a:lstStyle/>
          <a:p>
            <a:r>
              <a:rPr lang="en-IN" sz="1600" dirty="0"/>
              <a:t>Input Text</a:t>
            </a:r>
          </a:p>
        </p:txBody>
      </p:sp>
      <p:sp>
        <p:nvSpPr>
          <p:cNvPr id="49" name="TextBox 48">
            <a:extLst>
              <a:ext uri="{FF2B5EF4-FFF2-40B4-BE49-F238E27FC236}">
                <a16:creationId xmlns:a16="http://schemas.microsoft.com/office/drawing/2014/main" id="{8C15CFD8-3F60-549D-3E21-95AEF4E4A8B3}"/>
              </a:ext>
            </a:extLst>
          </p:cNvPr>
          <p:cNvSpPr txBox="1"/>
          <p:nvPr/>
        </p:nvSpPr>
        <p:spPr>
          <a:xfrm>
            <a:off x="8864204" y="3611043"/>
            <a:ext cx="826701" cy="338554"/>
          </a:xfrm>
          <a:prstGeom prst="rect">
            <a:avLst/>
          </a:prstGeom>
          <a:noFill/>
        </p:spPr>
        <p:txBody>
          <a:bodyPr wrap="none" rtlCol="0">
            <a:spAutoFit/>
          </a:bodyPr>
          <a:lstStyle/>
          <a:p>
            <a:r>
              <a:rPr lang="en-IN" sz="1600" dirty="0"/>
              <a:t>Test Set</a:t>
            </a:r>
          </a:p>
        </p:txBody>
      </p:sp>
      <p:sp>
        <p:nvSpPr>
          <p:cNvPr id="50" name="TextBox 49">
            <a:extLst>
              <a:ext uri="{FF2B5EF4-FFF2-40B4-BE49-F238E27FC236}">
                <a16:creationId xmlns:a16="http://schemas.microsoft.com/office/drawing/2014/main" id="{E4553288-4FCC-35CF-E417-A2399CCB530E}"/>
              </a:ext>
            </a:extLst>
          </p:cNvPr>
          <p:cNvSpPr txBox="1"/>
          <p:nvPr/>
        </p:nvSpPr>
        <p:spPr>
          <a:xfrm>
            <a:off x="10221476" y="1346049"/>
            <a:ext cx="1096775" cy="338554"/>
          </a:xfrm>
          <a:prstGeom prst="rect">
            <a:avLst/>
          </a:prstGeom>
          <a:noFill/>
        </p:spPr>
        <p:txBody>
          <a:bodyPr wrap="none" rtlCol="0">
            <a:spAutoFit/>
          </a:bodyPr>
          <a:lstStyle/>
          <a:p>
            <a:r>
              <a:rPr lang="en-IN" sz="1600" dirty="0"/>
              <a:t>ASR Model</a:t>
            </a:r>
          </a:p>
        </p:txBody>
      </p:sp>
      <p:sp>
        <p:nvSpPr>
          <p:cNvPr id="51" name="Oval 50">
            <a:extLst>
              <a:ext uri="{FF2B5EF4-FFF2-40B4-BE49-F238E27FC236}">
                <a16:creationId xmlns:a16="http://schemas.microsoft.com/office/drawing/2014/main" id="{E9883968-D68A-1806-AA4B-1244F89C330E}"/>
              </a:ext>
            </a:extLst>
          </p:cNvPr>
          <p:cNvSpPr/>
          <p:nvPr/>
        </p:nvSpPr>
        <p:spPr>
          <a:xfrm>
            <a:off x="3962034" y="1450656"/>
            <a:ext cx="294239" cy="295200"/>
          </a:xfrm>
          <a:prstGeom prst="ellips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2</a:t>
            </a:r>
          </a:p>
        </p:txBody>
      </p:sp>
      <p:sp>
        <p:nvSpPr>
          <p:cNvPr id="52" name="Oval 51">
            <a:extLst>
              <a:ext uri="{FF2B5EF4-FFF2-40B4-BE49-F238E27FC236}">
                <a16:creationId xmlns:a16="http://schemas.microsoft.com/office/drawing/2014/main" id="{00993388-F0A6-B770-3937-C549EA5655A4}"/>
              </a:ext>
            </a:extLst>
          </p:cNvPr>
          <p:cNvSpPr/>
          <p:nvPr/>
        </p:nvSpPr>
        <p:spPr>
          <a:xfrm>
            <a:off x="780102" y="5493350"/>
            <a:ext cx="294239" cy="295200"/>
          </a:xfrm>
          <a:prstGeom prst="ellips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2</a:t>
            </a:r>
          </a:p>
        </p:txBody>
      </p:sp>
      <p:sp>
        <p:nvSpPr>
          <p:cNvPr id="53" name="Oval 52">
            <a:extLst>
              <a:ext uri="{FF2B5EF4-FFF2-40B4-BE49-F238E27FC236}">
                <a16:creationId xmlns:a16="http://schemas.microsoft.com/office/drawing/2014/main" id="{2AC5740F-F12F-4C44-C332-9373CC5AFE5F}"/>
              </a:ext>
            </a:extLst>
          </p:cNvPr>
          <p:cNvSpPr/>
          <p:nvPr/>
        </p:nvSpPr>
        <p:spPr>
          <a:xfrm>
            <a:off x="1164633" y="1534114"/>
            <a:ext cx="294239" cy="295200"/>
          </a:xfrm>
          <a:prstGeom prst="ellips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1</a:t>
            </a:r>
          </a:p>
        </p:txBody>
      </p:sp>
      <p:sp>
        <p:nvSpPr>
          <p:cNvPr id="54" name="Oval 53">
            <a:extLst>
              <a:ext uri="{FF2B5EF4-FFF2-40B4-BE49-F238E27FC236}">
                <a16:creationId xmlns:a16="http://schemas.microsoft.com/office/drawing/2014/main" id="{C3C99644-6175-A073-A775-59A53642B067}"/>
              </a:ext>
            </a:extLst>
          </p:cNvPr>
          <p:cNvSpPr/>
          <p:nvPr/>
        </p:nvSpPr>
        <p:spPr>
          <a:xfrm>
            <a:off x="745199" y="4944135"/>
            <a:ext cx="294239" cy="295200"/>
          </a:xfrm>
          <a:prstGeom prst="ellips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1</a:t>
            </a:r>
          </a:p>
        </p:txBody>
      </p:sp>
      <p:sp>
        <p:nvSpPr>
          <p:cNvPr id="56" name="Oval 55">
            <a:extLst>
              <a:ext uri="{FF2B5EF4-FFF2-40B4-BE49-F238E27FC236}">
                <a16:creationId xmlns:a16="http://schemas.microsoft.com/office/drawing/2014/main" id="{8CB8C453-6DE6-2D49-0B6A-71DBA7D8C686}"/>
              </a:ext>
            </a:extLst>
          </p:cNvPr>
          <p:cNvSpPr/>
          <p:nvPr/>
        </p:nvSpPr>
        <p:spPr>
          <a:xfrm>
            <a:off x="9484365" y="2780837"/>
            <a:ext cx="294239" cy="295200"/>
          </a:xfrm>
          <a:prstGeom prst="ellips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3</a:t>
            </a:r>
          </a:p>
        </p:txBody>
      </p:sp>
      <p:sp>
        <p:nvSpPr>
          <p:cNvPr id="57" name="TextBox 56">
            <a:extLst>
              <a:ext uri="{FF2B5EF4-FFF2-40B4-BE49-F238E27FC236}">
                <a16:creationId xmlns:a16="http://schemas.microsoft.com/office/drawing/2014/main" id="{26789BFC-BBC5-9713-ECF3-BA14AE56E4EE}"/>
              </a:ext>
            </a:extLst>
          </p:cNvPr>
          <p:cNvSpPr txBox="1"/>
          <p:nvPr/>
        </p:nvSpPr>
        <p:spPr>
          <a:xfrm>
            <a:off x="1164633" y="4900781"/>
            <a:ext cx="6581391" cy="338554"/>
          </a:xfrm>
          <a:prstGeom prst="rect">
            <a:avLst/>
          </a:prstGeom>
          <a:noFill/>
        </p:spPr>
        <p:txBody>
          <a:bodyPr wrap="square" rtlCol="0">
            <a:spAutoFit/>
          </a:bodyPr>
          <a:lstStyle/>
          <a:p>
            <a:r>
              <a:rPr lang="en-IN" sz="1600" dirty="0"/>
              <a:t>LibriSpeech ASR Corpus (</a:t>
            </a:r>
            <a:r>
              <a:rPr lang="en-IN" sz="1600" dirty="0">
                <a:hlinkClick r:id="rId8"/>
              </a:rPr>
              <a:t>link</a:t>
            </a:r>
            <a:r>
              <a:rPr lang="en-IN" sz="1600" dirty="0"/>
              <a:t>) </a:t>
            </a:r>
          </a:p>
        </p:txBody>
      </p:sp>
      <p:sp>
        <p:nvSpPr>
          <p:cNvPr id="58" name="Oval 57">
            <a:extLst>
              <a:ext uri="{FF2B5EF4-FFF2-40B4-BE49-F238E27FC236}">
                <a16:creationId xmlns:a16="http://schemas.microsoft.com/office/drawing/2014/main" id="{3D3C08A2-102F-A74E-E76C-68646ACC43E7}"/>
              </a:ext>
            </a:extLst>
          </p:cNvPr>
          <p:cNvSpPr/>
          <p:nvPr/>
        </p:nvSpPr>
        <p:spPr>
          <a:xfrm>
            <a:off x="780101" y="6042565"/>
            <a:ext cx="294239" cy="295200"/>
          </a:xfrm>
          <a:prstGeom prst="ellips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3</a:t>
            </a:r>
          </a:p>
        </p:txBody>
      </p:sp>
      <p:sp>
        <p:nvSpPr>
          <p:cNvPr id="59" name="TextBox 58">
            <a:extLst>
              <a:ext uri="{FF2B5EF4-FFF2-40B4-BE49-F238E27FC236}">
                <a16:creationId xmlns:a16="http://schemas.microsoft.com/office/drawing/2014/main" id="{36C23084-07E4-6D5F-B812-02955A42BEDC}"/>
              </a:ext>
            </a:extLst>
          </p:cNvPr>
          <p:cNvSpPr txBox="1"/>
          <p:nvPr/>
        </p:nvSpPr>
        <p:spPr>
          <a:xfrm>
            <a:off x="1175012" y="6042565"/>
            <a:ext cx="6581391" cy="338554"/>
          </a:xfrm>
          <a:prstGeom prst="rect">
            <a:avLst/>
          </a:prstGeom>
          <a:noFill/>
        </p:spPr>
        <p:txBody>
          <a:bodyPr wrap="square" rtlCol="0">
            <a:spAutoFit/>
          </a:bodyPr>
          <a:lstStyle/>
          <a:p>
            <a:r>
              <a:rPr lang="en-IN" sz="1600" dirty="0"/>
              <a:t>LibriSpeech ASR Corpus – Hold Out Data (</a:t>
            </a:r>
            <a:r>
              <a:rPr lang="en-IN" sz="1600" dirty="0">
                <a:hlinkClick r:id="rId8"/>
              </a:rPr>
              <a:t>link</a:t>
            </a:r>
            <a:r>
              <a:rPr lang="en-IN" sz="1600" dirty="0"/>
              <a:t>) </a:t>
            </a:r>
          </a:p>
        </p:txBody>
      </p:sp>
    </p:spTree>
    <p:extLst>
      <p:ext uri="{BB962C8B-B14F-4D97-AF65-F5344CB8AC3E}">
        <p14:creationId xmlns:p14="http://schemas.microsoft.com/office/powerpoint/2010/main" val="365813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E13C6F-173D-BC5C-2CF9-D2E0F480D826}"/>
              </a:ext>
            </a:extLst>
          </p:cNvPr>
          <p:cNvSpPr txBox="1"/>
          <p:nvPr/>
        </p:nvSpPr>
        <p:spPr>
          <a:xfrm>
            <a:off x="511276" y="493449"/>
            <a:ext cx="6607279" cy="523220"/>
          </a:xfrm>
          <a:prstGeom prst="rect">
            <a:avLst/>
          </a:prstGeom>
          <a:noFill/>
        </p:spPr>
        <p:txBody>
          <a:bodyPr wrap="square">
            <a:spAutoFit/>
          </a:bodyPr>
          <a:lstStyle/>
          <a:p>
            <a:pPr algn="l"/>
            <a:r>
              <a:rPr lang="en-US" sz="2800" b="1" dirty="0">
                <a:solidFill>
                  <a:srgbClr val="222222"/>
                </a:solidFill>
                <a:highlight>
                  <a:srgbClr val="FFFFFF"/>
                </a:highlight>
                <a:latin typeface="Arial" panose="020B0604020202020204" pitchFamily="34" charset="0"/>
              </a:rPr>
              <a:t>Data Pre-processing</a:t>
            </a:r>
            <a:endParaRPr lang="en-US" sz="2800" b="1" i="0" dirty="0">
              <a:solidFill>
                <a:srgbClr val="222222"/>
              </a:solidFill>
              <a:effectLst/>
              <a:highlight>
                <a:srgbClr val="FFFFFF"/>
              </a:highlight>
              <a:latin typeface="Arial" panose="020B0604020202020204" pitchFamily="34" charset="0"/>
            </a:endParaRPr>
          </a:p>
        </p:txBody>
      </p:sp>
      <p:sp>
        <p:nvSpPr>
          <p:cNvPr id="3" name="TextBox 2">
            <a:extLst>
              <a:ext uri="{FF2B5EF4-FFF2-40B4-BE49-F238E27FC236}">
                <a16:creationId xmlns:a16="http://schemas.microsoft.com/office/drawing/2014/main" id="{53EAE4CA-504C-8CB4-22B7-7CFAEB4EE190}"/>
              </a:ext>
            </a:extLst>
          </p:cNvPr>
          <p:cNvSpPr txBox="1"/>
          <p:nvPr/>
        </p:nvSpPr>
        <p:spPr>
          <a:xfrm>
            <a:off x="738606" y="1513344"/>
            <a:ext cx="11016619" cy="5509200"/>
          </a:xfrm>
          <a:prstGeom prst="rect">
            <a:avLst/>
          </a:prstGeom>
          <a:noFill/>
        </p:spPr>
        <p:txBody>
          <a:bodyPr wrap="square" rtlCol="0">
            <a:spAutoFit/>
          </a:bodyPr>
          <a:lstStyle/>
          <a:p>
            <a:r>
              <a:rPr lang="en-IN" sz="1600" b="1" dirty="0"/>
              <a:t>Normalize Text:</a:t>
            </a:r>
          </a:p>
          <a:p>
            <a:pPr marL="742950" lvl="1" indent="-285750">
              <a:buFont typeface="Arial" panose="020B0604020202020204" pitchFamily="34" charset="0"/>
              <a:buChar char="•"/>
            </a:pPr>
            <a:r>
              <a:rPr lang="en-IN" sz="1600" dirty="0"/>
              <a:t>Use Nvidia’s </a:t>
            </a:r>
            <a:r>
              <a:rPr lang="en-IN" sz="1600" b="0" dirty="0" err="1">
                <a:solidFill>
                  <a:srgbClr val="CCCCCC"/>
                </a:solidFill>
                <a:effectLst/>
                <a:highlight>
                  <a:srgbClr val="1F1F1F"/>
                </a:highlight>
                <a:latin typeface="Consolas" panose="020B0609020204030204" pitchFamily="49" charset="0"/>
              </a:rPr>
              <a:t>nemo_text_processing.text_normalization.normalize</a:t>
            </a:r>
            <a:r>
              <a:rPr lang="en-IN" sz="1600" dirty="0"/>
              <a:t> to convert symbols ad digit character to alphabetic words.</a:t>
            </a:r>
          </a:p>
          <a:p>
            <a:pPr lvl="3"/>
            <a:r>
              <a:rPr lang="en-US" sz="1600" b="0" dirty="0">
                <a:solidFill>
                  <a:srgbClr val="9CDCFE"/>
                </a:solidFill>
                <a:effectLst/>
                <a:highlight>
                  <a:srgbClr val="1F1F1F"/>
                </a:highlight>
                <a:latin typeface="Consolas" panose="020B0609020204030204" pitchFamily="49" charset="0"/>
              </a:rPr>
              <a:t>text</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r>
              <a:rPr lang="en-US" sz="1600" b="0" dirty="0">
                <a:solidFill>
                  <a:srgbClr val="CE9178"/>
                </a:solidFill>
                <a:effectLst/>
                <a:highlight>
                  <a:srgbClr val="1F1F1F"/>
                </a:highlight>
                <a:latin typeface="Consolas" panose="020B0609020204030204" pitchFamily="49" charset="0"/>
              </a:rPr>
              <a:t>"Mr. Johnson is turning 35 years old on 04-15-2023."</a:t>
            </a:r>
            <a:endParaRPr lang="en-US" sz="1600" b="0" dirty="0">
              <a:solidFill>
                <a:srgbClr val="CCCCCC"/>
              </a:solidFill>
              <a:effectLst/>
              <a:highlight>
                <a:srgbClr val="1F1F1F"/>
              </a:highlight>
              <a:latin typeface="Consolas" panose="020B0609020204030204" pitchFamily="49" charset="0"/>
            </a:endParaRPr>
          </a:p>
          <a:p>
            <a:pPr lvl="3"/>
            <a:r>
              <a:rPr lang="en-US" sz="1600" b="0" dirty="0" err="1">
                <a:solidFill>
                  <a:srgbClr val="9CDCFE"/>
                </a:solidFill>
                <a:effectLst/>
                <a:highlight>
                  <a:srgbClr val="1F1F1F"/>
                </a:highlight>
                <a:latin typeface="Consolas" panose="020B0609020204030204" pitchFamily="49" charset="0"/>
              </a:rPr>
              <a:t>normalized_text</a:t>
            </a:r>
            <a:r>
              <a:rPr lang="en-US" sz="1600" b="0" dirty="0">
                <a:solidFill>
                  <a:srgbClr val="CCCCCC"/>
                </a:solidFill>
                <a:effectLst/>
                <a:highlight>
                  <a:srgbClr val="1F1F1F"/>
                </a:highlight>
                <a:latin typeface="Consolas" panose="020B0609020204030204" pitchFamily="49" charset="0"/>
              </a:rPr>
              <a:t> </a:t>
            </a:r>
            <a:r>
              <a:rPr lang="en-US" sz="1600" b="0" dirty="0">
                <a:solidFill>
                  <a:srgbClr val="D4D4D4"/>
                </a:solidFill>
                <a:effectLst/>
                <a:highlight>
                  <a:srgbClr val="1F1F1F"/>
                </a:highlight>
                <a:latin typeface="Consolas" panose="020B0609020204030204" pitchFamily="49" charset="0"/>
              </a:rPr>
              <a:t>=</a:t>
            </a:r>
            <a:r>
              <a:rPr lang="en-US" sz="1600" b="0" dirty="0">
                <a:solidFill>
                  <a:srgbClr val="CCCCCC"/>
                </a:solidFill>
                <a:effectLst/>
                <a:highlight>
                  <a:srgbClr val="1F1F1F"/>
                </a:highlight>
                <a:latin typeface="Consolas" panose="020B0609020204030204" pitchFamily="49" charset="0"/>
              </a:rPr>
              <a:t> </a:t>
            </a:r>
            <a:r>
              <a:rPr lang="en-US" sz="1600" b="0" dirty="0" err="1">
                <a:solidFill>
                  <a:srgbClr val="9CDCFE"/>
                </a:solidFill>
                <a:effectLst/>
                <a:highlight>
                  <a:srgbClr val="1F1F1F"/>
                </a:highlight>
                <a:latin typeface="Consolas" panose="020B0609020204030204" pitchFamily="49" charset="0"/>
              </a:rPr>
              <a:t>text_normalizer</a:t>
            </a:r>
            <a:r>
              <a:rPr lang="en-US" sz="1600" b="0" dirty="0" err="1">
                <a:solidFill>
                  <a:srgbClr val="CCCCCC"/>
                </a:solidFill>
                <a:effectLst/>
                <a:highlight>
                  <a:srgbClr val="1F1F1F"/>
                </a:highlight>
                <a:latin typeface="Consolas" panose="020B0609020204030204" pitchFamily="49" charset="0"/>
              </a:rPr>
              <a:t>.normalize</a:t>
            </a:r>
            <a:r>
              <a:rPr lang="en-US" sz="1600" b="0" dirty="0">
                <a:solidFill>
                  <a:srgbClr val="CCCCCC"/>
                </a:solidFill>
                <a:effectLst/>
                <a:highlight>
                  <a:srgbClr val="1F1F1F"/>
                </a:highlight>
                <a:latin typeface="Consolas" panose="020B0609020204030204" pitchFamily="49" charset="0"/>
              </a:rPr>
              <a:t>(</a:t>
            </a:r>
            <a:r>
              <a:rPr lang="en-US" sz="1600" b="0" dirty="0">
                <a:solidFill>
                  <a:srgbClr val="9CDCFE"/>
                </a:solidFill>
                <a:effectLst/>
                <a:highlight>
                  <a:srgbClr val="1F1F1F"/>
                </a:highlight>
                <a:latin typeface="Consolas" panose="020B0609020204030204" pitchFamily="49" charset="0"/>
              </a:rPr>
              <a:t>text</a:t>
            </a:r>
            <a:r>
              <a:rPr lang="en-US" sz="1600" b="0" dirty="0">
                <a:solidFill>
                  <a:srgbClr val="CCCCCC"/>
                </a:solidFill>
                <a:effectLst/>
                <a:highlight>
                  <a:srgbClr val="1F1F1F"/>
                </a:highlight>
                <a:latin typeface="Consolas" panose="020B0609020204030204" pitchFamily="49" charset="0"/>
              </a:rPr>
              <a:t>)</a:t>
            </a:r>
          </a:p>
          <a:p>
            <a:pPr lvl="3"/>
            <a:r>
              <a:rPr lang="en-US" sz="1600" dirty="0">
                <a:solidFill>
                  <a:srgbClr val="CCCCCC"/>
                </a:solidFill>
                <a:highlight>
                  <a:srgbClr val="1F1F1F"/>
                </a:highlight>
                <a:latin typeface="Consolas" panose="020B0609020204030204" pitchFamily="49" charset="0"/>
              </a:rPr>
              <a:t>Text becomes -&gt; mister Johnson is turning thirty five years old on fifteenth April two thousand and twenty three.</a:t>
            </a:r>
            <a:endParaRPr lang="en-US" sz="1600" b="0" dirty="0">
              <a:solidFill>
                <a:srgbClr val="CCCCCC"/>
              </a:solidFill>
              <a:effectLst/>
              <a:highlight>
                <a:srgbClr val="1F1F1F"/>
              </a:highlight>
              <a:latin typeface="Consolas" panose="020B0609020204030204" pitchFamily="49" charset="0"/>
            </a:endParaRPr>
          </a:p>
          <a:p>
            <a:pPr marL="742950" lvl="1" indent="-285750">
              <a:buFont typeface="Arial" panose="020B0604020202020204" pitchFamily="34" charset="0"/>
              <a:buChar char="•"/>
            </a:pPr>
            <a:endParaRPr lang="en-IN" sz="1600" dirty="0"/>
          </a:p>
          <a:p>
            <a:r>
              <a:rPr lang="en-IN" sz="1600" b="1" dirty="0"/>
              <a:t>Convert to Audio:</a:t>
            </a:r>
          </a:p>
          <a:p>
            <a:pPr marL="742950" lvl="1" indent="-285750">
              <a:buFont typeface="Arial" panose="020B0604020202020204" pitchFamily="34" charset="0"/>
              <a:buChar char="•"/>
            </a:pPr>
            <a:r>
              <a:rPr lang="en-IN" sz="1600" dirty="0"/>
              <a:t>Fetch text sentence</a:t>
            </a:r>
          </a:p>
          <a:p>
            <a:pPr marL="742950" lvl="1" indent="-285750">
              <a:buFont typeface="Arial" panose="020B0604020202020204" pitchFamily="34" charset="0"/>
              <a:buChar char="•"/>
            </a:pPr>
            <a:r>
              <a:rPr lang="en-IN" sz="1600" dirty="0"/>
              <a:t>Convert to a spectrogram using Pre-trained NVIDIA Nemo </a:t>
            </a:r>
            <a:r>
              <a:rPr lang="en-IN" sz="1600" dirty="0" err="1"/>
              <a:t>FastPitchModel</a:t>
            </a:r>
            <a:r>
              <a:rPr lang="en-IN" sz="1600" dirty="0"/>
              <a:t> . This model supports 20 pre-trained speaker IDs, including male and female voices.</a:t>
            </a:r>
          </a:p>
          <a:p>
            <a:pPr marL="742950" lvl="1" indent="-285750">
              <a:buFont typeface="Arial" panose="020B0604020202020204" pitchFamily="34" charset="0"/>
              <a:buChar char="•"/>
            </a:pPr>
            <a:r>
              <a:rPr lang="en-IN" sz="1600" dirty="0"/>
              <a:t>Randomly assign speaker between 1-20 for conversion</a:t>
            </a:r>
          </a:p>
          <a:p>
            <a:pPr marL="1200150" lvl="2" indent="-285750">
              <a:buFont typeface="Arial" panose="020B0604020202020204" pitchFamily="34" charset="0"/>
              <a:buChar char="•"/>
            </a:pPr>
            <a:r>
              <a:rPr lang="en-IN" sz="1600" dirty="0"/>
              <a:t>Speakers 19, 20 go to validation directory directly (to mimic unseen speakers)</a:t>
            </a:r>
          </a:p>
          <a:p>
            <a:pPr marL="1200150" lvl="2" indent="-285750">
              <a:buFont typeface="Arial" panose="020B0604020202020204" pitchFamily="34" charset="0"/>
              <a:buChar char="•"/>
            </a:pPr>
            <a:r>
              <a:rPr lang="en-IN" sz="1600" dirty="0"/>
              <a:t>Once every 6 samples otherwise go to validation directory (to mimic unseen text)</a:t>
            </a:r>
          </a:p>
          <a:p>
            <a:pPr marL="1200150" lvl="2" indent="-285750">
              <a:buFont typeface="Arial" panose="020B0604020202020204" pitchFamily="34" charset="0"/>
              <a:buChar char="•"/>
            </a:pPr>
            <a:r>
              <a:rPr lang="en-IN" sz="1600" dirty="0"/>
              <a:t>All other go to training directory (this crates roughly 80:20 split between training and text data)</a:t>
            </a:r>
          </a:p>
          <a:p>
            <a:pPr marL="742950" lvl="1" indent="-285750">
              <a:buFont typeface="Arial" panose="020B0604020202020204" pitchFamily="34" charset="0"/>
              <a:buChar char="•"/>
            </a:pPr>
            <a:r>
              <a:rPr lang="en-IN" sz="1600" dirty="0"/>
              <a:t>Convert to audio WAV file </a:t>
            </a:r>
          </a:p>
          <a:p>
            <a:pPr marL="1200150" lvl="2" indent="-285750">
              <a:buFont typeface="Arial" panose="020B0604020202020204" pitchFamily="34" charset="0"/>
              <a:buChar char="•"/>
            </a:pPr>
            <a:r>
              <a:rPr lang="en-IN" sz="1600" dirty="0"/>
              <a:t>Code PCM S16  LE</a:t>
            </a:r>
          </a:p>
          <a:p>
            <a:pPr marL="1200150" lvl="2" indent="-285750">
              <a:buFont typeface="Arial" panose="020B0604020202020204" pitchFamily="34" charset="0"/>
              <a:buChar char="•"/>
            </a:pPr>
            <a:r>
              <a:rPr lang="en-IN" sz="1600" dirty="0"/>
              <a:t>Channels: 1 – Mono</a:t>
            </a:r>
          </a:p>
          <a:p>
            <a:pPr marL="1200150" lvl="2" indent="-285750">
              <a:buFont typeface="Arial" panose="020B0604020202020204" pitchFamily="34" charset="0"/>
              <a:buChar char="•"/>
            </a:pPr>
            <a:r>
              <a:rPr lang="en-IN" sz="1600" dirty="0"/>
              <a:t>Sample Rate: 16000 Hz</a:t>
            </a:r>
          </a:p>
          <a:p>
            <a:pPr marL="1200150" lvl="2" indent="-285750">
              <a:buFont typeface="Arial" panose="020B0604020202020204" pitchFamily="34" charset="0"/>
              <a:buChar char="•"/>
            </a:pPr>
            <a:r>
              <a:rPr lang="en-IN" sz="1600" dirty="0"/>
              <a:t>Bits per sample:16</a:t>
            </a:r>
          </a:p>
          <a:p>
            <a:endParaRPr lang="en-IN" sz="1600" dirty="0"/>
          </a:p>
        </p:txBody>
      </p:sp>
    </p:spTree>
    <p:extLst>
      <p:ext uri="{BB962C8B-B14F-4D97-AF65-F5344CB8AC3E}">
        <p14:creationId xmlns:p14="http://schemas.microsoft.com/office/powerpoint/2010/main" val="374546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E13C6F-173D-BC5C-2CF9-D2E0F480D826}"/>
              </a:ext>
            </a:extLst>
          </p:cNvPr>
          <p:cNvSpPr txBox="1"/>
          <p:nvPr/>
        </p:nvSpPr>
        <p:spPr>
          <a:xfrm>
            <a:off x="511276" y="493449"/>
            <a:ext cx="6607279" cy="523220"/>
          </a:xfrm>
          <a:prstGeom prst="rect">
            <a:avLst/>
          </a:prstGeom>
          <a:noFill/>
        </p:spPr>
        <p:txBody>
          <a:bodyPr wrap="square">
            <a:spAutoFit/>
          </a:bodyPr>
          <a:lstStyle/>
          <a:p>
            <a:pPr algn="l"/>
            <a:r>
              <a:rPr lang="en-US" sz="2800" b="1" dirty="0">
                <a:solidFill>
                  <a:srgbClr val="222222"/>
                </a:solidFill>
                <a:highlight>
                  <a:srgbClr val="FFFFFF"/>
                </a:highlight>
                <a:latin typeface="Arial" panose="020B0604020202020204" pitchFamily="34" charset="0"/>
              </a:rPr>
              <a:t>Data Pre-processing - ASR</a:t>
            </a:r>
            <a:endParaRPr lang="en-US" sz="2800" b="1" i="0" dirty="0">
              <a:solidFill>
                <a:srgbClr val="222222"/>
              </a:solidFill>
              <a:effectLst/>
              <a:highlight>
                <a:srgbClr val="FFFFFF"/>
              </a:highlight>
              <a:latin typeface="Arial" panose="020B0604020202020204" pitchFamily="34" charset="0"/>
            </a:endParaRPr>
          </a:p>
        </p:txBody>
      </p:sp>
      <p:sp>
        <p:nvSpPr>
          <p:cNvPr id="3" name="TextBox 2">
            <a:extLst>
              <a:ext uri="{FF2B5EF4-FFF2-40B4-BE49-F238E27FC236}">
                <a16:creationId xmlns:a16="http://schemas.microsoft.com/office/drawing/2014/main" id="{53EAE4CA-504C-8CB4-22B7-7CFAEB4EE190}"/>
              </a:ext>
            </a:extLst>
          </p:cNvPr>
          <p:cNvSpPr txBox="1"/>
          <p:nvPr/>
        </p:nvSpPr>
        <p:spPr>
          <a:xfrm>
            <a:off x="612742" y="1225179"/>
            <a:ext cx="11133425" cy="4770537"/>
          </a:xfrm>
          <a:prstGeom prst="rect">
            <a:avLst/>
          </a:prstGeom>
          <a:noFill/>
        </p:spPr>
        <p:txBody>
          <a:bodyPr wrap="square" rtlCol="0">
            <a:spAutoFit/>
          </a:bodyPr>
          <a:lstStyle/>
          <a:p>
            <a:r>
              <a:rPr lang="en-IN" sz="1600" b="1" dirty="0"/>
              <a:t>Create Text Corpuses:</a:t>
            </a:r>
          </a:p>
          <a:p>
            <a:pPr marL="285750" indent="-285750">
              <a:buFont typeface="Arial" panose="020B0604020202020204" pitchFamily="34" charset="0"/>
              <a:buChar char="•"/>
            </a:pPr>
            <a:r>
              <a:rPr lang="en-IN" sz="1600" dirty="0"/>
              <a:t>Creates a training corpus and validation corpus from last section</a:t>
            </a:r>
          </a:p>
          <a:p>
            <a:pPr marL="285750" indent="-285750">
              <a:buFont typeface="Arial" panose="020B0604020202020204" pitchFamily="34" charset="0"/>
              <a:buChar char="•"/>
            </a:pPr>
            <a:r>
              <a:rPr lang="en-IN" sz="1600" dirty="0"/>
              <a:t>Each line in corpus contains ID for a sentence, WAV file path, duration of the Audio and text</a:t>
            </a:r>
          </a:p>
          <a:p>
            <a:endParaRPr lang="en-IN" sz="1600" dirty="0"/>
          </a:p>
          <a:p>
            <a:r>
              <a:rPr lang="en-IN" sz="1600" dirty="0"/>
              <a:t>Raw Audio: </a:t>
            </a:r>
            <a:r>
              <a:rPr lang="en-US" sz="1600" dirty="0"/>
              <a:t>it was a privilege to work for him.</a:t>
            </a:r>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r>
              <a:rPr lang="en-IN" sz="1600" dirty="0"/>
              <a:t>Spectrograms </a:t>
            </a:r>
          </a:p>
          <a:p>
            <a:endParaRPr lang="en-IN" sz="1600" dirty="0"/>
          </a:p>
          <a:p>
            <a:r>
              <a:rPr lang="en-IN" sz="1600" dirty="0"/>
              <a:t>Sample Diagram of Spectrogram 200 </a:t>
            </a:r>
            <a:r>
              <a:rPr lang="en-IN" sz="1600" dirty="0" err="1"/>
              <a:t>ms</a:t>
            </a:r>
            <a:r>
              <a:rPr lang="en-IN" sz="1600" dirty="0"/>
              <a:t> with 161 features</a:t>
            </a:r>
          </a:p>
          <a:p>
            <a:endParaRPr lang="en-IN" sz="1600" dirty="0"/>
          </a:p>
          <a:p>
            <a:r>
              <a:rPr lang="en-IN" sz="1600" dirty="0"/>
              <a:t>MFCCs</a:t>
            </a:r>
          </a:p>
          <a:p>
            <a:endParaRPr lang="en-IN" sz="1600" dirty="0"/>
          </a:p>
          <a:p>
            <a:r>
              <a:rPr lang="en-IN" sz="1600" dirty="0"/>
              <a:t>Sample Diagram of Spectrogram 200 </a:t>
            </a:r>
            <a:r>
              <a:rPr lang="en-IN" sz="1600" dirty="0" err="1"/>
              <a:t>ms</a:t>
            </a:r>
            <a:r>
              <a:rPr lang="en-IN" sz="1600" dirty="0"/>
              <a:t> with 13 features</a:t>
            </a:r>
          </a:p>
        </p:txBody>
      </p:sp>
      <p:pic>
        <p:nvPicPr>
          <p:cNvPr id="1026" name="Picture 2">
            <a:extLst>
              <a:ext uri="{FF2B5EF4-FFF2-40B4-BE49-F238E27FC236}">
                <a16:creationId xmlns:a16="http://schemas.microsoft.com/office/drawing/2014/main" id="{FFA062BC-39E1-55A6-D0B4-E6872B0D6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90" y="2651288"/>
            <a:ext cx="5842205" cy="15554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A58138-39A3-61F5-87C5-D89F9B9F4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8404" y="1916792"/>
            <a:ext cx="4543720" cy="24107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DBCF05C-5991-461E-6C51-4D08D1618E39}"/>
              </a:ext>
            </a:extLst>
          </p:cNvPr>
          <p:cNvPicPr>
            <a:picLocks noChangeAspect="1"/>
          </p:cNvPicPr>
          <p:nvPr/>
        </p:nvPicPr>
        <p:blipFill>
          <a:blip r:embed="rId4"/>
          <a:stretch>
            <a:fillRect/>
          </a:stretch>
        </p:blipFill>
        <p:spPr>
          <a:xfrm>
            <a:off x="7129832" y="4327554"/>
            <a:ext cx="4402292" cy="2160604"/>
          </a:xfrm>
          <a:prstGeom prst="rect">
            <a:avLst/>
          </a:prstGeom>
        </p:spPr>
      </p:pic>
    </p:spTree>
    <p:extLst>
      <p:ext uri="{BB962C8B-B14F-4D97-AF65-F5344CB8AC3E}">
        <p14:creationId xmlns:p14="http://schemas.microsoft.com/office/powerpoint/2010/main" val="66994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E13C6F-173D-BC5C-2CF9-D2E0F480D826}"/>
              </a:ext>
            </a:extLst>
          </p:cNvPr>
          <p:cNvSpPr txBox="1"/>
          <p:nvPr/>
        </p:nvSpPr>
        <p:spPr>
          <a:xfrm>
            <a:off x="511276" y="493449"/>
            <a:ext cx="6607279" cy="523220"/>
          </a:xfrm>
          <a:prstGeom prst="rect">
            <a:avLst/>
          </a:prstGeom>
          <a:noFill/>
        </p:spPr>
        <p:txBody>
          <a:bodyPr wrap="square">
            <a:spAutoFit/>
          </a:bodyPr>
          <a:lstStyle/>
          <a:p>
            <a:pPr algn="l"/>
            <a:r>
              <a:rPr lang="en-US" sz="2800" b="1" i="0" dirty="0">
                <a:solidFill>
                  <a:srgbClr val="222222"/>
                </a:solidFill>
                <a:effectLst/>
                <a:highlight>
                  <a:srgbClr val="FFFFFF"/>
                </a:highlight>
                <a:latin typeface="Arial" panose="020B0604020202020204" pitchFamily="34" charset="0"/>
              </a:rPr>
              <a:t>ASR Training</a:t>
            </a:r>
          </a:p>
        </p:txBody>
      </p:sp>
      <p:pic>
        <p:nvPicPr>
          <p:cNvPr id="5" name="Picture 4">
            <a:extLst>
              <a:ext uri="{FF2B5EF4-FFF2-40B4-BE49-F238E27FC236}">
                <a16:creationId xmlns:a16="http://schemas.microsoft.com/office/drawing/2014/main" id="{9B1069C8-12DC-E6BA-A614-1F0D070B35B5}"/>
              </a:ext>
            </a:extLst>
          </p:cNvPr>
          <p:cNvPicPr>
            <a:picLocks noChangeAspect="1"/>
          </p:cNvPicPr>
          <p:nvPr/>
        </p:nvPicPr>
        <p:blipFill>
          <a:blip r:embed="rId2"/>
          <a:stretch>
            <a:fillRect/>
          </a:stretch>
        </p:blipFill>
        <p:spPr>
          <a:xfrm>
            <a:off x="241112" y="1307709"/>
            <a:ext cx="3719443" cy="2121290"/>
          </a:xfrm>
          <a:prstGeom prst="rect">
            <a:avLst/>
          </a:prstGeom>
          <a:ln w="3175">
            <a:solidFill>
              <a:schemeClr val="tx1"/>
            </a:solidFill>
          </a:ln>
        </p:spPr>
      </p:pic>
      <p:pic>
        <p:nvPicPr>
          <p:cNvPr id="7" name="Picture 6">
            <a:extLst>
              <a:ext uri="{FF2B5EF4-FFF2-40B4-BE49-F238E27FC236}">
                <a16:creationId xmlns:a16="http://schemas.microsoft.com/office/drawing/2014/main" id="{05B57275-D449-EAEE-F599-AFE7106C7776}"/>
              </a:ext>
            </a:extLst>
          </p:cNvPr>
          <p:cNvPicPr>
            <a:picLocks noChangeAspect="1"/>
          </p:cNvPicPr>
          <p:nvPr/>
        </p:nvPicPr>
        <p:blipFill>
          <a:blip r:embed="rId3"/>
          <a:stretch>
            <a:fillRect/>
          </a:stretch>
        </p:blipFill>
        <p:spPr>
          <a:xfrm>
            <a:off x="4232862" y="1307710"/>
            <a:ext cx="3593339" cy="2149546"/>
          </a:xfrm>
          <a:prstGeom prst="rect">
            <a:avLst/>
          </a:prstGeom>
          <a:ln w="3175">
            <a:solidFill>
              <a:schemeClr val="tx1"/>
            </a:solidFill>
          </a:ln>
        </p:spPr>
      </p:pic>
      <p:pic>
        <p:nvPicPr>
          <p:cNvPr id="9" name="Picture 8">
            <a:extLst>
              <a:ext uri="{FF2B5EF4-FFF2-40B4-BE49-F238E27FC236}">
                <a16:creationId xmlns:a16="http://schemas.microsoft.com/office/drawing/2014/main" id="{3652530A-6CD7-284F-91AB-0B398A92B4C4}"/>
              </a:ext>
            </a:extLst>
          </p:cNvPr>
          <p:cNvPicPr>
            <a:picLocks noChangeAspect="1"/>
          </p:cNvPicPr>
          <p:nvPr/>
        </p:nvPicPr>
        <p:blipFill>
          <a:blip r:embed="rId4"/>
          <a:stretch>
            <a:fillRect/>
          </a:stretch>
        </p:blipFill>
        <p:spPr>
          <a:xfrm>
            <a:off x="8098508" y="1307710"/>
            <a:ext cx="4004027" cy="2121289"/>
          </a:xfrm>
          <a:prstGeom prst="rect">
            <a:avLst/>
          </a:prstGeom>
          <a:ln w="3175">
            <a:solidFill>
              <a:schemeClr val="tx1"/>
            </a:solidFill>
          </a:ln>
        </p:spPr>
      </p:pic>
      <p:pic>
        <p:nvPicPr>
          <p:cNvPr id="12" name="Picture 11">
            <a:extLst>
              <a:ext uri="{FF2B5EF4-FFF2-40B4-BE49-F238E27FC236}">
                <a16:creationId xmlns:a16="http://schemas.microsoft.com/office/drawing/2014/main" id="{09F224FB-C3FC-6C84-25E7-F892E3DC9E73}"/>
              </a:ext>
            </a:extLst>
          </p:cNvPr>
          <p:cNvPicPr>
            <a:picLocks noChangeAspect="1"/>
          </p:cNvPicPr>
          <p:nvPr/>
        </p:nvPicPr>
        <p:blipFill>
          <a:blip r:embed="rId4"/>
          <a:stretch>
            <a:fillRect/>
          </a:stretch>
        </p:blipFill>
        <p:spPr>
          <a:xfrm>
            <a:off x="4198198" y="4187082"/>
            <a:ext cx="3593340" cy="1999049"/>
          </a:xfrm>
          <a:prstGeom prst="rect">
            <a:avLst/>
          </a:prstGeom>
          <a:ln w="3175">
            <a:solidFill>
              <a:schemeClr val="tx1"/>
            </a:solidFill>
          </a:ln>
        </p:spPr>
      </p:pic>
      <p:sp>
        <p:nvSpPr>
          <p:cNvPr id="14" name="TextBox 13">
            <a:extLst>
              <a:ext uri="{FF2B5EF4-FFF2-40B4-BE49-F238E27FC236}">
                <a16:creationId xmlns:a16="http://schemas.microsoft.com/office/drawing/2014/main" id="{86119567-FA02-4645-D1EB-9A1C99F5E98E}"/>
              </a:ext>
            </a:extLst>
          </p:cNvPr>
          <p:cNvSpPr txBox="1"/>
          <p:nvPr/>
        </p:nvSpPr>
        <p:spPr>
          <a:xfrm>
            <a:off x="810706" y="3457256"/>
            <a:ext cx="1994840" cy="307777"/>
          </a:xfrm>
          <a:prstGeom prst="rect">
            <a:avLst/>
          </a:prstGeom>
          <a:noFill/>
        </p:spPr>
        <p:txBody>
          <a:bodyPr wrap="square">
            <a:spAutoFit/>
          </a:bodyPr>
          <a:lstStyle/>
          <a:p>
            <a:r>
              <a:rPr lang="en-IN" sz="1400" b="0" dirty="0">
                <a:effectLst/>
                <a:highlight>
                  <a:srgbClr val="F7F7F7"/>
                </a:highlight>
                <a:latin typeface="Courier New" panose="02070309020205020404" pitchFamily="49" charset="0"/>
              </a:rPr>
              <a:t>Model 0: RNN</a:t>
            </a:r>
          </a:p>
        </p:txBody>
      </p:sp>
      <p:sp>
        <p:nvSpPr>
          <p:cNvPr id="15" name="TextBox 14">
            <a:extLst>
              <a:ext uri="{FF2B5EF4-FFF2-40B4-BE49-F238E27FC236}">
                <a16:creationId xmlns:a16="http://schemas.microsoft.com/office/drawing/2014/main" id="{CBB3D580-5AFE-B5A3-65E0-28497D4AC858}"/>
              </a:ext>
            </a:extLst>
          </p:cNvPr>
          <p:cNvSpPr txBox="1"/>
          <p:nvPr/>
        </p:nvSpPr>
        <p:spPr>
          <a:xfrm>
            <a:off x="4510062" y="3464730"/>
            <a:ext cx="3096084" cy="738664"/>
          </a:xfrm>
          <a:prstGeom prst="rect">
            <a:avLst/>
          </a:prstGeom>
          <a:noFill/>
        </p:spPr>
        <p:txBody>
          <a:bodyPr wrap="square">
            <a:spAutoFit/>
          </a:bodyPr>
          <a:lstStyle/>
          <a:p>
            <a:pPr algn="ctr"/>
            <a:r>
              <a:rPr lang="en-IN" sz="1400" b="0" dirty="0">
                <a:effectLst/>
                <a:highlight>
                  <a:srgbClr val="F7F7F7"/>
                </a:highlight>
                <a:latin typeface="Courier New" panose="02070309020205020404" pitchFamily="49" charset="0"/>
              </a:rPr>
              <a:t>Model 1: RNN + </a:t>
            </a:r>
            <a:r>
              <a:rPr lang="en-IN" sz="1400" b="0" dirty="0" err="1">
                <a:effectLst/>
                <a:highlight>
                  <a:srgbClr val="F7F7F7"/>
                </a:highlight>
                <a:latin typeface="Courier New" panose="02070309020205020404" pitchFamily="49" charset="0"/>
              </a:rPr>
              <a:t>TimeDistributed</a:t>
            </a:r>
            <a:r>
              <a:rPr lang="en-IN" sz="1400" b="0" dirty="0">
                <a:effectLst/>
                <a:highlight>
                  <a:srgbClr val="F7F7F7"/>
                </a:highlight>
                <a:latin typeface="Courier New" panose="02070309020205020404" pitchFamily="49" charset="0"/>
              </a:rPr>
              <a:t> Dense</a:t>
            </a:r>
          </a:p>
          <a:p>
            <a:pPr algn="ctr"/>
            <a:endParaRPr lang="en-IN" sz="1400" b="0" dirty="0">
              <a:effectLst/>
              <a:highlight>
                <a:srgbClr val="F7F7F7"/>
              </a:highlight>
              <a:latin typeface="Courier New" panose="02070309020205020404" pitchFamily="49" charset="0"/>
            </a:endParaRPr>
          </a:p>
        </p:txBody>
      </p:sp>
      <p:sp>
        <p:nvSpPr>
          <p:cNvPr id="17" name="TextBox 16">
            <a:extLst>
              <a:ext uri="{FF2B5EF4-FFF2-40B4-BE49-F238E27FC236}">
                <a16:creationId xmlns:a16="http://schemas.microsoft.com/office/drawing/2014/main" id="{146A84AF-24C4-2F5F-AE78-E7364D472987}"/>
              </a:ext>
            </a:extLst>
          </p:cNvPr>
          <p:cNvSpPr txBox="1"/>
          <p:nvPr/>
        </p:nvSpPr>
        <p:spPr>
          <a:xfrm>
            <a:off x="8623620" y="3425121"/>
            <a:ext cx="3478915" cy="523220"/>
          </a:xfrm>
          <a:prstGeom prst="rect">
            <a:avLst/>
          </a:prstGeom>
          <a:noFill/>
        </p:spPr>
        <p:txBody>
          <a:bodyPr wrap="square">
            <a:spAutoFit/>
          </a:bodyPr>
          <a:lstStyle/>
          <a:p>
            <a:pPr algn="ctr"/>
            <a:r>
              <a:rPr lang="en-IN" sz="1400" b="0" dirty="0">
                <a:effectLst/>
                <a:highlight>
                  <a:srgbClr val="F7F7F7"/>
                </a:highlight>
                <a:latin typeface="Courier New" panose="02070309020205020404" pitchFamily="49" charset="0"/>
              </a:rPr>
              <a:t>Model 2: CNN + RNN + </a:t>
            </a:r>
            <a:r>
              <a:rPr lang="en-IN" sz="1400" b="0" dirty="0" err="1">
                <a:effectLst/>
                <a:highlight>
                  <a:srgbClr val="F7F7F7"/>
                </a:highlight>
                <a:latin typeface="Courier New" panose="02070309020205020404" pitchFamily="49" charset="0"/>
              </a:rPr>
              <a:t>TimeDistributed</a:t>
            </a:r>
            <a:r>
              <a:rPr lang="en-IN" sz="1400" b="0" dirty="0">
                <a:effectLst/>
                <a:highlight>
                  <a:srgbClr val="F7F7F7"/>
                </a:highlight>
                <a:latin typeface="Courier New" panose="02070309020205020404" pitchFamily="49" charset="0"/>
              </a:rPr>
              <a:t> Dense</a:t>
            </a:r>
          </a:p>
        </p:txBody>
      </p:sp>
      <p:sp>
        <p:nvSpPr>
          <p:cNvPr id="20" name="TextBox 19">
            <a:extLst>
              <a:ext uri="{FF2B5EF4-FFF2-40B4-BE49-F238E27FC236}">
                <a16:creationId xmlns:a16="http://schemas.microsoft.com/office/drawing/2014/main" id="{C5CA9786-0D08-0B86-DE26-22CFC5E962FE}"/>
              </a:ext>
            </a:extLst>
          </p:cNvPr>
          <p:cNvSpPr txBox="1"/>
          <p:nvPr/>
        </p:nvSpPr>
        <p:spPr>
          <a:xfrm>
            <a:off x="4151051" y="6197644"/>
            <a:ext cx="3787774" cy="523220"/>
          </a:xfrm>
          <a:prstGeom prst="rect">
            <a:avLst/>
          </a:prstGeom>
          <a:noFill/>
        </p:spPr>
        <p:txBody>
          <a:bodyPr wrap="square">
            <a:spAutoFit/>
          </a:bodyPr>
          <a:lstStyle/>
          <a:p>
            <a:pPr algn="ctr"/>
            <a:r>
              <a:rPr lang="en-IN" sz="1400" b="0" dirty="0">
                <a:effectLst/>
                <a:highlight>
                  <a:srgbClr val="F7F7F7"/>
                </a:highlight>
                <a:latin typeface="Courier New" panose="02070309020205020404" pitchFamily="49" charset="0"/>
              </a:rPr>
              <a:t>Model 4: Bidirectional RNN + </a:t>
            </a:r>
            <a:r>
              <a:rPr lang="en-IN" sz="1400" b="0" dirty="0" err="1">
                <a:effectLst/>
                <a:highlight>
                  <a:srgbClr val="F7F7F7"/>
                </a:highlight>
                <a:latin typeface="Courier New" panose="02070309020205020404" pitchFamily="49" charset="0"/>
              </a:rPr>
              <a:t>TimeDistributed</a:t>
            </a:r>
            <a:r>
              <a:rPr lang="en-IN" sz="1400" b="0" dirty="0">
                <a:effectLst/>
                <a:highlight>
                  <a:srgbClr val="F7F7F7"/>
                </a:highlight>
                <a:latin typeface="Courier New" panose="02070309020205020404" pitchFamily="49" charset="0"/>
              </a:rPr>
              <a:t> Dense</a:t>
            </a:r>
            <a:endParaRPr lang="en-IN" sz="1400" dirty="0"/>
          </a:p>
        </p:txBody>
      </p:sp>
      <p:pic>
        <p:nvPicPr>
          <p:cNvPr id="22" name="Picture 21">
            <a:extLst>
              <a:ext uri="{FF2B5EF4-FFF2-40B4-BE49-F238E27FC236}">
                <a16:creationId xmlns:a16="http://schemas.microsoft.com/office/drawing/2014/main" id="{95A0A70E-D134-B365-2879-B7F5B707AC71}"/>
              </a:ext>
            </a:extLst>
          </p:cNvPr>
          <p:cNvPicPr>
            <a:picLocks noChangeAspect="1"/>
          </p:cNvPicPr>
          <p:nvPr/>
        </p:nvPicPr>
        <p:blipFill>
          <a:blip r:embed="rId4"/>
          <a:stretch>
            <a:fillRect/>
          </a:stretch>
        </p:blipFill>
        <p:spPr>
          <a:xfrm>
            <a:off x="7976929" y="4169157"/>
            <a:ext cx="4004027" cy="2016975"/>
          </a:xfrm>
          <a:prstGeom prst="rect">
            <a:avLst/>
          </a:prstGeom>
          <a:ln w="3175">
            <a:solidFill>
              <a:schemeClr val="tx1"/>
            </a:solidFill>
          </a:ln>
        </p:spPr>
      </p:pic>
      <p:sp>
        <p:nvSpPr>
          <p:cNvPr id="23" name="TextBox 22">
            <a:extLst>
              <a:ext uri="{FF2B5EF4-FFF2-40B4-BE49-F238E27FC236}">
                <a16:creationId xmlns:a16="http://schemas.microsoft.com/office/drawing/2014/main" id="{E2CE7243-A7B1-A4AA-4025-CC6F53AEBFF7}"/>
              </a:ext>
            </a:extLst>
          </p:cNvPr>
          <p:cNvSpPr txBox="1"/>
          <p:nvPr/>
        </p:nvSpPr>
        <p:spPr>
          <a:xfrm>
            <a:off x="7633332" y="6197644"/>
            <a:ext cx="4469203" cy="523220"/>
          </a:xfrm>
          <a:prstGeom prst="rect">
            <a:avLst/>
          </a:prstGeom>
          <a:noFill/>
        </p:spPr>
        <p:txBody>
          <a:bodyPr wrap="square">
            <a:spAutoFit/>
          </a:bodyPr>
          <a:lstStyle/>
          <a:p>
            <a:pPr algn="ctr"/>
            <a:r>
              <a:rPr lang="en-IN" sz="1400" b="0" dirty="0">
                <a:effectLst/>
                <a:highlight>
                  <a:srgbClr val="F7F7F7"/>
                </a:highlight>
                <a:latin typeface="Courier New" panose="02070309020205020404" pitchFamily="49" charset="0"/>
              </a:rPr>
              <a:t>Model Final: CNN + Deeper RNN + </a:t>
            </a:r>
            <a:r>
              <a:rPr lang="en-IN" sz="1400" b="0" dirty="0" err="1">
                <a:effectLst/>
                <a:highlight>
                  <a:srgbClr val="F7F7F7"/>
                </a:highlight>
                <a:latin typeface="Courier New" panose="02070309020205020404" pitchFamily="49" charset="0"/>
              </a:rPr>
              <a:t>TimeDistributed</a:t>
            </a:r>
            <a:r>
              <a:rPr lang="en-IN" sz="1400" b="0" dirty="0">
                <a:effectLst/>
                <a:highlight>
                  <a:srgbClr val="F7F7F7"/>
                </a:highlight>
                <a:latin typeface="Courier New" panose="02070309020205020404" pitchFamily="49" charset="0"/>
              </a:rPr>
              <a:t> Dense</a:t>
            </a:r>
          </a:p>
        </p:txBody>
      </p:sp>
      <p:pic>
        <p:nvPicPr>
          <p:cNvPr id="3" name="Picture 2">
            <a:extLst>
              <a:ext uri="{FF2B5EF4-FFF2-40B4-BE49-F238E27FC236}">
                <a16:creationId xmlns:a16="http://schemas.microsoft.com/office/drawing/2014/main" id="{9C5B5976-BCAC-15A9-CBA0-D5E53EEF72AF}"/>
              </a:ext>
            </a:extLst>
          </p:cNvPr>
          <p:cNvPicPr>
            <a:picLocks noChangeAspect="1"/>
          </p:cNvPicPr>
          <p:nvPr/>
        </p:nvPicPr>
        <p:blipFill>
          <a:blip r:embed="rId5"/>
          <a:stretch>
            <a:fillRect/>
          </a:stretch>
        </p:blipFill>
        <p:spPr>
          <a:xfrm>
            <a:off x="343986" y="4169157"/>
            <a:ext cx="3436282" cy="2028487"/>
          </a:xfrm>
          <a:prstGeom prst="rect">
            <a:avLst/>
          </a:prstGeom>
          <a:ln w="6350">
            <a:solidFill>
              <a:schemeClr val="tx1"/>
            </a:solidFill>
          </a:ln>
        </p:spPr>
      </p:pic>
      <p:sp>
        <p:nvSpPr>
          <p:cNvPr id="4" name="TextBox 3">
            <a:extLst>
              <a:ext uri="{FF2B5EF4-FFF2-40B4-BE49-F238E27FC236}">
                <a16:creationId xmlns:a16="http://schemas.microsoft.com/office/drawing/2014/main" id="{38B8515E-465C-47ED-0855-2DAC00775BA1}"/>
              </a:ext>
            </a:extLst>
          </p:cNvPr>
          <p:cNvSpPr txBox="1"/>
          <p:nvPr/>
        </p:nvSpPr>
        <p:spPr>
          <a:xfrm>
            <a:off x="343985" y="6186132"/>
            <a:ext cx="3475910" cy="738664"/>
          </a:xfrm>
          <a:prstGeom prst="rect">
            <a:avLst/>
          </a:prstGeom>
          <a:noFill/>
        </p:spPr>
        <p:txBody>
          <a:bodyPr wrap="square">
            <a:spAutoFit/>
          </a:bodyPr>
          <a:lstStyle/>
          <a:p>
            <a:pPr algn="ctr"/>
            <a:r>
              <a:rPr lang="en-IN" sz="1400" b="0" dirty="0">
                <a:effectLst/>
                <a:highlight>
                  <a:srgbClr val="F7F7F7"/>
                </a:highlight>
                <a:latin typeface="Courier New" panose="02070309020205020404" pitchFamily="49" charset="0"/>
              </a:rPr>
              <a:t>Model 3: Deeper RNN + </a:t>
            </a:r>
            <a:r>
              <a:rPr lang="en-IN" sz="1400" b="0" dirty="0" err="1">
                <a:effectLst/>
                <a:highlight>
                  <a:srgbClr val="F7F7F7"/>
                </a:highlight>
                <a:latin typeface="Courier New" panose="02070309020205020404" pitchFamily="49" charset="0"/>
              </a:rPr>
              <a:t>TimeDistributed</a:t>
            </a:r>
            <a:r>
              <a:rPr lang="en-IN" sz="1400" b="0" dirty="0">
                <a:effectLst/>
                <a:highlight>
                  <a:srgbClr val="F7F7F7"/>
                </a:highlight>
                <a:latin typeface="Courier New" panose="02070309020205020404" pitchFamily="49" charset="0"/>
              </a:rPr>
              <a:t> Dense</a:t>
            </a:r>
          </a:p>
          <a:p>
            <a:pPr algn="ctr"/>
            <a:endParaRPr lang="en-IN" sz="1400" b="0" dirty="0">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130623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5E4420-563C-BE8C-79BA-9E65D524C61A}"/>
              </a:ext>
            </a:extLst>
          </p:cNvPr>
          <p:cNvSpPr txBox="1"/>
          <p:nvPr/>
        </p:nvSpPr>
        <p:spPr>
          <a:xfrm>
            <a:off x="540643" y="580090"/>
            <a:ext cx="6581391" cy="338554"/>
          </a:xfrm>
          <a:prstGeom prst="rect">
            <a:avLst/>
          </a:prstGeom>
          <a:noFill/>
        </p:spPr>
        <p:txBody>
          <a:bodyPr wrap="square" rtlCol="0">
            <a:spAutoFit/>
          </a:bodyPr>
          <a:lstStyle/>
          <a:p>
            <a:r>
              <a:rPr lang="en-IN" sz="1600" dirty="0" err="1"/>
              <a:t>Tra</a:t>
            </a:r>
            <a:endParaRPr lang="en-IN" sz="1600" dirty="0"/>
          </a:p>
        </p:txBody>
      </p:sp>
      <p:pic>
        <p:nvPicPr>
          <p:cNvPr id="2050" name="Picture 2">
            <a:extLst>
              <a:ext uri="{FF2B5EF4-FFF2-40B4-BE49-F238E27FC236}">
                <a16:creationId xmlns:a16="http://schemas.microsoft.com/office/drawing/2014/main" id="{D65AFFF4-93B7-7A24-6116-01C4B3380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03" y="1443761"/>
            <a:ext cx="11453394" cy="39955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6955E8-2E35-71CB-FB60-DD9924E37E0E}"/>
              </a:ext>
            </a:extLst>
          </p:cNvPr>
          <p:cNvSpPr txBox="1"/>
          <p:nvPr/>
        </p:nvSpPr>
        <p:spPr>
          <a:xfrm>
            <a:off x="511276" y="493449"/>
            <a:ext cx="7435520" cy="523220"/>
          </a:xfrm>
          <a:prstGeom prst="rect">
            <a:avLst/>
          </a:prstGeom>
          <a:noFill/>
        </p:spPr>
        <p:txBody>
          <a:bodyPr wrap="square">
            <a:spAutoFit/>
          </a:bodyPr>
          <a:lstStyle/>
          <a:p>
            <a:pPr algn="l"/>
            <a:r>
              <a:rPr lang="en-US" sz="2800" b="1" i="0" dirty="0">
                <a:solidFill>
                  <a:srgbClr val="222222"/>
                </a:solidFill>
                <a:effectLst/>
                <a:highlight>
                  <a:srgbClr val="FFFFFF"/>
                </a:highlight>
                <a:latin typeface="Arial" panose="020B0604020202020204" pitchFamily="34" charset="0"/>
              </a:rPr>
              <a:t>Training and Validation Loss PLOTs</a:t>
            </a:r>
          </a:p>
        </p:txBody>
      </p:sp>
      <p:sp>
        <p:nvSpPr>
          <p:cNvPr id="3" name="TextBox 2">
            <a:extLst>
              <a:ext uri="{FF2B5EF4-FFF2-40B4-BE49-F238E27FC236}">
                <a16:creationId xmlns:a16="http://schemas.microsoft.com/office/drawing/2014/main" id="{700FCE72-3E38-290A-A354-154798D16C65}"/>
              </a:ext>
            </a:extLst>
          </p:cNvPr>
          <p:cNvSpPr txBox="1"/>
          <p:nvPr/>
        </p:nvSpPr>
        <p:spPr>
          <a:xfrm>
            <a:off x="791852" y="5491163"/>
            <a:ext cx="10708849" cy="646331"/>
          </a:xfrm>
          <a:prstGeom prst="rect">
            <a:avLst/>
          </a:prstGeom>
          <a:noFill/>
        </p:spPr>
        <p:txBody>
          <a:bodyPr wrap="square" rtlCol="0">
            <a:spAutoFit/>
          </a:bodyPr>
          <a:lstStyle/>
          <a:p>
            <a:r>
              <a:rPr lang="en-US" dirty="0"/>
              <a:t>Only model seemed to converge on validation loss is “model end”. So we continued to run it for 40 epochs. Though no significant improvement on validation loss, it did not significantly deteriorate as well.</a:t>
            </a:r>
            <a:endParaRPr lang="en-IN" dirty="0"/>
          </a:p>
        </p:txBody>
      </p:sp>
    </p:spTree>
    <p:extLst>
      <p:ext uri="{BB962C8B-B14F-4D97-AF65-F5344CB8AC3E}">
        <p14:creationId xmlns:p14="http://schemas.microsoft.com/office/powerpoint/2010/main" val="298762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5E4420-563C-BE8C-79BA-9E65D524C61A}"/>
              </a:ext>
            </a:extLst>
          </p:cNvPr>
          <p:cNvSpPr txBox="1"/>
          <p:nvPr/>
        </p:nvSpPr>
        <p:spPr>
          <a:xfrm>
            <a:off x="540643" y="580090"/>
            <a:ext cx="6581391" cy="338554"/>
          </a:xfrm>
          <a:prstGeom prst="rect">
            <a:avLst/>
          </a:prstGeom>
          <a:noFill/>
        </p:spPr>
        <p:txBody>
          <a:bodyPr wrap="square" rtlCol="0">
            <a:spAutoFit/>
          </a:bodyPr>
          <a:lstStyle/>
          <a:p>
            <a:r>
              <a:rPr lang="en-IN" sz="1600" dirty="0" err="1"/>
              <a:t>Tra</a:t>
            </a:r>
            <a:endParaRPr lang="en-IN" sz="1600" dirty="0"/>
          </a:p>
        </p:txBody>
      </p:sp>
      <p:sp>
        <p:nvSpPr>
          <p:cNvPr id="2" name="TextBox 1">
            <a:extLst>
              <a:ext uri="{FF2B5EF4-FFF2-40B4-BE49-F238E27FC236}">
                <a16:creationId xmlns:a16="http://schemas.microsoft.com/office/drawing/2014/main" id="{9E6955E8-2E35-71CB-FB60-DD9924E37E0E}"/>
              </a:ext>
            </a:extLst>
          </p:cNvPr>
          <p:cNvSpPr txBox="1"/>
          <p:nvPr/>
        </p:nvSpPr>
        <p:spPr>
          <a:xfrm>
            <a:off x="511276" y="493449"/>
            <a:ext cx="7435520" cy="523220"/>
          </a:xfrm>
          <a:prstGeom prst="rect">
            <a:avLst/>
          </a:prstGeom>
          <a:noFill/>
        </p:spPr>
        <p:txBody>
          <a:bodyPr wrap="square">
            <a:spAutoFit/>
          </a:bodyPr>
          <a:lstStyle/>
          <a:p>
            <a:pPr algn="l"/>
            <a:r>
              <a:rPr lang="en-US" sz="2800" b="1" i="0" dirty="0">
                <a:solidFill>
                  <a:srgbClr val="222222"/>
                </a:solidFill>
                <a:effectLst/>
                <a:highlight>
                  <a:srgbClr val="FFFFFF"/>
                </a:highlight>
                <a:latin typeface="Arial" panose="020B0604020202020204" pitchFamily="34" charset="0"/>
              </a:rPr>
              <a:t>Fine Tuning Converging Model</a:t>
            </a:r>
          </a:p>
        </p:txBody>
      </p:sp>
      <p:pic>
        <p:nvPicPr>
          <p:cNvPr id="3074" name="Picture 2">
            <a:extLst>
              <a:ext uri="{FF2B5EF4-FFF2-40B4-BE49-F238E27FC236}">
                <a16:creationId xmlns:a16="http://schemas.microsoft.com/office/drawing/2014/main" id="{6B3E2380-0136-A58F-2974-CB9BD5F43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52" y="1365250"/>
            <a:ext cx="10520313" cy="41259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5B1BE0-1D5A-7FE3-B178-44DC0B29594A}"/>
              </a:ext>
            </a:extLst>
          </p:cNvPr>
          <p:cNvSpPr txBox="1"/>
          <p:nvPr/>
        </p:nvSpPr>
        <p:spPr>
          <a:xfrm>
            <a:off x="791852" y="5491163"/>
            <a:ext cx="10708849" cy="923330"/>
          </a:xfrm>
          <a:prstGeom prst="rect">
            <a:avLst/>
          </a:prstGeom>
          <a:noFill/>
        </p:spPr>
        <p:txBody>
          <a:bodyPr wrap="square" rtlCol="0">
            <a:spAutoFit/>
          </a:bodyPr>
          <a:lstStyle/>
          <a:p>
            <a:r>
              <a:rPr lang="en-US" dirty="0"/>
              <a:t>Fine tuned final model to have the right number of CNN filters, best performance is observed when number of filters in CNN 1D later is equal to 29, number of characters in character map. Tried with multiples of 29, but right around 29 filters seemed good.</a:t>
            </a:r>
            <a:endParaRPr lang="en-IN" dirty="0"/>
          </a:p>
        </p:txBody>
      </p:sp>
    </p:spTree>
    <p:extLst>
      <p:ext uri="{BB962C8B-B14F-4D97-AF65-F5344CB8AC3E}">
        <p14:creationId xmlns:p14="http://schemas.microsoft.com/office/powerpoint/2010/main" val="361735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E13C6F-173D-BC5C-2CF9-D2E0F480D826}"/>
              </a:ext>
            </a:extLst>
          </p:cNvPr>
          <p:cNvSpPr txBox="1"/>
          <p:nvPr/>
        </p:nvSpPr>
        <p:spPr>
          <a:xfrm>
            <a:off x="511276" y="493449"/>
            <a:ext cx="6607279" cy="523220"/>
          </a:xfrm>
          <a:prstGeom prst="rect">
            <a:avLst/>
          </a:prstGeom>
          <a:noFill/>
        </p:spPr>
        <p:txBody>
          <a:bodyPr wrap="square">
            <a:spAutoFit/>
          </a:bodyPr>
          <a:lstStyle/>
          <a:p>
            <a:pPr algn="l"/>
            <a:r>
              <a:rPr lang="en-US" sz="2800" b="1" i="0" dirty="0">
                <a:solidFill>
                  <a:srgbClr val="222222"/>
                </a:solidFill>
                <a:effectLst/>
                <a:highlight>
                  <a:srgbClr val="FFFFFF"/>
                </a:highlight>
                <a:latin typeface="Arial" panose="020B0604020202020204" pitchFamily="34" charset="0"/>
              </a:rPr>
              <a:t>Model Performance &amp; Conclusions</a:t>
            </a:r>
          </a:p>
        </p:txBody>
      </p:sp>
      <p:graphicFrame>
        <p:nvGraphicFramePr>
          <p:cNvPr id="3" name="Table 2">
            <a:extLst>
              <a:ext uri="{FF2B5EF4-FFF2-40B4-BE49-F238E27FC236}">
                <a16:creationId xmlns:a16="http://schemas.microsoft.com/office/drawing/2014/main" id="{657ABF12-87FA-8BC8-DF77-A44527CC84BB}"/>
              </a:ext>
            </a:extLst>
          </p:cNvPr>
          <p:cNvGraphicFramePr>
            <a:graphicFrameLocks noGrp="1"/>
          </p:cNvGraphicFramePr>
          <p:nvPr>
            <p:extLst>
              <p:ext uri="{D42A27DB-BD31-4B8C-83A1-F6EECF244321}">
                <p14:modId xmlns:p14="http://schemas.microsoft.com/office/powerpoint/2010/main" val="261595772"/>
              </p:ext>
            </p:extLst>
          </p:nvPr>
        </p:nvGraphicFramePr>
        <p:xfrm>
          <a:off x="1252681" y="1966575"/>
          <a:ext cx="10187710" cy="2595880"/>
        </p:xfrm>
        <a:graphic>
          <a:graphicData uri="http://schemas.openxmlformats.org/drawingml/2006/table">
            <a:tbl>
              <a:tblPr firstRow="1" bandRow="1">
                <a:tableStyleId>{5C22544A-7EE6-4342-B048-85BDC9FD1C3A}</a:tableStyleId>
              </a:tblPr>
              <a:tblGrid>
                <a:gridCol w="2206781">
                  <a:extLst>
                    <a:ext uri="{9D8B030D-6E8A-4147-A177-3AD203B41FA5}">
                      <a16:colId xmlns:a16="http://schemas.microsoft.com/office/drawing/2014/main" val="3451575643"/>
                    </a:ext>
                  </a:extLst>
                </a:gridCol>
                <a:gridCol w="7980929">
                  <a:extLst>
                    <a:ext uri="{9D8B030D-6E8A-4147-A177-3AD203B41FA5}">
                      <a16:colId xmlns:a16="http://schemas.microsoft.com/office/drawing/2014/main" val="2321136243"/>
                    </a:ext>
                  </a:extLst>
                </a:gridCol>
              </a:tblGrid>
              <a:tr h="370840">
                <a:tc>
                  <a:txBody>
                    <a:bodyPr/>
                    <a:lstStyle/>
                    <a:p>
                      <a:pPr algn="ctr"/>
                      <a:r>
                        <a:rPr lang="en-IN" dirty="0"/>
                        <a:t>Model</a:t>
                      </a:r>
                    </a:p>
                  </a:txBody>
                  <a:tcPr/>
                </a:tc>
                <a:tc>
                  <a:txBody>
                    <a:bodyPr/>
                    <a:lstStyle/>
                    <a:p>
                      <a:pPr algn="ctr"/>
                      <a:r>
                        <a:rPr lang="en-IN" dirty="0"/>
                        <a:t>Word Error Rate</a:t>
                      </a:r>
                    </a:p>
                  </a:txBody>
                  <a:tcPr/>
                </a:tc>
                <a:extLst>
                  <a:ext uri="{0D108BD9-81ED-4DB2-BD59-A6C34878D82A}">
                    <a16:rowId xmlns:a16="http://schemas.microsoft.com/office/drawing/2014/main" val="2057548655"/>
                  </a:ext>
                </a:extLst>
              </a:tr>
              <a:tr h="370840">
                <a:tc>
                  <a:txBody>
                    <a:bodyPr/>
                    <a:lstStyle/>
                    <a:p>
                      <a:r>
                        <a:rPr lang="en-US" dirty="0"/>
                        <a:t>0</a:t>
                      </a:r>
                      <a:endParaRPr lang="en-IN" dirty="0"/>
                    </a:p>
                  </a:txBody>
                  <a:tcPr/>
                </a:tc>
                <a:tc>
                  <a:txBody>
                    <a:bodyPr/>
                    <a:lstStyle/>
                    <a:p>
                      <a:pPr algn="ctr"/>
                      <a:r>
                        <a:rPr lang="en-US" dirty="0"/>
                        <a:t>88%</a:t>
                      </a:r>
                      <a:endParaRPr lang="en-IN" dirty="0"/>
                    </a:p>
                  </a:txBody>
                  <a:tcPr/>
                </a:tc>
                <a:extLst>
                  <a:ext uri="{0D108BD9-81ED-4DB2-BD59-A6C34878D82A}">
                    <a16:rowId xmlns:a16="http://schemas.microsoft.com/office/drawing/2014/main" val="3367254670"/>
                  </a:ext>
                </a:extLst>
              </a:tr>
              <a:tr h="370840">
                <a:tc>
                  <a:txBody>
                    <a:bodyPr/>
                    <a:lstStyle/>
                    <a:p>
                      <a:r>
                        <a:rPr lang="en-US" dirty="0"/>
                        <a:t>1</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1038230607"/>
                  </a:ext>
                </a:extLst>
              </a:tr>
              <a:tr h="370840">
                <a:tc>
                  <a:txBody>
                    <a:bodyPr/>
                    <a:lstStyle/>
                    <a:p>
                      <a:r>
                        <a:rPr lang="en-US" dirty="0"/>
                        <a:t>2</a:t>
                      </a:r>
                      <a:endParaRPr lang="en-IN" dirty="0"/>
                    </a:p>
                  </a:txBody>
                  <a:tcPr/>
                </a:tc>
                <a:tc>
                  <a:txBody>
                    <a:bodyPr/>
                    <a:lstStyle/>
                    <a:p>
                      <a:pPr algn="ctr"/>
                      <a:r>
                        <a:rPr lang="en-US" dirty="0"/>
                        <a:t>32%</a:t>
                      </a:r>
                      <a:endParaRPr lang="en-IN" dirty="0"/>
                    </a:p>
                  </a:txBody>
                  <a:tcPr/>
                </a:tc>
                <a:extLst>
                  <a:ext uri="{0D108BD9-81ED-4DB2-BD59-A6C34878D82A}">
                    <a16:rowId xmlns:a16="http://schemas.microsoft.com/office/drawing/2014/main" val="4191834397"/>
                  </a:ext>
                </a:extLst>
              </a:tr>
              <a:tr h="370840">
                <a:tc>
                  <a:txBody>
                    <a:bodyPr/>
                    <a:lstStyle/>
                    <a:p>
                      <a:r>
                        <a:rPr lang="en-US" dirty="0"/>
                        <a:t>3</a:t>
                      </a:r>
                      <a:endParaRPr lang="en-IN" dirty="0"/>
                    </a:p>
                  </a:txBody>
                  <a:tcPr/>
                </a:tc>
                <a:tc>
                  <a:txBody>
                    <a:bodyPr/>
                    <a:lstStyle/>
                    <a:p>
                      <a:pPr algn="ctr"/>
                      <a:r>
                        <a:rPr lang="en-US" dirty="0"/>
                        <a:t>43%</a:t>
                      </a:r>
                      <a:endParaRPr lang="en-IN" dirty="0"/>
                    </a:p>
                  </a:txBody>
                  <a:tcPr/>
                </a:tc>
                <a:extLst>
                  <a:ext uri="{0D108BD9-81ED-4DB2-BD59-A6C34878D82A}">
                    <a16:rowId xmlns:a16="http://schemas.microsoft.com/office/drawing/2014/main" val="2251976577"/>
                  </a:ext>
                </a:extLst>
              </a:tr>
              <a:tr h="370840">
                <a:tc>
                  <a:txBody>
                    <a:bodyPr/>
                    <a:lstStyle/>
                    <a:p>
                      <a:r>
                        <a:rPr lang="en-US" dirty="0"/>
                        <a:t>4</a:t>
                      </a:r>
                      <a:endParaRPr lang="en-IN" dirty="0"/>
                    </a:p>
                  </a:txBody>
                  <a:tcPr/>
                </a:tc>
                <a:tc>
                  <a:txBody>
                    <a:bodyPr/>
                    <a:lstStyle/>
                    <a:p>
                      <a:pPr algn="ctr"/>
                      <a:r>
                        <a:rPr lang="en-US" dirty="0"/>
                        <a:t>44%</a:t>
                      </a:r>
                      <a:endParaRPr lang="en-IN" dirty="0"/>
                    </a:p>
                  </a:txBody>
                  <a:tcPr/>
                </a:tc>
                <a:extLst>
                  <a:ext uri="{0D108BD9-81ED-4DB2-BD59-A6C34878D82A}">
                    <a16:rowId xmlns:a16="http://schemas.microsoft.com/office/drawing/2014/main" val="1294529538"/>
                  </a:ext>
                </a:extLst>
              </a:tr>
              <a:tr h="370840">
                <a:tc>
                  <a:txBody>
                    <a:bodyPr/>
                    <a:lstStyle/>
                    <a:p>
                      <a:r>
                        <a:rPr lang="en-US" dirty="0"/>
                        <a:t>E</a:t>
                      </a:r>
                      <a:r>
                        <a:rPr lang="en-IN" dirty="0" err="1"/>
                        <a:t>nd</a:t>
                      </a:r>
                      <a:endParaRPr lang="en-IN" dirty="0"/>
                    </a:p>
                  </a:txBody>
                  <a:tcPr/>
                </a:tc>
                <a:tc>
                  <a:txBody>
                    <a:bodyPr/>
                    <a:lstStyle/>
                    <a:p>
                      <a:pPr algn="ctr"/>
                      <a:r>
                        <a:rPr lang="en-US" dirty="0"/>
                        <a:t>24%</a:t>
                      </a:r>
                      <a:endParaRPr lang="en-IN" dirty="0"/>
                    </a:p>
                  </a:txBody>
                  <a:tcPr/>
                </a:tc>
                <a:extLst>
                  <a:ext uri="{0D108BD9-81ED-4DB2-BD59-A6C34878D82A}">
                    <a16:rowId xmlns:a16="http://schemas.microsoft.com/office/drawing/2014/main" val="171777468"/>
                  </a:ext>
                </a:extLst>
              </a:tr>
            </a:tbl>
          </a:graphicData>
        </a:graphic>
      </p:graphicFrame>
    </p:spTree>
    <p:extLst>
      <p:ext uri="{BB962C8B-B14F-4D97-AF65-F5344CB8AC3E}">
        <p14:creationId xmlns:p14="http://schemas.microsoft.com/office/powerpoint/2010/main" val="126855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12C859-A0A6-E574-C504-9C23FFCF6D69}"/>
              </a:ext>
            </a:extLst>
          </p:cNvPr>
          <p:cNvSpPr/>
          <p:nvPr/>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Appendix</a:t>
            </a:r>
          </a:p>
        </p:txBody>
      </p:sp>
    </p:spTree>
    <p:extLst>
      <p:ext uri="{BB962C8B-B14F-4D97-AF65-F5344CB8AC3E}">
        <p14:creationId xmlns:p14="http://schemas.microsoft.com/office/powerpoint/2010/main" val="3159226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520</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ArialMT</vt:lpstr>
      <vt:lpstr>Calibri</vt:lpstr>
      <vt:lpstr>Calibri Light</vt:lpstr>
      <vt:lpstr>Consolas</vt:lpstr>
      <vt:lpstr>Courier New</vt:lpstr>
      <vt:lpstr>Roboto-Regular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Singh</dc:creator>
  <cp:lastModifiedBy>Ravi Kappagantu</cp:lastModifiedBy>
  <cp:revision>3</cp:revision>
  <dcterms:created xsi:type="dcterms:W3CDTF">2024-05-03T13:26:24Z</dcterms:created>
  <dcterms:modified xsi:type="dcterms:W3CDTF">2024-05-05T13:16:13Z</dcterms:modified>
</cp:coreProperties>
</file>