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DE36C3-62E7-4A1F-99D0-C403F9B3EB3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223012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DE36C3-62E7-4A1F-99D0-C403F9B3EB3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249215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DE36C3-62E7-4A1F-99D0-C403F9B3EB3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286328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DE36C3-62E7-4A1F-99D0-C403F9B3EB3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286776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E36C3-62E7-4A1F-99D0-C403F9B3EB3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352830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DE36C3-62E7-4A1F-99D0-C403F9B3EB32}"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166144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DE36C3-62E7-4A1F-99D0-C403F9B3EB32}" type="datetimeFigureOut">
              <a:rPr lang="en-IN" smtClean="0"/>
              <a:t>16-12-2022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368293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DE36C3-62E7-4A1F-99D0-C403F9B3EB32}" type="datetimeFigureOut">
              <a:rPr lang="en-IN" smtClean="0"/>
              <a:t>16-12-2022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67759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E36C3-62E7-4A1F-99D0-C403F9B3EB32}" type="datetimeFigureOut">
              <a:rPr lang="en-IN" smtClean="0"/>
              <a:t>16-12-2022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292816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E36C3-62E7-4A1F-99D0-C403F9B3EB32}"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260664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E36C3-62E7-4A1F-99D0-C403F9B3EB32}"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BFBB-0E1D-4C44-B1B1-A490765F85F2}" type="slidenum">
              <a:rPr lang="en-IN" smtClean="0"/>
              <a:t>‹#›</a:t>
            </a:fld>
            <a:endParaRPr lang="en-IN"/>
          </a:p>
        </p:txBody>
      </p:sp>
    </p:spTree>
    <p:extLst>
      <p:ext uri="{BB962C8B-B14F-4D97-AF65-F5344CB8AC3E}">
        <p14:creationId xmlns:p14="http://schemas.microsoft.com/office/powerpoint/2010/main" val="310538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E36C3-62E7-4A1F-99D0-C403F9B3EB32}" type="datetimeFigureOut">
              <a:rPr lang="en-IN" smtClean="0"/>
              <a:t>16-12-2022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DBFBB-0E1D-4C44-B1B1-A490765F85F2}" type="slidenum">
              <a:rPr lang="en-IN" smtClean="0"/>
              <a:t>‹#›</a:t>
            </a:fld>
            <a:endParaRPr lang="en-IN"/>
          </a:p>
        </p:txBody>
      </p:sp>
    </p:spTree>
    <p:extLst>
      <p:ext uri="{BB962C8B-B14F-4D97-AF65-F5344CB8AC3E}">
        <p14:creationId xmlns:p14="http://schemas.microsoft.com/office/powerpoint/2010/main" val="113675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879" y="285236"/>
            <a:ext cx="9144000" cy="1195834"/>
          </a:xfrm>
        </p:spPr>
        <p:txBody>
          <a:bodyPr/>
          <a:lstStyle/>
          <a:p>
            <a:r>
              <a:rPr lang="en-US" dirty="0" smtClean="0"/>
              <a:t>BM Model</a:t>
            </a:r>
            <a:endParaRPr lang="en-IN" dirty="0"/>
          </a:p>
        </p:txBody>
      </p:sp>
      <p:sp>
        <p:nvSpPr>
          <p:cNvPr id="3" name="Subtitle 2"/>
          <p:cNvSpPr>
            <a:spLocks noGrp="1"/>
          </p:cNvSpPr>
          <p:nvPr>
            <p:ph type="subTitle" idx="1"/>
          </p:nvPr>
        </p:nvSpPr>
        <p:spPr>
          <a:xfrm>
            <a:off x="3048000" y="6326746"/>
            <a:ext cx="9144000" cy="531254"/>
          </a:xfrm>
        </p:spPr>
        <p:txBody>
          <a:bodyPr/>
          <a:lstStyle/>
          <a:p>
            <a:pPr algn="r"/>
            <a:endParaRPr lang="en-US" dirty="0" smtClean="0"/>
          </a:p>
        </p:txBody>
      </p:sp>
      <p:sp>
        <p:nvSpPr>
          <p:cNvPr id="4" name="Rectangle 3"/>
          <p:cNvSpPr/>
          <p:nvPr/>
        </p:nvSpPr>
        <p:spPr>
          <a:xfrm>
            <a:off x="922986" y="2060620"/>
            <a:ext cx="10333149" cy="1429555"/>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a:solidFill>
                  <a:schemeClr val="tx1">
                    <a:lumMod val="75000"/>
                    <a:lumOff val="25000"/>
                  </a:schemeClr>
                </a:solidFill>
                <a:latin typeface="Trebuchet MS" panose="020B0603020202020204" pitchFamily="34" charset="0"/>
              </a:rPr>
              <a:t>Banks face competition from fintech companies that are gaining market share by acting as payment gateways and taking key client interactions and financial data out of the banking ecosystem. In order to compete, banks must adopt different partnership approaches and business models and modernize their loyalty systems to enhance customer experience.</a:t>
            </a:r>
          </a:p>
        </p:txBody>
      </p:sp>
      <p:sp>
        <p:nvSpPr>
          <p:cNvPr id="5" name="Rectangle 4"/>
          <p:cNvSpPr/>
          <p:nvPr/>
        </p:nvSpPr>
        <p:spPr>
          <a:xfrm>
            <a:off x="957330" y="4106214"/>
            <a:ext cx="10333149" cy="1082882"/>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lumMod val="75000"/>
                    <a:lumOff val="25000"/>
                  </a:schemeClr>
                </a:solidFill>
                <a:latin typeface="Trebuchet MS" panose="020B0603020202020204" pitchFamily="34" charset="0"/>
              </a:rPr>
              <a:t>The objective of banks is to build partnerships and explore value adds among market place participants in order to create a positive net revenue for the ecosystem and enhance customer experience.</a:t>
            </a:r>
          </a:p>
        </p:txBody>
      </p:sp>
      <p:sp>
        <p:nvSpPr>
          <p:cNvPr id="6" name="TextBox 5"/>
          <p:cNvSpPr txBox="1"/>
          <p:nvPr/>
        </p:nvSpPr>
        <p:spPr>
          <a:xfrm>
            <a:off x="922986" y="1699407"/>
            <a:ext cx="3451538" cy="338554"/>
          </a:xfrm>
          <a:prstGeom prst="rect">
            <a:avLst/>
          </a:prstGeom>
          <a:noFill/>
        </p:spPr>
        <p:txBody>
          <a:bodyPr wrap="square" rtlCol="0">
            <a:spAutoFit/>
          </a:bodyPr>
          <a:lstStyle/>
          <a:p>
            <a:r>
              <a:rPr lang="en-US" sz="1600" b="1" dirty="0" smtClean="0">
                <a:solidFill>
                  <a:srgbClr val="0070C0"/>
                </a:solidFill>
                <a:latin typeface="Trebuchet MS" panose="020B0603020202020204" pitchFamily="34" charset="0"/>
              </a:rPr>
              <a:t>Problem</a:t>
            </a:r>
            <a:endParaRPr lang="en-IN" sz="1600" b="1" dirty="0">
              <a:solidFill>
                <a:srgbClr val="0070C0"/>
              </a:solidFill>
              <a:latin typeface="Trebuchet MS" panose="020B0603020202020204" pitchFamily="34" charset="0"/>
            </a:endParaRPr>
          </a:p>
        </p:txBody>
      </p:sp>
      <p:sp>
        <p:nvSpPr>
          <p:cNvPr id="7" name="TextBox 6"/>
          <p:cNvSpPr txBox="1"/>
          <p:nvPr/>
        </p:nvSpPr>
        <p:spPr>
          <a:xfrm>
            <a:off x="867178" y="3736881"/>
            <a:ext cx="3451538" cy="338554"/>
          </a:xfrm>
          <a:prstGeom prst="rect">
            <a:avLst/>
          </a:prstGeom>
          <a:noFill/>
        </p:spPr>
        <p:txBody>
          <a:bodyPr wrap="square" rtlCol="0">
            <a:spAutoFit/>
          </a:bodyPr>
          <a:lstStyle/>
          <a:p>
            <a:r>
              <a:rPr lang="en-US" sz="1600" b="1" dirty="0" smtClean="0">
                <a:solidFill>
                  <a:srgbClr val="0070C0"/>
                </a:solidFill>
                <a:latin typeface="Trebuchet MS" panose="020B0603020202020204" pitchFamily="34" charset="0"/>
              </a:rPr>
              <a:t>Objective</a:t>
            </a:r>
            <a:endParaRPr lang="en-IN" sz="1600" b="1" dirty="0">
              <a:solidFill>
                <a:srgbClr val="0070C0"/>
              </a:solidFill>
              <a:latin typeface="Trebuchet MS" panose="020B0603020202020204" pitchFamily="34" charset="0"/>
            </a:endParaRPr>
          </a:p>
        </p:txBody>
      </p:sp>
      <p:sp>
        <p:nvSpPr>
          <p:cNvPr id="8" name="Rectangle 7"/>
          <p:cNvSpPr/>
          <p:nvPr/>
        </p:nvSpPr>
        <p:spPr>
          <a:xfrm>
            <a:off x="957330" y="5292127"/>
            <a:ext cx="10333149" cy="482228"/>
          </a:xfrm>
          <a:prstGeom prst="rect">
            <a:avLst/>
          </a:prstGeom>
          <a:solidFill>
            <a:schemeClr val="tx1">
              <a:lumMod val="75000"/>
              <a:lumOff val="2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1">
                    <a:lumMod val="20000"/>
                    <a:lumOff val="80000"/>
                  </a:schemeClr>
                </a:solidFill>
                <a:latin typeface="Trebuchet MS" panose="020B0603020202020204" pitchFamily="34" charset="0"/>
              </a:rPr>
              <a:t>To identify attributes of an ‘Optimum Marketplace Model’ that Banks can adopt through robust partnerships</a:t>
            </a:r>
            <a:endParaRPr lang="en-IN" sz="1600" dirty="0">
              <a:solidFill>
                <a:schemeClr val="accent1">
                  <a:lumMod val="20000"/>
                  <a:lumOff val="80000"/>
                </a:schemeClr>
              </a:solidFill>
              <a:latin typeface="Trebuchet MS" panose="020B0603020202020204" pitchFamily="34" charset="0"/>
            </a:endParaRPr>
          </a:p>
        </p:txBody>
      </p:sp>
    </p:spTree>
    <p:extLst>
      <p:ext uri="{BB962C8B-B14F-4D97-AF65-F5344CB8AC3E}">
        <p14:creationId xmlns:p14="http://schemas.microsoft.com/office/powerpoint/2010/main" val="3960569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Trebuchet MS</vt:lpstr>
      <vt:lpstr>Office Theme</vt:lpstr>
      <vt:lpstr>BM Model</vt:lpstr>
    </vt:vector>
  </TitlesOfParts>
  <Company>Indusind Bank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 Model</dc:title>
  <dc:creator>Ravi Kiran</dc:creator>
  <cp:lastModifiedBy>Ravi Kiran</cp:lastModifiedBy>
  <cp:revision>4</cp:revision>
  <dcterms:created xsi:type="dcterms:W3CDTF">2022-12-16T09:03:21Z</dcterms:created>
  <dcterms:modified xsi:type="dcterms:W3CDTF">2022-12-16T09:08:49Z</dcterms:modified>
</cp:coreProperties>
</file>