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5" r:id="rId10"/>
    <p:sldId id="262" r:id="rId11"/>
    <p:sldId id="263" r:id="rId12"/>
    <p:sldId id="264" r:id="rId13"/>
  </p:sldIdLst>
  <p:sldSz cx="9144000" cy="5143500"/>
  <p:notesSz cx="6858000" cy="9144000"/>
  <p:embeddedFontLst>
    <p:embeddedFont>
      <p:font typeface="Open Sans" panose="020B0606030504020204"/>
      <p:regular r:id="rId17"/>
    </p:embeddedFont>
    <p:embeddedFont>
      <p:font typeface="ＭＳ Ｐゴシック" panose="020B0600070205080204" charset="-128"/>
      <p:regular r:id="rId18"/>
    </p:embeddedFont>
    <p:embeddedFont>
      <p:font typeface="Open Sans" panose="020B0606030504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font" Target="fonts/font6.fntdata"/><Relationship Id="rId21" Type="http://schemas.openxmlformats.org/officeDocument/2006/relationships/font" Target="fonts/font5.fntdata"/><Relationship Id="rId20" Type="http://schemas.openxmlformats.org/officeDocument/2006/relationships/font" Target="fonts/font4.fntdata"/><Relationship Id="rId2" Type="http://schemas.openxmlformats.org/officeDocument/2006/relationships/theme" Target="theme/theme1.xml"/><Relationship Id="rId19" Type="http://schemas.openxmlformats.org/officeDocument/2006/relationships/font" Target="fonts/font3.fntdata"/><Relationship Id="rId18" Type="http://schemas.openxmlformats.org/officeDocument/2006/relationships/font" Target="fonts/font2.fntdata"/><Relationship Id="rId17" Type="http://schemas.openxmlformats.org/officeDocument/2006/relationships/font" Target="fonts/font1.fntdata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0de937195_0_11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0de937195_0_11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75c2255bd_0_22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75c2255bd_0_22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875c2255bd_0_6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875c2255bd_0_6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fe4879d55_0_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fe4879d55_0_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fe4879d55_0_2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fe4879d55_0_2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fe4879d55_0_4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fe4879d55_0_4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75c2255bd_0_18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75c2255bd_0_18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75c2255bd_0_18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75c2255bd_0_18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fe4879d55_0_3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fe4879d55_0_3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fe4879d55_0_3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fe4879d55_0_3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[DO NOT USE] - Guidelines Slides">
  <p:cSld name="SECTION_HEADER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s or icons (with text)">
  <p:cSld name="BLANK_2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48" name="Google Shape;48;p11"/>
          <p:cNvSpPr txBox="1"/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 panose="020B0606030504020204"/>
              <a:buNone/>
              <a:defRPr sz="2000" b="1">
                <a:solidFill>
                  <a:srgbClr val="2E3D49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type="body" idx="1"/>
          </p:nvPr>
        </p:nvSpPr>
        <p:spPr>
          <a:xfrm>
            <a:off x="4876950" y="1337500"/>
            <a:ext cx="3661500" cy="33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 panose="020B0606030504020204"/>
              <a:buChar char="●"/>
              <a:defRPr sz="1400">
                <a:solidFill>
                  <a:srgbClr val="2E3D49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 panose="020B0606030504020204"/>
              <a:buChar char="○"/>
              <a:defRPr>
                <a:solidFill>
                  <a:srgbClr val="2E3D49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 panose="020B0606030504020204"/>
              <a:buChar char="■"/>
              <a:defRPr>
                <a:solidFill>
                  <a:srgbClr val="2E3D49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1828800" lvl="3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 panose="020B0606030504020204"/>
              <a:buChar char="●"/>
              <a:defRPr>
                <a:solidFill>
                  <a:srgbClr val="2E3D49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2286000" lvl="4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 panose="020B0606030504020204"/>
              <a:buChar char="○"/>
              <a:defRPr>
                <a:solidFill>
                  <a:srgbClr val="2E3D49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2743200" lvl="5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 panose="020B0606030504020204"/>
              <a:buChar char="■"/>
              <a:defRPr>
                <a:solidFill>
                  <a:srgbClr val="2E3D49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3200400" lvl="6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 panose="020B0606030504020204"/>
              <a:buChar char="●"/>
              <a:defRPr>
                <a:solidFill>
                  <a:srgbClr val="2E3D49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3657600" lvl="7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 panose="020B0606030504020204"/>
              <a:buChar char="○"/>
              <a:defRPr>
                <a:solidFill>
                  <a:srgbClr val="2E3D49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4114800" lvl="8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 panose="020B0606030504020204"/>
              <a:buChar char="■"/>
              <a:defRPr>
                <a:solidFill>
                  <a:srgbClr val="2E3D49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Card">
  <p:cSld name="TITLE_AND_TWO_COLUMNS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086350" y="2198475"/>
            <a:ext cx="4886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400"/>
              <a:buFont typeface="Open Sans" panose="020B0606030504020204"/>
              <a:buNone/>
              <a:defRPr sz="2400" b="1">
                <a:solidFill>
                  <a:srgbClr val="2E3D49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6" name="Google Shape;16;p3"/>
          <p:cNvSpPr txBox="1"/>
          <p:nvPr>
            <p:ph type="subTitle" idx="1"/>
          </p:nvPr>
        </p:nvSpPr>
        <p:spPr>
          <a:xfrm>
            <a:off x="2086350" y="2834125"/>
            <a:ext cx="4886700" cy="4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 panose="020B0606030504020204"/>
              <a:buNone/>
              <a:defRPr sz="1800">
                <a:solidFill>
                  <a:srgbClr val="2E3D49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ext Box (small)">
  <p:cSld name="TITLE_ONLY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1048800" y="1129475"/>
            <a:ext cx="704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 panose="020B0606030504020204"/>
              <a:buNone/>
              <a:defRPr sz="2000" b="1">
                <a:solidFill>
                  <a:srgbClr val="2E3D49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0" name="Google Shape;20;p4"/>
          <p:cNvSpPr txBox="1"/>
          <p:nvPr>
            <p:ph type="body" idx="1"/>
          </p:nvPr>
        </p:nvSpPr>
        <p:spPr>
          <a:xfrm>
            <a:off x="1066775" y="1962650"/>
            <a:ext cx="7046400" cy="19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 panose="020B0606030504020204"/>
              <a:buChar char="●"/>
              <a:defRPr sz="1400">
                <a:solidFill>
                  <a:srgbClr val="2E3D49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 panose="020B0606030504020204"/>
              <a:buChar char="○"/>
              <a:defRPr>
                <a:solidFill>
                  <a:srgbClr val="2E3D49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 panose="020B0606030504020204"/>
              <a:buChar char="■"/>
              <a:defRPr>
                <a:solidFill>
                  <a:srgbClr val="2E3D49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 panose="020B0606030504020204"/>
              <a:buChar char="●"/>
              <a:defRPr>
                <a:solidFill>
                  <a:srgbClr val="2E3D49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 panose="020B0606030504020204"/>
              <a:buChar char="○"/>
              <a:defRPr>
                <a:solidFill>
                  <a:srgbClr val="2E3D49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 panose="020B0606030504020204"/>
              <a:buChar char="■"/>
              <a:defRPr>
                <a:solidFill>
                  <a:srgbClr val="2E3D49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 panose="020B0606030504020204"/>
              <a:buChar char="●"/>
              <a:defRPr>
                <a:solidFill>
                  <a:srgbClr val="2E3D49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 panose="020B0606030504020204"/>
              <a:buChar char="○"/>
              <a:defRPr>
                <a:solidFill>
                  <a:srgbClr val="2E3D49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 panose="020B0606030504020204"/>
              <a:buChar char="■"/>
              <a:defRPr>
                <a:solidFill>
                  <a:srgbClr val="2E3D49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 (large)">
  <p:cSld name="ONE_COLUMN_TEX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3" name="Google Shape;23;p5"/>
          <p:cNvSpPr txBox="1"/>
          <p:nvPr>
            <p:ph type="body" idx="1"/>
          </p:nvPr>
        </p:nvSpPr>
        <p:spPr>
          <a:xfrm>
            <a:off x="605400" y="1787750"/>
            <a:ext cx="7867200" cy="28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 panose="020B0606030504020204"/>
              <a:buChar char="●"/>
              <a:defRPr sz="1400">
                <a:solidFill>
                  <a:srgbClr val="2E3D49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 panose="020B0606030504020204"/>
              <a:buChar char="○"/>
              <a:defRPr>
                <a:solidFill>
                  <a:srgbClr val="2E3D49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 panose="020B0606030504020204"/>
              <a:buChar char="■"/>
              <a:defRPr>
                <a:solidFill>
                  <a:srgbClr val="2E3D49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 panose="020B0606030504020204"/>
              <a:buChar char="●"/>
              <a:defRPr>
                <a:solidFill>
                  <a:srgbClr val="2E3D49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 panose="020B0606030504020204"/>
              <a:buChar char="○"/>
              <a:defRPr>
                <a:solidFill>
                  <a:srgbClr val="2E3D49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 panose="020B0606030504020204"/>
              <a:buChar char="■"/>
              <a:defRPr>
                <a:solidFill>
                  <a:srgbClr val="2E3D49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 panose="020B0606030504020204"/>
              <a:buChar char="●"/>
              <a:defRPr>
                <a:solidFill>
                  <a:srgbClr val="2E3D49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 panose="020B0606030504020204"/>
              <a:buChar char="○"/>
              <a:defRPr>
                <a:solidFill>
                  <a:srgbClr val="2E3D49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 panose="020B0606030504020204"/>
              <a:buChar char="■"/>
              <a:defRPr>
                <a:solidFill>
                  <a:srgbClr val="2E3D49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type="subTitle" idx="2"/>
          </p:nvPr>
        </p:nvSpPr>
        <p:spPr>
          <a:xfrm>
            <a:off x="605400" y="1180500"/>
            <a:ext cx="7933200" cy="4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 panose="020B0606030504020204"/>
              <a:buNone/>
              <a:defRPr sz="1800">
                <a:solidFill>
                  <a:srgbClr val="2E3D49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 panose="020B0606030504020204"/>
              <a:buNone/>
              <a:defRPr sz="1800">
                <a:solidFill>
                  <a:srgbClr val="2E3D49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 panose="020B0606030504020204"/>
              <a:buNone/>
              <a:defRPr sz="1800">
                <a:solidFill>
                  <a:srgbClr val="2E3D49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 panose="020B0606030504020204"/>
              <a:buNone/>
              <a:defRPr sz="1800">
                <a:solidFill>
                  <a:srgbClr val="2E3D49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 panose="020B0606030504020204"/>
              <a:buNone/>
              <a:defRPr sz="1800">
                <a:solidFill>
                  <a:srgbClr val="2E3D49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 panose="020B0606030504020204"/>
              <a:buNone/>
              <a:defRPr sz="1800">
                <a:solidFill>
                  <a:srgbClr val="2E3D49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 panose="020B0606030504020204"/>
              <a:buNone/>
              <a:defRPr sz="1800">
                <a:solidFill>
                  <a:srgbClr val="2E3D49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 panose="020B0606030504020204"/>
              <a:buNone/>
              <a:defRPr sz="1800">
                <a:solidFill>
                  <a:srgbClr val="2E3D49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 panose="020B0606030504020204"/>
              <a:buNone/>
              <a:defRPr sz="1800">
                <a:solidFill>
                  <a:srgbClr val="2E3D49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 panose="020B0606030504020204"/>
              <a:buNone/>
              <a:defRPr sz="2000" b="1">
                <a:solidFill>
                  <a:srgbClr val="2E3D49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st (10 items, 1 box)">
  <p:cSld name="ONE_COLUMN_TEXT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8" name="Google Shape;28;p6"/>
          <p:cNvSpPr txBox="1"/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 panose="020B0606030504020204"/>
              <a:buNone/>
              <a:defRPr sz="2000" b="1">
                <a:solidFill>
                  <a:srgbClr val="2E3D49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type="body" idx="1"/>
          </p:nvPr>
        </p:nvSpPr>
        <p:spPr>
          <a:xfrm>
            <a:off x="604750" y="1337500"/>
            <a:ext cx="3595500" cy="33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 panose="020B0606030504020204"/>
              <a:buChar char="●"/>
              <a:defRPr sz="1400">
                <a:solidFill>
                  <a:srgbClr val="2E3D49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914400" lvl="1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 panose="020B0606030504020204"/>
              <a:buChar char="○"/>
              <a:defRPr>
                <a:solidFill>
                  <a:srgbClr val="2E3D49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1371600" lvl="2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 panose="020B0606030504020204"/>
              <a:buChar char="■"/>
              <a:defRPr>
                <a:solidFill>
                  <a:srgbClr val="2E3D49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1828800" lvl="3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 panose="020B0606030504020204"/>
              <a:buChar char="●"/>
              <a:defRPr>
                <a:solidFill>
                  <a:srgbClr val="2E3D49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2286000" lvl="4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 panose="020B0606030504020204"/>
              <a:buChar char="○"/>
              <a:defRPr>
                <a:solidFill>
                  <a:srgbClr val="2E3D49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2743200" lvl="5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 panose="020B0606030504020204"/>
              <a:buChar char="■"/>
              <a:defRPr>
                <a:solidFill>
                  <a:srgbClr val="2E3D49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3200400" lvl="6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 panose="020B0606030504020204"/>
              <a:buChar char="●"/>
              <a:defRPr>
                <a:solidFill>
                  <a:srgbClr val="2E3D49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3657600" lvl="7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 panose="020B0606030504020204"/>
              <a:buChar char="○"/>
              <a:defRPr>
                <a:solidFill>
                  <a:srgbClr val="2E3D49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4114800" lvl="8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 panose="020B0606030504020204"/>
              <a:buChar char="■"/>
              <a:defRPr>
                <a:solidFill>
                  <a:srgbClr val="2E3D49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type="body" idx="2"/>
          </p:nvPr>
        </p:nvSpPr>
        <p:spPr>
          <a:xfrm>
            <a:off x="4877050" y="1337500"/>
            <a:ext cx="3595500" cy="33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 panose="020B0606030504020204"/>
              <a:buChar char="●"/>
              <a:defRPr sz="1400">
                <a:solidFill>
                  <a:srgbClr val="2E3D49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914400" lvl="1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 panose="020B0606030504020204"/>
              <a:buChar char="○"/>
              <a:defRPr>
                <a:solidFill>
                  <a:srgbClr val="2E3D49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1371600" lvl="2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 panose="020B0606030504020204"/>
              <a:buChar char="■"/>
              <a:defRPr>
                <a:solidFill>
                  <a:srgbClr val="2E3D49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1828800" lvl="3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 panose="020B0606030504020204"/>
              <a:buChar char="●"/>
              <a:defRPr>
                <a:solidFill>
                  <a:srgbClr val="2E3D49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2286000" lvl="4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 panose="020B0606030504020204"/>
              <a:buChar char="○"/>
              <a:defRPr>
                <a:solidFill>
                  <a:srgbClr val="2E3D49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2743200" lvl="5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 panose="020B0606030504020204"/>
              <a:buChar char="■"/>
              <a:defRPr>
                <a:solidFill>
                  <a:srgbClr val="2E3D49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3200400" lvl="6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 panose="020B0606030504020204"/>
              <a:buChar char="●"/>
              <a:defRPr>
                <a:solidFill>
                  <a:srgbClr val="2E3D49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3657600" lvl="7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 panose="020B0606030504020204"/>
              <a:buChar char="○"/>
              <a:defRPr>
                <a:solidFill>
                  <a:srgbClr val="2E3D49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4114800" lvl="8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 panose="020B0606030504020204"/>
              <a:buChar char="■"/>
              <a:defRPr>
                <a:solidFill>
                  <a:srgbClr val="2E3D49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st (up to 6 items, 1 box)">
  <p:cSld name="MAIN_POIN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3" name="Google Shape;33;p7"/>
          <p:cNvSpPr txBox="1"/>
          <p:nvPr>
            <p:ph type="body" idx="1"/>
          </p:nvPr>
        </p:nvSpPr>
        <p:spPr>
          <a:xfrm>
            <a:off x="3266500" y="701850"/>
            <a:ext cx="5205900" cy="39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 panose="020B0606030504020204"/>
              <a:buChar char="●"/>
              <a:defRPr sz="1400">
                <a:solidFill>
                  <a:srgbClr val="2E3D49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914400" lvl="1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 panose="020B0606030504020204"/>
              <a:buChar char="○"/>
              <a:defRPr>
                <a:solidFill>
                  <a:srgbClr val="2E3D49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1371600" lvl="2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 panose="020B0606030504020204"/>
              <a:buChar char="■"/>
              <a:defRPr>
                <a:solidFill>
                  <a:srgbClr val="2E3D49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1828800" lvl="3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 panose="020B0606030504020204"/>
              <a:buChar char="●"/>
              <a:defRPr>
                <a:solidFill>
                  <a:srgbClr val="2E3D49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2286000" lvl="4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 panose="020B0606030504020204"/>
              <a:buChar char="○"/>
              <a:defRPr>
                <a:solidFill>
                  <a:srgbClr val="2E3D49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2743200" lvl="5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 panose="020B0606030504020204"/>
              <a:buChar char="■"/>
              <a:defRPr>
                <a:solidFill>
                  <a:srgbClr val="2E3D49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3200400" lvl="6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 panose="020B0606030504020204"/>
              <a:buChar char="●"/>
              <a:defRPr>
                <a:solidFill>
                  <a:srgbClr val="2E3D49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3657600" lvl="7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 panose="020B0606030504020204"/>
              <a:buChar char="○"/>
              <a:defRPr>
                <a:solidFill>
                  <a:srgbClr val="2E3D49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4114800" lvl="8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 panose="020B0606030504020204"/>
              <a:buChar char="■"/>
              <a:defRPr>
                <a:solidFill>
                  <a:srgbClr val="2E3D49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605400" y="473950"/>
            <a:ext cx="250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 panose="020B0606030504020204"/>
              <a:buNone/>
              <a:defRPr sz="2000" b="1">
                <a:solidFill>
                  <a:srgbClr val="2E3D49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type="subTitle" idx="2"/>
          </p:nvPr>
        </p:nvSpPr>
        <p:spPr>
          <a:xfrm>
            <a:off x="605400" y="1180500"/>
            <a:ext cx="2509200" cy="4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 panose="020B0606030504020204"/>
              <a:buNone/>
              <a:defRPr sz="1800">
                <a:solidFill>
                  <a:srgbClr val="2E3D49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 panose="020B0606030504020204"/>
              <a:buNone/>
              <a:defRPr sz="1800">
                <a:solidFill>
                  <a:srgbClr val="2E3D49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 panose="020B0606030504020204"/>
              <a:buNone/>
              <a:defRPr sz="1800">
                <a:solidFill>
                  <a:srgbClr val="2E3D49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 panose="020B0606030504020204"/>
              <a:buNone/>
              <a:defRPr sz="1800">
                <a:solidFill>
                  <a:srgbClr val="2E3D49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 panose="020B0606030504020204"/>
              <a:buNone/>
              <a:defRPr sz="1800">
                <a:solidFill>
                  <a:srgbClr val="2E3D49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 panose="020B0606030504020204"/>
              <a:buNone/>
              <a:defRPr sz="1800">
                <a:solidFill>
                  <a:srgbClr val="2E3D49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 panose="020B0606030504020204"/>
              <a:buNone/>
              <a:defRPr sz="1800">
                <a:solidFill>
                  <a:srgbClr val="2E3D49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 panose="020B0606030504020204"/>
              <a:buNone/>
              <a:defRPr sz="1800">
                <a:solidFill>
                  <a:srgbClr val="2E3D49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 panose="020B0606030504020204"/>
              <a:buNone/>
              <a:defRPr sz="1800">
                <a:solidFill>
                  <a:srgbClr val="2E3D49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st (10 items, 2 boxes)">
  <p:cSld name="BIG_NUMBER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8" name="Google Shape;38;p8"/>
          <p:cNvSpPr txBox="1"/>
          <p:nvPr>
            <p:ph type="body" idx="1"/>
          </p:nvPr>
        </p:nvSpPr>
        <p:spPr>
          <a:xfrm>
            <a:off x="605400" y="1333650"/>
            <a:ext cx="3442200" cy="33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 panose="020B0606030504020204"/>
              <a:buChar char="●"/>
              <a:defRPr sz="1400">
                <a:solidFill>
                  <a:srgbClr val="2E3D49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914400" lvl="1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 panose="020B0606030504020204"/>
              <a:buChar char="○"/>
              <a:defRPr>
                <a:solidFill>
                  <a:srgbClr val="2E3D49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1371600" lvl="2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 panose="020B0606030504020204"/>
              <a:buChar char="■"/>
              <a:defRPr>
                <a:solidFill>
                  <a:srgbClr val="2E3D49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1828800" lvl="3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 panose="020B0606030504020204"/>
              <a:buChar char="●"/>
              <a:defRPr>
                <a:solidFill>
                  <a:srgbClr val="2E3D49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2286000" lvl="4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 panose="020B0606030504020204"/>
              <a:buChar char="○"/>
              <a:defRPr>
                <a:solidFill>
                  <a:srgbClr val="2E3D49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2743200" lvl="5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 panose="020B0606030504020204"/>
              <a:buChar char="■"/>
              <a:defRPr>
                <a:solidFill>
                  <a:srgbClr val="2E3D49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3200400" lvl="6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 panose="020B0606030504020204"/>
              <a:buChar char="●"/>
              <a:defRPr>
                <a:solidFill>
                  <a:srgbClr val="2E3D49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3657600" lvl="7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 panose="020B0606030504020204"/>
              <a:buChar char="○"/>
              <a:defRPr>
                <a:solidFill>
                  <a:srgbClr val="2E3D49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4114800" lvl="8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 panose="020B0606030504020204"/>
              <a:buChar char="■"/>
              <a:defRPr>
                <a:solidFill>
                  <a:srgbClr val="2E3D49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/>
        </p:txBody>
      </p:sp>
      <p:sp>
        <p:nvSpPr>
          <p:cNvPr id="39" name="Google Shape;39;p8"/>
          <p:cNvSpPr txBox="1"/>
          <p:nvPr>
            <p:ph type="body" idx="2"/>
          </p:nvPr>
        </p:nvSpPr>
        <p:spPr>
          <a:xfrm>
            <a:off x="5030250" y="1333525"/>
            <a:ext cx="3442200" cy="33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 panose="020B0606030504020204"/>
              <a:buChar char="●"/>
              <a:defRPr sz="1400">
                <a:solidFill>
                  <a:srgbClr val="2E3D49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914400" lvl="1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 panose="020B0606030504020204"/>
              <a:buChar char="○"/>
              <a:defRPr>
                <a:solidFill>
                  <a:srgbClr val="2E3D49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1371600" lvl="2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 panose="020B0606030504020204"/>
              <a:buChar char="■"/>
              <a:defRPr>
                <a:solidFill>
                  <a:srgbClr val="2E3D49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1828800" lvl="3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 panose="020B0606030504020204"/>
              <a:buChar char="●"/>
              <a:defRPr>
                <a:solidFill>
                  <a:srgbClr val="2E3D49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2286000" lvl="4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 panose="020B0606030504020204"/>
              <a:buChar char="○"/>
              <a:defRPr>
                <a:solidFill>
                  <a:srgbClr val="2E3D49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2743200" lvl="5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 panose="020B0606030504020204"/>
              <a:buChar char="■"/>
              <a:defRPr>
                <a:solidFill>
                  <a:srgbClr val="2E3D49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3200400" lvl="6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 panose="020B0606030504020204"/>
              <a:buChar char="●"/>
              <a:defRPr>
                <a:solidFill>
                  <a:srgbClr val="2E3D49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3657600" lvl="7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 panose="020B0606030504020204"/>
              <a:buChar char="○"/>
              <a:defRPr>
                <a:solidFill>
                  <a:srgbClr val="2E3D49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4114800" lvl="8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 panose="020B0606030504020204"/>
              <a:buChar char="■"/>
              <a:defRPr>
                <a:solidFill>
                  <a:srgbClr val="2E3D49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type="title"/>
          </p:nvPr>
        </p:nvSpPr>
        <p:spPr>
          <a:xfrm>
            <a:off x="605400" y="473950"/>
            <a:ext cx="250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 panose="020B0606030504020204"/>
              <a:buNone/>
              <a:defRPr sz="2000" b="1">
                <a:solidFill>
                  <a:srgbClr val="2E3D49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Images or icons (with title)">
  <p:cSld name="BLANK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43" name="Google Shape;43;p9"/>
          <p:cNvSpPr txBox="1"/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 panose="020B0606030504020204"/>
              <a:buNone/>
              <a:defRPr sz="2000" b="1">
                <a:solidFill>
                  <a:srgbClr val="2E3D49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s or icons (w/o title)">
  <p:cSld name="BLANK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1"/>
          <a:stretch>
            <a:fillRect/>
          </a:stretch>
        </a:blip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4600" y="525150"/>
            <a:ext cx="7938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 panose="020B0606030504020204"/>
              <a:buNone/>
              <a:defRPr sz="2000" b="1">
                <a:solidFill>
                  <a:srgbClr val="2E3D49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 panose="020B0606030504020204"/>
              <a:buNone/>
              <a:defRPr sz="2000" b="1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 panose="020B0606030504020204"/>
              <a:buNone/>
              <a:defRPr sz="2000" b="1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 panose="020B0606030504020204"/>
              <a:buNone/>
              <a:defRPr sz="2000" b="1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 panose="020B0606030504020204"/>
              <a:buNone/>
              <a:defRPr sz="2000" b="1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 panose="020B0606030504020204"/>
              <a:buNone/>
              <a:defRPr sz="2000" b="1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 panose="020B0606030504020204"/>
              <a:buNone/>
              <a:defRPr sz="2000" b="1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 panose="020B0606030504020204"/>
              <a:buNone/>
              <a:defRPr sz="2000" b="1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 panose="020B0606030504020204"/>
              <a:buNone/>
              <a:defRPr sz="2000" b="1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591500" y="1293900"/>
            <a:ext cx="7971900" cy="3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 panose="020B0606030504020204"/>
              <a:buChar char="●"/>
              <a:defRPr>
                <a:solidFill>
                  <a:srgbClr val="2E3D49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 panose="020B0606030504020204"/>
              <a:buChar char="○"/>
              <a:defRPr>
                <a:solidFill>
                  <a:srgbClr val="2E3D49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 panose="020B0606030504020204"/>
              <a:buChar char="■"/>
              <a:defRPr>
                <a:solidFill>
                  <a:srgbClr val="2E3D49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 panose="020B0606030504020204"/>
              <a:buChar char="●"/>
              <a:defRPr>
                <a:solidFill>
                  <a:srgbClr val="2E3D49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 panose="020B0606030504020204"/>
              <a:buChar char="○"/>
              <a:defRPr>
                <a:solidFill>
                  <a:srgbClr val="2E3D49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 panose="020B0606030504020204"/>
              <a:buChar char="■"/>
              <a:defRPr>
                <a:solidFill>
                  <a:srgbClr val="2E3D49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 panose="020B0606030504020204"/>
              <a:buChar char="●"/>
              <a:defRPr>
                <a:solidFill>
                  <a:srgbClr val="2E3D49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 panose="020B0606030504020204"/>
              <a:buChar char="○"/>
              <a:defRPr>
                <a:solidFill>
                  <a:srgbClr val="2E3D49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 panose="020B0606030504020204"/>
              <a:buChar char="■"/>
              <a:defRPr>
                <a:solidFill>
                  <a:srgbClr val="2E3D49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9" name="Google Shape;9;p1"/>
          <p:cNvSpPr txBox="1"/>
          <p:nvPr/>
        </p:nvSpPr>
        <p:spPr>
          <a:xfrm>
            <a:off x="120625" y="4815050"/>
            <a:ext cx="2072700" cy="1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9999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Confidential</a:t>
            </a:r>
            <a:endParaRPr sz="800">
              <a:solidFill>
                <a:srgbClr val="999999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2"/>
          <p:cNvPicPr preferRelativeResize="0"/>
          <p:nvPr/>
        </p:nvPicPr>
        <p:blipFill rotWithShape="1">
          <a:blip r:embed="rId1"/>
          <a:srcRect l="9957" t="35735" r="10513" b="35787"/>
          <a:stretch>
            <a:fillRect/>
          </a:stretch>
        </p:blipFill>
        <p:spPr>
          <a:xfrm>
            <a:off x="2963449" y="497350"/>
            <a:ext cx="3217100" cy="8638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2"/>
          <p:cNvSpPr txBox="1"/>
          <p:nvPr>
            <p:ph type="title"/>
          </p:nvPr>
        </p:nvSpPr>
        <p:spPr>
          <a:xfrm>
            <a:off x="1979930" y="1851660"/>
            <a:ext cx="5181600" cy="4521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 font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Lake Value Proposition</a:t>
            </a:r>
            <a:endParaRPr lang="en-GB" b="0"/>
          </a:p>
        </p:txBody>
      </p:sp>
      <p:sp>
        <p:nvSpPr>
          <p:cNvPr id="56" name="Google Shape;56;p12"/>
          <p:cNvSpPr txBox="1"/>
          <p:nvPr>
            <p:ph type="subTitle" idx="1"/>
          </p:nvPr>
        </p:nvSpPr>
        <p:spPr>
          <a:xfrm>
            <a:off x="2086350" y="2910325"/>
            <a:ext cx="4886700" cy="4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QUANG HUY CHU</a:t>
            </a:r>
            <a:endParaRPr lang="en-US" altLang="en-GB"/>
          </a:p>
        </p:txBody>
      </p:sp>
      <p:sp>
        <p:nvSpPr>
          <p:cNvPr id="57" name="Google Shape;57;p12"/>
          <p:cNvSpPr txBox="1"/>
          <p:nvPr/>
        </p:nvSpPr>
        <p:spPr>
          <a:xfrm>
            <a:off x="7705200" y="4829825"/>
            <a:ext cx="1564800" cy="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9999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Udacity IPS Version 1.0</a:t>
            </a:r>
            <a:endParaRPr sz="800">
              <a:solidFill>
                <a:srgbClr val="999999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58" name="Google Shape;58;p12"/>
          <p:cNvSpPr txBox="1"/>
          <p:nvPr/>
        </p:nvSpPr>
        <p:spPr>
          <a:xfrm>
            <a:off x="2128520" y="2284095"/>
            <a:ext cx="4886960" cy="434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Medical Data Processing Company</a:t>
            </a:r>
            <a:endParaRPr lang="en-GB" sz="2000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0"/>
          <p:cNvPicPr preferRelativeResize="0"/>
          <p:nvPr/>
        </p:nvPicPr>
        <p:blipFill rotWithShape="1">
          <a:blip r:embed="rId1"/>
          <a:srcRect l="9957" t="35735" r="10513" b="35787"/>
          <a:stretch>
            <a:fillRect/>
          </a:stretch>
        </p:blipFill>
        <p:spPr>
          <a:xfrm>
            <a:off x="2963449" y="497350"/>
            <a:ext cx="3217100" cy="86389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/>
          <p:nvPr>
            <p:ph type="title"/>
          </p:nvPr>
        </p:nvSpPr>
        <p:spPr>
          <a:xfrm>
            <a:off x="2086350" y="2198475"/>
            <a:ext cx="4886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THANK YOU</a:t>
            </a:r>
            <a:endParaRPr sz="2200" b="0"/>
          </a:p>
        </p:txBody>
      </p:sp>
      <p:sp>
        <p:nvSpPr>
          <p:cNvPr id="115" name="Google Shape;115;p20"/>
          <p:cNvSpPr txBox="1"/>
          <p:nvPr/>
        </p:nvSpPr>
        <p:spPr>
          <a:xfrm>
            <a:off x="7705200" y="4829825"/>
            <a:ext cx="1564800" cy="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9999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Udacity IPS Version 1.0</a:t>
            </a:r>
            <a:endParaRPr sz="800">
              <a:solidFill>
                <a:srgbClr val="999999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1048800" y="1129475"/>
            <a:ext cx="704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666666"/>
                </a:solidFill>
              </a:rPr>
              <a:t>Agenda</a:t>
            </a:r>
            <a:endParaRPr sz="3000">
              <a:solidFill>
                <a:srgbClr val="666666"/>
              </a:solidFill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7705200" y="4829825"/>
            <a:ext cx="1564800" cy="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9999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Udacity IPS Ver. 1 2/2020</a:t>
            </a:r>
            <a:endParaRPr sz="800">
              <a:solidFill>
                <a:srgbClr val="999999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65" name="Google Shape;65;p13"/>
          <p:cNvSpPr txBox="1"/>
          <p:nvPr>
            <p:ph type="body" idx="1"/>
          </p:nvPr>
        </p:nvSpPr>
        <p:spPr>
          <a:xfrm>
            <a:off x="1066775" y="1962650"/>
            <a:ext cx="7046400" cy="19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What is a Data Lake</a:t>
            </a:r>
            <a:endParaRPr lang="en-GB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Components</a:t>
            </a:r>
            <a:r>
              <a:rPr lang="en-GB"/>
              <a:t> of a Data Lake</a:t>
            </a:r>
            <a:endParaRPr lang="en-GB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Data Lake vs Data Warehouse</a:t>
            </a:r>
            <a:endParaRPr lang="en-GB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Business Value of Data Lake Solution</a:t>
            </a:r>
            <a:endParaRPr lang="en-GB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Proposed Data Lake Architecture for Medical Data Processing system</a:t>
            </a:r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body" idx="1"/>
          </p:nvPr>
        </p:nvSpPr>
        <p:spPr>
          <a:xfrm>
            <a:off x="605155" y="1398270"/>
            <a:ext cx="7867015" cy="12458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	A central r</a:t>
            </a:r>
            <a:r>
              <a:rPr lang="en-GB"/>
              <a:t>epository storage</a:t>
            </a:r>
            <a:r>
              <a:rPr lang="en-US" altLang="en-GB"/>
              <a:t> designed to store, process, secure a large amount of</a:t>
            </a:r>
            <a:r>
              <a:rPr lang="en-GB"/>
              <a:t> structured, semi-structured, and unstructured data. Data Lake is mainly used to break data silos, centralizing all the data of an individual business to be able to provide decisive insights. Data Lake helps C-level executives have a more holistic view </a:t>
            </a:r>
            <a:r>
              <a:rPr lang="en-US" altLang="en-GB"/>
              <a:t>so they</a:t>
            </a:r>
            <a:r>
              <a:rPr lang="en-GB"/>
              <a:t> can</a:t>
            </a:r>
            <a:r>
              <a:rPr lang="en-US" altLang="en-GB"/>
              <a:t> improve the business by</a:t>
            </a:r>
            <a:r>
              <a:rPr lang="en-GB"/>
              <a:t> mak</a:t>
            </a:r>
            <a:r>
              <a:rPr lang="en-US" altLang="en-GB"/>
              <a:t>ing</a:t>
            </a:r>
            <a:r>
              <a:rPr lang="en-GB"/>
              <a:t> data-driven decisions.</a:t>
            </a:r>
            <a:endParaRPr lang="en-GB"/>
          </a:p>
        </p:txBody>
      </p:sp>
      <p:sp>
        <p:nvSpPr>
          <p:cNvPr id="71" name="Google Shape;71;p14"/>
          <p:cNvSpPr txBox="1"/>
          <p:nvPr>
            <p:ph type="subTitle" idx="2"/>
          </p:nvPr>
        </p:nvSpPr>
        <p:spPr>
          <a:xfrm>
            <a:off x="605400" y="1089695"/>
            <a:ext cx="7933200" cy="4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Executive </a:t>
            </a:r>
            <a:r>
              <a:rPr lang="en-GB"/>
              <a:t>summary</a:t>
            </a:r>
            <a:endParaRPr lang="en-GB"/>
          </a:p>
        </p:txBody>
      </p:sp>
      <p:sp>
        <p:nvSpPr>
          <p:cNvPr id="72" name="Google Shape;72;p14"/>
          <p:cNvSpPr txBox="1"/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a Data Lake</a:t>
            </a:r>
            <a:endParaRPr lang="en-GB"/>
          </a:p>
        </p:txBody>
      </p:sp>
      <p:sp>
        <p:nvSpPr>
          <p:cNvPr id="1" name="Flowchart: Magnetic Disk 0"/>
          <p:cNvSpPr/>
          <p:nvPr/>
        </p:nvSpPr>
        <p:spPr>
          <a:xfrm>
            <a:off x="4003675" y="3370580"/>
            <a:ext cx="641985" cy="720090"/>
          </a:xfrm>
          <a:prstGeom prst="flowChartMagneticDisk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091305" y="3731260"/>
            <a:ext cx="467360" cy="76200"/>
          </a:xfrm>
          <a:custGeom>
            <a:avLst/>
            <a:gdLst>
              <a:gd name="connisteX0" fmla="*/ 0 w 4302125"/>
              <a:gd name="connsiteY0" fmla="*/ 14605 h 1449075"/>
              <a:gd name="connisteX1" fmla="*/ 698500 w 4302125"/>
              <a:gd name="connsiteY1" fmla="*/ 1441450 h 1449075"/>
              <a:gd name="connisteX2" fmla="*/ 1426845 w 4302125"/>
              <a:gd name="connsiteY2" fmla="*/ 14605 h 1449075"/>
              <a:gd name="connisteX3" fmla="*/ 2125345 w 4302125"/>
              <a:gd name="connsiteY3" fmla="*/ 1449070 h 1449075"/>
              <a:gd name="connisteX4" fmla="*/ 2868295 w 4302125"/>
              <a:gd name="connsiteY4" fmla="*/ 14605 h 1449075"/>
              <a:gd name="connisteX5" fmla="*/ 3589020 w 4302125"/>
              <a:gd name="connsiteY5" fmla="*/ 1449070 h 1449075"/>
              <a:gd name="connisteX6" fmla="*/ 4302125 w 4302125"/>
              <a:gd name="connsiteY6" fmla="*/ 0 h 14490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</a:cxnLst>
            <a:rect l="l" t="t" r="r" b="b"/>
            <a:pathLst>
              <a:path w="4302125" h="1449075">
                <a:moveTo>
                  <a:pt x="0" y="14605"/>
                </a:moveTo>
                <a:cubicBezTo>
                  <a:pt x="125095" y="328295"/>
                  <a:pt x="413385" y="1441450"/>
                  <a:pt x="698500" y="1441450"/>
                </a:cubicBezTo>
                <a:cubicBezTo>
                  <a:pt x="983615" y="1441450"/>
                  <a:pt x="1141730" y="13335"/>
                  <a:pt x="1426845" y="14605"/>
                </a:cubicBezTo>
                <a:cubicBezTo>
                  <a:pt x="1711960" y="15875"/>
                  <a:pt x="1837055" y="1449070"/>
                  <a:pt x="2125345" y="1449070"/>
                </a:cubicBezTo>
                <a:cubicBezTo>
                  <a:pt x="2413635" y="1449070"/>
                  <a:pt x="2575560" y="14605"/>
                  <a:pt x="2868295" y="14605"/>
                </a:cubicBezTo>
                <a:cubicBezTo>
                  <a:pt x="3161030" y="14605"/>
                  <a:pt x="3302000" y="1452245"/>
                  <a:pt x="3589020" y="1449070"/>
                </a:cubicBezTo>
                <a:cubicBezTo>
                  <a:pt x="3876040" y="1445895"/>
                  <a:pt x="4173855" y="318770"/>
                  <a:pt x="4302125" y="0"/>
                </a:cubicBezTo>
              </a:path>
            </a:pathLst>
          </a:cu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4090670" y="3816350"/>
            <a:ext cx="467360" cy="76200"/>
          </a:xfrm>
          <a:custGeom>
            <a:avLst/>
            <a:gdLst>
              <a:gd name="connisteX0" fmla="*/ 0 w 4302125"/>
              <a:gd name="connsiteY0" fmla="*/ 14605 h 1449075"/>
              <a:gd name="connisteX1" fmla="*/ 698500 w 4302125"/>
              <a:gd name="connsiteY1" fmla="*/ 1441450 h 1449075"/>
              <a:gd name="connisteX2" fmla="*/ 1426845 w 4302125"/>
              <a:gd name="connsiteY2" fmla="*/ 14605 h 1449075"/>
              <a:gd name="connisteX3" fmla="*/ 2125345 w 4302125"/>
              <a:gd name="connsiteY3" fmla="*/ 1449070 h 1449075"/>
              <a:gd name="connisteX4" fmla="*/ 2868295 w 4302125"/>
              <a:gd name="connsiteY4" fmla="*/ 14605 h 1449075"/>
              <a:gd name="connisteX5" fmla="*/ 3589020 w 4302125"/>
              <a:gd name="connsiteY5" fmla="*/ 1449070 h 1449075"/>
              <a:gd name="connisteX6" fmla="*/ 4302125 w 4302125"/>
              <a:gd name="connsiteY6" fmla="*/ 0 h 14490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</a:cxnLst>
            <a:rect l="l" t="t" r="r" b="b"/>
            <a:pathLst>
              <a:path w="4302125" h="1449075">
                <a:moveTo>
                  <a:pt x="0" y="14605"/>
                </a:moveTo>
                <a:cubicBezTo>
                  <a:pt x="125095" y="328295"/>
                  <a:pt x="413385" y="1441450"/>
                  <a:pt x="698500" y="1441450"/>
                </a:cubicBezTo>
                <a:cubicBezTo>
                  <a:pt x="983615" y="1441450"/>
                  <a:pt x="1141730" y="13335"/>
                  <a:pt x="1426845" y="14605"/>
                </a:cubicBezTo>
                <a:cubicBezTo>
                  <a:pt x="1711960" y="15875"/>
                  <a:pt x="1837055" y="1449070"/>
                  <a:pt x="2125345" y="1449070"/>
                </a:cubicBezTo>
                <a:cubicBezTo>
                  <a:pt x="2413635" y="1449070"/>
                  <a:pt x="2575560" y="14605"/>
                  <a:pt x="2868295" y="14605"/>
                </a:cubicBezTo>
                <a:cubicBezTo>
                  <a:pt x="3161030" y="14605"/>
                  <a:pt x="3302000" y="1452245"/>
                  <a:pt x="3589020" y="1449070"/>
                </a:cubicBezTo>
                <a:cubicBezTo>
                  <a:pt x="3876040" y="1445895"/>
                  <a:pt x="4173855" y="318770"/>
                  <a:pt x="4302125" y="0"/>
                </a:cubicBezTo>
              </a:path>
            </a:pathLst>
          </a:cu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4090670" y="3901440"/>
            <a:ext cx="467360" cy="76200"/>
          </a:xfrm>
          <a:custGeom>
            <a:avLst/>
            <a:gdLst>
              <a:gd name="connisteX0" fmla="*/ 0 w 4302125"/>
              <a:gd name="connsiteY0" fmla="*/ 14605 h 1449075"/>
              <a:gd name="connisteX1" fmla="*/ 698500 w 4302125"/>
              <a:gd name="connsiteY1" fmla="*/ 1441450 h 1449075"/>
              <a:gd name="connisteX2" fmla="*/ 1426845 w 4302125"/>
              <a:gd name="connsiteY2" fmla="*/ 14605 h 1449075"/>
              <a:gd name="connisteX3" fmla="*/ 2125345 w 4302125"/>
              <a:gd name="connsiteY3" fmla="*/ 1449070 h 1449075"/>
              <a:gd name="connisteX4" fmla="*/ 2868295 w 4302125"/>
              <a:gd name="connsiteY4" fmla="*/ 14605 h 1449075"/>
              <a:gd name="connisteX5" fmla="*/ 3589020 w 4302125"/>
              <a:gd name="connsiteY5" fmla="*/ 1449070 h 1449075"/>
              <a:gd name="connisteX6" fmla="*/ 4302125 w 4302125"/>
              <a:gd name="connsiteY6" fmla="*/ 0 h 14490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</a:cxnLst>
            <a:rect l="l" t="t" r="r" b="b"/>
            <a:pathLst>
              <a:path w="4302125" h="1449075">
                <a:moveTo>
                  <a:pt x="0" y="14605"/>
                </a:moveTo>
                <a:cubicBezTo>
                  <a:pt x="125095" y="328295"/>
                  <a:pt x="413385" y="1441450"/>
                  <a:pt x="698500" y="1441450"/>
                </a:cubicBezTo>
                <a:cubicBezTo>
                  <a:pt x="983615" y="1441450"/>
                  <a:pt x="1141730" y="13335"/>
                  <a:pt x="1426845" y="14605"/>
                </a:cubicBezTo>
                <a:cubicBezTo>
                  <a:pt x="1711960" y="15875"/>
                  <a:pt x="1837055" y="1449070"/>
                  <a:pt x="2125345" y="1449070"/>
                </a:cubicBezTo>
                <a:cubicBezTo>
                  <a:pt x="2413635" y="1449070"/>
                  <a:pt x="2575560" y="14605"/>
                  <a:pt x="2868295" y="14605"/>
                </a:cubicBezTo>
                <a:cubicBezTo>
                  <a:pt x="3161030" y="14605"/>
                  <a:pt x="3302000" y="1452245"/>
                  <a:pt x="3589020" y="1449070"/>
                </a:cubicBezTo>
                <a:cubicBezTo>
                  <a:pt x="3876040" y="1445895"/>
                  <a:pt x="4173855" y="318770"/>
                  <a:pt x="4302125" y="0"/>
                </a:cubicBezTo>
              </a:path>
            </a:pathLst>
          </a:cu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4091305" y="3646170"/>
            <a:ext cx="467360" cy="76200"/>
          </a:xfrm>
          <a:custGeom>
            <a:avLst/>
            <a:gdLst>
              <a:gd name="connisteX0" fmla="*/ 0 w 4302125"/>
              <a:gd name="connsiteY0" fmla="*/ 14605 h 1449075"/>
              <a:gd name="connisteX1" fmla="*/ 698500 w 4302125"/>
              <a:gd name="connsiteY1" fmla="*/ 1441450 h 1449075"/>
              <a:gd name="connisteX2" fmla="*/ 1426845 w 4302125"/>
              <a:gd name="connsiteY2" fmla="*/ 14605 h 1449075"/>
              <a:gd name="connisteX3" fmla="*/ 2125345 w 4302125"/>
              <a:gd name="connsiteY3" fmla="*/ 1449070 h 1449075"/>
              <a:gd name="connisteX4" fmla="*/ 2868295 w 4302125"/>
              <a:gd name="connsiteY4" fmla="*/ 14605 h 1449075"/>
              <a:gd name="connisteX5" fmla="*/ 3589020 w 4302125"/>
              <a:gd name="connsiteY5" fmla="*/ 1449070 h 1449075"/>
              <a:gd name="connisteX6" fmla="*/ 4302125 w 4302125"/>
              <a:gd name="connsiteY6" fmla="*/ 0 h 14490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</a:cxnLst>
            <a:rect l="l" t="t" r="r" b="b"/>
            <a:pathLst>
              <a:path w="4302125" h="1449075">
                <a:moveTo>
                  <a:pt x="0" y="14605"/>
                </a:moveTo>
                <a:cubicBezTo>
                  <a:pt x="125095" y="328295"/>
                  <a:pt x="413385" y="1441450"/>
                  <a:pt x="698500" y="1441450"/>
                </a:cubicBezTo>
                <a:cubicBezTo>
                  <a:pt x="983615" y="1441450"/>
                  <a:pt x="1141730" y="13335"/>
                  <a:pt x="1426845" y="14605"/>
                </a:cubicBezTo>
                <a:cubicBezTo>
                  <a:pt x="1711960" y="15875"/>
                  <a:pt x="1837055" y="1449070"/>
                  <a:pt x="2125345" y="1449070"/>
                </a:cubicBezTo>
                <a:cubicBezTo>
                  <a:pt x="2413635" y="1449070"/>
                  <a:pt x="2575560" y="14605"/>
                  <a:pt x="2868295" y="14605"/>
                </a:cubicBezTo>
                <a:cubicBezTo>
                  <a:pt x="3161030" y="14605"/>
                  <a:pt x="3302000" y="1452245"/>
                  <a:pt x="3589020" y="1449070"/>
                </a:cubicBezTo>
                <a:cubicBezTo>
                  <a:pt x="3876040" y="1445895"/>
                  <a:pt x="4173855" y="318770"/>
                  <a:pt x="4302125" y="0"/>
                </a:cubicBezTo>
              </a:path>
            </a:pathLst>
          </a:cu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Flowchart: Multidocument 16"/>
          <p:cNvSpPr/>
          <p:nvPr/>
        </p:nvSpPr>
        <p:spPr>
          <a:xfrm>
            <a:off x="2555875" y="2715895"/>
            <a:ext cx="927735" cy="550545"/>
          </a:xfrm>
          <a:prstGeom prst="flowChartMultidocumen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>
                <a:solidFill>
                  <a:schemeClr val="tx1"/>
                </a:solidFill>
              </a:rPr>
              <a:t>Semi-structured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8" name="Flowchart: Multidocument 17"/>
          <p:cNvSpPr/>
          <p:nvPr/>
        </p:nvSpPr>
        <p:spPr>
          <a:xfrm>
            <a:off x="2555875" y="3455670"/>
            <a:ext cx="927735" cy="550545"/>
          </a:xfrm>
          <a:prstGeom prst="flowChartMultidocumen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>
                <a:solidFill>
                  <a:schemeClr val="tx1"/>
                </a:solidFill>
              </a:rPr>
              <a:t>Structured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9" name="Flowchart: Multidocument 18"/>
          <p:cNvSpPr/>
          <p:nvPr/>
        </p:nvSpPr>
        <p:spPr>
          <a:xfrm>
            <a:off x="2555875" y="4156075"/>
            <a:ext cx="927735" cy="550545"/>
          </a:xfrm>
          <a:prstGeom prst="flowChartMultidocumen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>
                <a:solidFill>
                  <a:schemeClr val="tx1"/>
                </a:solidFill>
              </a:rPr>
              <a:t>Un-</a:t>
            </a:r>
            <a:endParaRPr lang="en-US" sz="1000">
              <a:solidFill>
                <a:schemeClr val="tx1"/>
              </a:solidFill>
            </a:endParaRPr>
          </a:p>
          <a:p>
            <a:pPr algn="ctr"/>
            <a:r>
              <a:rPr lang="en-US" sz="1000">
                <a:solidFill>
                  <a:schemeClr val="tx1"/>
                </a:solidFill>
              </a:rPr>
              <a:t>structured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7" idx="3"/>
            <a:endCxn id="1" idx="2"/>
          </p:cNvCxnSpPr>
          <p:nvPr/>
        </p:nvCxnSpPr>
        <p:spPr>
          <a:xfrm>
            <a:off x="3483610" y="2991485"/>
            <a:ext cx="520065" cy="7391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3"/>
            <a:endCxn id="1" idx="2"/>
          </p:cNvCxnSpPr>
          <p:nvPr/>
        </p:nvCxnSpPr>
        <p:spPr>
          <a:xfrm flipV="1">
            <a:off x="3483610" y="3730625"/>
            <a:ext cx="520065" cy="6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9" idx="3"/>
            <a:endCxn id="1" idx="2"/>
          </p:cNvCxnSpPr>
          <p:nvPr/>
        </p:nvCxnSpPr>
        <p:spPr>
          <a:xfrm flipV="1">
            <a:off x="3483610" y="3730625"/>
            <a:ext cx="520065" cy="701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5221605" y="3467100"/>
            <a:ext cx="532765" cy="5187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Picture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5330190" y="4219575"/>
            <a:ext cx="344170" cy="4305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Picture 101"/>
          <p:cNvPicPr/>
          <p:nvPr/>
        </p:nvPicPr>
        <p:blipFill>
          <a:blip r:embed="rId3"/>
          <a:stretch>
            <a:fillRect/>
          </a:stretch>
        </p:blipFill>
        <p:spPr>
          <a:xfrm>
            <a:off x="5220335" y="2933700"/>
            <a:ext cx="534035" cy="37846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24" name="Straight Arrow Connector 23"/>
          <p:cNvCxnSpPr>
            <a:stCxn id="1" idx="4"/>
            <a:endCxn id="100" idx="1"/>
          </p:cNvCxnSpPr>
          <p:nvPr/>
        </p:nvCxnSpPr>
        <p:spPr>
          <a:xfrm flipV="1">
            <a:off x="4645660" y="3726815"/>
            <a:ext cx="575945" cy="38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" idx="4"/>
            <a:endCxn id="102" idx="1"/>
          </p:cNvCxnSpPr>
          <p:nvPr/>
        </p:nvCxnSpPr>
        <p:spPr>
          <a:xfrm flipV="1">
            <a:off x="4645660" y="3122930"/>
            <a:ext cx="574675" cy="6076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" idx="4"/>
          </p:cNvCxnSpPr>
          <p:nvPr/>
        </p:nvCxnSpPr>
        <p:spPr>
          <a:xfrm>
            <a:off x="4645660" y="3730625"/>
            <a:ext cx="889635" cy="7004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26"/>
          <p:cNvSpPr txBox="1"/>
          <p:nvPr/>
        </p:nvSpPr>
        <p:spPr>
          <a:xfrm>
            <a:off x="3931920" y="3125470"/>
            <a:ext cx="7861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Data Lake</a:t>
            </a:r>
            <a:endParaRPr lang="en-US" sz="1000"/>
          </a:p>
        </p:txBody>
      </p:sp>
      <p:sp>
        <p:nvSpPr>
          <p:cNvPr id="28" name="Text Box 27"/>
          <p:cNvSpPr txBox="1"/>
          <p:nvPr/>
        </p:nvSpPr>
        <p:spPr>
          <a:xfrm>
            <a:off x="5807075" y="2914650"/>
            <a:ext cx="7861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Real-time monitoring</a:t>
            </a:r>
            <a:endParaRPr lang="en-US" sz="1000"/>
          </a:p>
        </p:txBody>
      </p:sp>
      <p:sp>
        <p:nvSpPr>
          <p:cNvPr id="29" name="Text Box 28"/>
          <p:cNvSpPr txBox="1"/>
          <p:nvPr/>
        </p:nvSpPr>
        <p:spPr>
          <a:xfrm>
            <a:off x="5807075" y="3535680"/>
            <a:ext cx="7861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Machine Learning</a:t>
            </a:r>
            <a:endParaRPr lang="en-US" sz="1000"/>
          </a:p>
        </p:txBody>
      </p:sp>
      <p:sp>
        <p:nvSpPr>
          <p:cNvPr id="30" name="Text Box 29"/>
          <p:cNvSpPr txBox="1"/>
          <p:nvPr/>
        </p:nvSpPr>
        <p:spPr>
          <a:xfrm>
            <a:off x="5807075" y="4312920"/>
            <a:ext cx="7861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Reporting</a:t>
            </a:r>
            <a:endParaRPr lang="en-US" sz="1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body" idx="1"/>
          </p:nvPr>
        </p:nvSpPr>
        <p:spPr>
          <a:xfrm>
            <a:off x="611750" y="1134335"/>
            <a:ext cx="7867200" cy="28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altLang="en-GB" b="1"/>
              <a:t>Ingestion layer</a:t>
            </a:r>
            <a:r>
              <a:rPr lang="en-US" altLang="en-GB"/>
              <a:t>: Take on the role of ingest data from multiple sources with various formats into the Data Lake system.</a:t>
            </a:r>
            <a:endParaRPr lang="en-US" altLang="en-GB"/>
          </a:p>
          <a:p>
            <a:pPr marL="139700" lvl="0" indent="0" algn="just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en-GB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altLang="en-GB" b="1"/>
              <a:t>Processing layer</a:t>
            </a:r>
            <a:r>
              <a:rPr lang="en-US" altLang="en-GB"/>
              <a:t>:Clean and process a large amount of data with fast and accurate. Ensure both batch processing and real-time data analysis.</a:t>
            </a:r>
            <a:endParaRPr lang="en-US" altLang="en-GB"/>
          </a:p>
          <a:p>
            <a:pPr marL="139700" lvl="0" indent="0" algn="just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GB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altLang="en-GB" b="1"/>
              <a:t>Storage layer</a:t>
            </a:r>
            <a:r>
              <a:rPr lang="en-US" altLang="en-GB"/>
              <a:t>: Where all the data of Data Lake is stored. Storage layer ensure that data is not loss in the even of failure or process error.</a:t>
            </a:r>
            <a:endParaRPr lang="en-US" altLang="en-GB"/>
          </a:p>
          <a:p>
            <a:pPr marL="139700" lvl="0" indent="0" algn="just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GB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altLang="en-GB" b="1"/>
              <a:t>Governance and Security layer</a:t>
            </a:r>
            <a:r>
              <a:rPr lang="en-US" altLang="en-GB"/>
              <a:t>: Administer and manage all components in the Data Lake, ensure each component operates as planned, and also guarantee data security.</a:t>
            </a:r>
            <a:endParaRPr lang="en-US" altLang="en-GB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altLang="en-GB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altLang="en-GB" b="1"/>
              <a:t>Orchestrations layer</a:t>
            </a:r>
            <a:r>
              <a:rPr lang="en-US" altLang="en-GB"/>
              <a:t>: Monitoring all the operation tasks in the Data Lake system, ensure that all the taks is operated on planned and responsible for restart error taks.</a:t>
            </a:r>
            <a:endParaRPr lang="en-US" altLang="en-GB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altLang="en-GB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altLang="en-GB"/>
              <a:t>Use-case specific layer: Quality, Catalog, Audit, Lineage,..</a:t>
            </a:r>
            <a:endParaRPr lang="en-US" altLang="en-GB"/>
          </a:p>
        </p:txBody>
      </p:sp>
      <p:sp>
        <p:nvSpPr>
          <p:cNvPr id="79" name="Google Shape;79;p15"/>
          <p:cNvSpPr txBox="1"/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Components of Data Lake</a:t>
            </a:r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body" idx="1"/>
          </p:nvPr>
        </p:nvSpPr>
        <p:spPr>
          <a:xfrm>
            <a:off x="1066775" y="1962650"/>
            <a:ext cx="7046400" cy="19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Why is Data Lake and not Data Warehouse</a:t>
            </a:r>
            <a:r>
              <a:rPr lang="en-US" altLang="en-GB" b="1"/>
              <a:t>?</a:t>
            </a:r>
            <a:endParaRPr lang="en-US" altLang="en-GB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F</a:t>
            </a:r>
            <a:r>
              <a:rPr lang="en-GB"/>
              <a:t>irst we should consider the differences between the two systems in the following table:</a:t>
            </a:r>
            <a:endParaRPr lang="en-GB"/>
          </a:p>
        </p:txBody>
      </p:sp>
      <p:sp>
        <p:nvSpPr>
          <p:cNvPr id="85" name="Google Shape;85;p16"/>
          <p:cNvSpPr txBox="1"/>
          <p:nvPr>
            <p:ph type="title"/>
          </p:nvPr>
        </p:nvSpPr>
        <p:spPr>
          <a:xfrm>
            <a:off x="1048800" y="1129475"/>
            <a:ext cx="704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Lake vs Data Warehouse</a:t>
            </a:r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body" idx="1"/>
          </p:nvPr>
        </p:nvSpPr>
        <p:spPr>
          <a:xfrm>
            <a:off x="605400" y="1275250"/>
            <a:ext cx="3442200" cy="34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Refined/structured/relational data</a:t>
            </a:r>
            <a:endParaRPr lang="en-GB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Schema designed at the beginning</a:t>
            </a:r>
            <a:endParaRPr lang="en-GB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Used by mainly business analysts</a:t>
            </a:r>
            <a:endParaRPr lang="en-GB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Used for historical analytics, visualizations, BI</a:t>
            </a:r>
            <a:endParaRPr lang="en-GB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Collects similar data from multiple resources</a:t>
            </a:r>
            <a:endParaRPr lang="en-GB"/>
          </a:p>
        </p:txBody>
      </p:sp>
      <p:sp>
        <p:nvSpPr>
          <p:cNvPr id="91" name="Google Shape;91;p17"/>
          <p:cNvSpPr txBox="1"/>
          <p:nvPr>
            <p:ph type="body" idx="2"/>
          </p:nvPr>
        </p:nvSpPr>
        <p:spPr>
          <a:xfrm>
            <a:off x="5030250" y="1199050"/>
            <a:ext cx="3442200" cy="33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>
                <a:sym typeface="+mn-ea"/>
              </a:rPr>
              <a:t>Unstructured, unrefined, not relational data</a:t>
            </a:r>
            <a:endParaRPr lang="en-GB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Schema designed at the end</a:t>
            </a:r>
            <a:endParaRPr lang="en-GB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Use by data scientists and data developers, business analysts</a:t>
            </a:r>
            <a:endParaRPr lang="en-GB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Used for predictive analytics, machine learning</a:t>
            </a:r>
            <a:endParaRPr lang="en-GB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Connecting various types of data from a wide variety of sources</a:t>
            </a:r>
            <a:endParaRPr lang="en-GB"/>
          </a:p>
        </p:txBody>
      </p:sp>
      <p:sp>
        <p:nvSpPr>
          <p:cNvPr id="92" name="Google Shape;92;p17"/>
          <p:cNvSpPr txBox="1"/>
          <p:nvPr>
            <p:ph type="title"/>
          </p:nvPr>
        </p:nvSpPr>
        <p:spPr>
          <a:xfrm>
            <a:off x="529200" y="626350"/>
            <a:ext cx="3518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Warehouse</a:t>
            </a:r>
          </a:p>
        </p:txBody>
      </p:sp>
      <p:sp>
        <p:nvSpPr>
          <p:cNvPr id="93" name="Google Shape;93;p17"/>
          <p:cNvSpPr txBox="1"/>
          <p:nvPr/>
        </p:nvSpPr>
        <p:spPr>
          <a:xfrm>
            <a:off x="7705200" y="4829825"/>
            <a:ext cx="1564800" cy="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9999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Udacity IPS Ver. 1 2/2020</a:t>
            </a:r>
            <a:endParaRPr sz="800">
              <a:solidFill>
                <a:srgbClr val="999999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94" name="Google Shape;94;p17"/>
          <p:cNvSpPr txBox="1"/>
          <p:nvPr>
            <p:ph type="title"/>
          </p:nvPr>
        </p:nvSpPr>
        <p:spPr>
          <a:xfrm>
            <a:off x="4954050" y="594225"/>
            <a:ext cx="3518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Lake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5030470" y="1097280"/>
            <a:ext cx="697865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body" idx="1"/>
          </p:nvPr>
        </p:nvSpPr>
        <p:spPr>
          <a:xfrm>
            <a:off x="605400" y="1275250"/>
            <a:ext cx="3442200" cy="34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Refined/structured/relational data</a:t>
            </a:r>
            <a:endParaRPr lang="en-GB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Schema designed at the beginning</a:t>
            </a:r>
            <a:endParaRPr lang="en-GB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Used by mainly business analysts</a:t>
            </a:r>
            <a:endParaRPr lang="en-GB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Used for historical analytics, visualizations, BI</a:t>
            </a:r>
            <a:endParaRPr lang="en-GB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Collects similar data from multiple resources</a:t>
            </a:r>
            <a:endParaRPr lang="en-GB"/>
          </a:p>
        </p:txBody>
      </p:sp>
      <p:sp>
        <p:nvSpPr>
          <p:cNvPr id="91" name="Google Shape;91;p17"/>
          <p:cNvSpPr txBox="1"/>
          <p:nvPr>
            <p:ph type="body" idx="2"/>
          </p:nvPr>
        </p:nvSpPr>
        <p:spPr>
          <a:xfrm>
            <a:off x="5030250" y="1199050"/>
            <a:ext cx="3442200" cy="33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>
                <a:sym typeface="+mn-ea"/>
              </a:rPr>
              <a:t>Unstructured, unrefined, not relational data</a:t>
            </a:r>
            <a:endParaRPr lang="en-GB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Schema designed at the end</a:t>
            </a:r>
            <a:endParaRPr lang="en-GB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Use by data scientists and data developers, business analysts</a:t>
            </a:r>
            <a:endParaRPr lang="en-GB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Used for predictive analytics, machine learning</a:t>
            </a:r>
            <a:endParaRPr lang="en-GB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Connecting various types of data from a wide variety of sources</a:t>
            </a:r>
            <a:endParaRPr lang="en-GB"/>
          </a:p>
        </p:txBody>
      </p:sp>
      <p:sp>
        <p:nvSpPr>
          <p:cNvPr id="92" name="Google Shape;92;p17"/>
          <p:cNvSpPr txBox="1"/>
          <p:nvPr>
            <p:ph type="title"/>
          </p:nvPr>
        </p:nvSpPr>
        <p:spPr>
          <a:xfrm>
            <a:off x="529200" y="626350"/>
            <a:ext cx="3518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Warehouse</a:t>
            </a:r>
            <a:endParaRPr lang="en-GB"/>
          </a:p>
        </p:txBody>
      </p:sp>
      <p:sp>
        <p:nvSpPr>
          <p:cNvPr id="93" name="Google Shape;93;p17"/>
          <p:cNvSpPr txBox="1"/>
          <p:nvPr/>
        </p:nvSpPr>
        <p:spPr>
          <a:xfrm>
            <a:off x="7705200" y="4829825"/>
            <a:ext cx="1564800" cy="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9999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Udacity IPS Ver. 1 2/2020</a:t>
            </a:r>
            <a:endParaRPr sz="800">
              <a:solidFill>
                <a:srgbClr val="999999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94" name="Google Shape;94;p17"/>
          <p:cNvSpPr txBox="1"/>
          <p:nvPr>
            <p:ph type="title"/>
          </p:nvPr>
        </p:nvSpPr>
        <p:spPr>
          <a:xfrm>
            <a:off x="4954050" y="594225"/>
            <a:ext cx="3518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Lake</a:t>
            </a:r>
            <a:endParaRPr lang="en-GB"/>
          </a:p>
        </p:txBody>
      </p:sp>
      <p:cxnSp>
        <p:nvCxnSpPr>
          <p:cNvPr id="4" name="Straight Connector 3"/>
          <p:cNvCxnSpPr/>
          <p:nvPr/>
        </p:nvCxnSpPr>
        <p:spPr>
          <a:xfrm>
            <a:off x="5030470" y="1097280"/>
            <a:ext cx="697865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" name="Rounded Rectangle 0"/>
          <p:cNvSpPr/>
          <p:nvPr/>
        </p:nvSpPr>
        <p:spPr>
          <a:xfrm>
            <a:off x="539750" y="3433445"/>
            <a:ext cx="8065135" cy="1296035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ja-JP" altLang="en-US" sz="2400">
                <a:solidFill>
                  <a:schemeClr val="tx1"/>
                </a:solidFill>
                <a:latin typeface="Open Sans" panose="020B0606030504020204" charset="0"/>
                <a:cs typeface="Open Sans" panose="020B0606030504020204" charset="0"/>
              </a:rPr>
              <a:t>➞</a:t>
            </a:r>
            <a:r>
              <a:rPr lang="en-US" altLang="ja-JP" sz="2400">
                <a:solidFill>
                  <a:schemeClr val="tx1"/>
                </a:solidFill>
                <a:latin typeface="Open Sans" panose="020B0606030504020204" charset="0"/>
                <a:cs typeface="Open Sans" panose="020B0606030504020204" charset="0"/>
              </a:rPr>
              <a:t>Data Lake is a </a:t>
            </a:r>
            <a:r>
              <a:rPr lang="en-US" altLang="ja-JP" sz="2400" b="1">
                <a:solidFill>
                  <a:schemeClr val="tx1"/>
                </a:solidFill>
                <a:latin typeface="Open Sans" panose="020B0606030504020204" charset="0"/>
                <a:cs typeface="Open Sans" panose="020B0606030504020204" charset="0"/>
              </a:rPr>
              <a:t>better choice</a:t>
            </a:r>
            <a:r>
              <a:rPr lang="en-US" altLang="ja-JP" sz="2400">
                <a:solidFill>
                  <a:schemeClr val="tx1"/>
                </a:solidFill>
                <a:latin typeface="Open Sans" panose="020B0606030504020204" charset="0"/>
                <a:cs typeface="Open Sans" panose="020B0606030504020204" charset="0"/>
              </a:rPr>
              <a:t> over Data Warehouse</a:t>
            </a:r>
            <a:endParaRPr lang="en-US" altLang="ja-JP" sz="2400">
              <a:solidFill>
                <a:schemeClr val="tx1"/>
              </a:solidFill>
              <a:latin typeface="Open Sans" panose="020B0606030504020204" charset="0"/>
              <a:cs typeface="Open Sans" panose="020B0606030504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body" idx="1"/>
          </p:nvPr>
        </p:nvSpPr>
        <p:spPr>
          <a:xfrm>
            <a:off x="639055" y="1203560"/>
            <a:ext cx="7867200" cy="20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altLang="en-GB"/>
              <a:t>Data Lake architecture break data silos, which make data inconsistent, overcome the lack of consistency across the enterprise</a:t>
            </a:r>
            <a:endParaRPr lang="en-US" altLang="en-GB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altLang="en-GB"/>
              <a:t>Data Lake provide new insight not only beside reporting dashboard</a:t>
            </a:r>
            <a:endParaRPr lang="en-GB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altLang="en-GB"/>
              <a:t>Data Lake can handle big data in real time</a:t>
            </a:r>
            <a:endParaRPr lang="en-GB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altLang="en-GB"/>
              <a:t>Overcome the difficulty of handling big data with vertical scale hardware</a:t>
            </a:r>
            <a:endParaRPr lang="en-GB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altLang="en-GB"/>
              <a:t>Improve flexibility and fault-tolerance os system, ensure data still flow even in the cases of failure or process error</a:t>
            </a:r>
            <a:endParaRPr lang="en-US" altLang="en-GB"/>
          </a:p>
        </p:txBody>
      </p:sp>
      <p:sp>
        <p:nvSpPr>
          <p:cNvPr id="101" name="Google Shape;101;p18"/>
          <p:cNvSpPr txBox="1"/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Business Value of Data Lake</a:t>
            </a:r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Lake Architecture</a:t>
            </a:r>
            <a:endParaRPr lang="en-GB"/>
          </a:p>
        </p:txBody>
      </p:sp>
      <p:pic>
        <p:nvPicPr>
          <p:cNvPr id="2" name="Picture 1" descr="DataLakeSolutionArchitectureDiagr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5305" y="1046480"/>
            <a:ext cx="5533390" cy="3692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3309</Words>
  <Application>WPS Presentation</Application>
  <PresentationFormat/>
  <Paragraphs>111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SimSun</vt:lpstr>
      <vt:lpstr>Wingdings</vt:lpstr>
      <vt:lpstr>Arial</vt:lpstr>
      <vt:lpstr>Open Sans</vt:lpstr>
      <vt:lpstr>Microsoft YaHei</vt:lpstr>
      <vt:lpstr>Arial Unicode MS</vt:lpstr>
      <vt:lpstr>ＭＳ Ｐゴシック</vt:lpstr>
      <vt:lpstr>Open Sans</vt:lpstr>
      <vt:lpstr>Simple Light</vt:lpstr>
      <vt:lpstr>Data Lake Value Proposition</vt:lpstr>
      <vt:lpstr>Agenda</vt:lpstr>
      <vt:lpstr>What is a Data Lake</vt:lpstr>
      <vt:lpstr>Components of Data Lake</vt:lpstr>
      <vt:lpstr>Data Lake vs Data Warehouse</vt:lpstr>
      <vt:lpstr>Data Lake</vt:lpstr>
      <vt:lpstr>Data Lake</vt:lpstr>
      <vt:lpstr>Business Value of Data Lake</vt:lpstr>
      <vt:lpstr>Data Lake Architecture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Lake Value Proposition</dc:title>
  <dc:creator/>
  <cp:lastModifiedBy>HuyCQ</cp:lastModifiedBy>
  <cp:revision>16</cp:revision>
  <dcterms:created xsi:type="dcterms:W3CDTF">2023-03-11T06:47:57Z</dcterms:created>
  <dcterms:modified xsi:type="dcterms:W3CDTF">2023-03-11T10:02:38Z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ABE6F770303247A9BC12E8A0BDA0DE4F</vt:lpwstr>
  </property>
  <property fmtid="{D5CDD505-2E9C-101B-9397-08002B2CF9AE}" pid="3" name="KSOProductBuildVer">
    <vt:lpwstr>1033-11.2.0.11219</vt:lpwstr>
  </property>
</Properties>
</file>