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 id="2147483672" r:id="rId4"/>
    <p:sldMasterId id="2147483684" r:id="rId5"/>
  </p:sldMasterIdLst>
  <p:notesMasterIdLst>
    <p:notesMasterId r:id="rId7"/>
  </p:notesMasterIdLst>
  <p:handoutMasterIdLst>
    <p:handoutMasterId r:id="rId28"/>
  </p:handoutMasterIdLst>
  <p:sldIdLst>
    <p:sldId id="256" r:id="rId6"/>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7772400" cy="10058400"/>
  <p:notesSz cx="6858000" cy="9144000"/>
  <p:embeddedFontLst>
    <p:embeddedFont>
      <p:font typeface="Open Sans" panose="020B0606030504020204"/>
      <p:regular r:id="rId32"/>
    </p:embeddedFont>
    <p:embeddedFont>
      <p:font typeface="Helvetica Neue" panose="020B0604020202020204"/>
      <p:regular r:id="rId33"/>
    </p:embeddedFont>
    <p:embeddedFont>
      <p:font typeface="Open Sans Light" panose="020B0606030504020204"/>
      <p:regular r:id="rId34"/>
    </p:embeddedFont>
    <p:embeddedFont>
      <p:font typeface="Open Sans" panose="020B060603050402020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5" Type="http://schemas.openxmlformats.org/officeDocument/2006/relationships/font" Target="fonts/font4.fntdata"/><Relationship Id="rId34" Type="http://schemas.openxmlformats.org/officeDocument/2006/relationships/font" Target="fonts/font3.fntdata"/><Relationship Id="rId33" Type="http://schemas.openxmlformats.org/officeDocument/2006/relationships/font" Target="fonts/font2.fntdata"/><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1e9ed12aab_0_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7" name="Shape 237"/>
        <p:cNvGrpSpPr/>
        <p:nvPr/>
      </p:nvGrpSpPr>
      <p:grpSpPr>
        <a:xfrm>
          <a:off x="0" y="0"/>
          <a:ext cx="0" cy="0"/>
          <a:chOff x="0" y="0"/>
          <a:chExt cx="0" cy="0"/>
        </a:xfrm>
      </p:grpSpPr>
      <p:sp>
        <p:nvSpPr>
          <p:cNvPr id="238" name="Google Shape;238;g8d8c850c25_0_103: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d8c850c25_0_1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g64b864f3db_0_1: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g64b864f3db_0_1: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8" name="Shape 248"/>
        <p:cNvGrpSpPr/>
        <p:nvPr/>
      </p:nvGrpSpPr>
      <p:grpSpPr>
        <a:xfrm>
          <a:off x="0" y="0"/>
          <a:ext cx="0" cy="0"/>
          <a:chOff x="0" y="0"/>
          <a:chExt cx="0" cy="0"/>
        </a:xfrm>
      </p:grpSpPr>
      <p:sp>
        <p:nvSpPr>
          <p:cNvPr id="249" name="Google Shape;249;ga1e537952f_0_14: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1e537952f_0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3" name="Shape 253"/>
        <p:cNvGrpSpPr/>
        <p:nvPr/>
      </p:nvGrpSpPr>
      <p:grpSpPr>
        <a:xfrm>
          <a:off x="0" y="0"/>
          <a:ext cx="0" cy="0"/>
          <a:chOff x="0" y="0"/>
          <a:chExt cx="0" cy="0"/>
        </a:xfrm>
      </p:grpSpPr>
      <p:sp>
        <p:nvSpPr>
          <p:cNvPr id="254" name="Google Shape;254;g9dd260ecd2_0_55: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g9dd260ecd2_0_55: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 name="Shape 259"/>
        <p:cNvGrpSpPr/>
        <p:nvPr/>
      </p:nvGrpSpPr>
      <p:grpSpPr>
        <a:xfrm>
          <a:off x="0" y="0"/>
          <a:ext cx="0" cy="0"/>
          <a:chOff x="0" y="0"/>
          <a:chExt cx="0" cy="0"/>
        </a:xfrm>
      </p:grpSpPr>
      <p:sp>
        <p:nvSpPr>
          <p:cNvPr id="260" name="Google Shape;260;g9c24cf9085_0_39: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5" name="Shape 265"/>
        <p:cNvGrpSpPr/>
        <p:nvPr/>
      </p:nvGrpSpPr>
      <p:grpSpPr>
        <a:xfrm>
          <a:off x="0" y="0"/>
          <a:ext cx="0" cy="0"/>
          <a:chOff x="0" y="0"/>
          <a:chExt cx="0" cy="0"/>
        </a:xfrm>
      </p:grpSpPr>
      <p:sp>
        <p:nvSpPr>
          <p:cNvPr id="266" name="Google Shape;266;g9dd260ecd2_0_75: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g9dd260ecd2_0_75: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1" name="Shape 271"/>
        <p:cNvGrpSpPr/>
        <p:nvPr/>
      </p:nvGrpSpPr>
      <p:grpSpPr>
        <a:xfrm>
          <a:off x="0" y="0"/>
          <a:ext cx="0" cy="0"/>
          <a:chOff x="0" y="0"/>
          <a:chExt cx="0" cy="0"/>
        </a:xfrm>
      </p:grpSpPr>
      <p:sp>
        <p:nvSpPr>
          <p:cNvPr id="272" name="Google Shape;272;g9dd260ecd2_0_91: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dd260ecd2_0_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 name="Shape 277"/>
        <p:cNvGrpSpPr/>
        <p:nvPr/>
      </p:nvGrpSpPr>
      <p:grpSpPr>
        <a:xfrm>
          <a:off x="0" y="0"/>
          <a:ext cx="0" cy="0"/>
          <a:chOff x="0" y="0"/>
          <a:chExt cx="0" cy="0"/>
        </a:xfrm>
      </p:grpSpPr>
      <p:sp>
        <p:nvSpPr>
          <p:cNvPr id="278" name="Google Shape;278;g9c24cf9085_0_71: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c24cf9085_0_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2" name="Shape 282"/>
        <p:cNvGrpSpPr/>
        <p:nvPr/>
      </p:nvGrpSpPr>
      <p:grpSpPr>
        <a:xfrm>
          <a:off x="0" y="0"/>
          <a:ext cx="0" cy="0"/>
          <a:chOff x="0" y="0"/>
          <a:chExt cx="0" cy="0"/>
        </a:xfrm>
      </p:grpSpPr>
      <p:sp>
        <p:nvSpPr>
          <p:cNvPr id="283" name="Google Shape;283;ga45bde9993_0_5: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ga45bde9993_0_5: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8" name="Shape 288"/>
        <p:cNvGrpSpPr/>
        <p:nvPr/>
      </p:nvGrpSpPr>
      <p:grpSpPr>
        <a:xfrm>
          <a:off x="0" y="0"/>
          <a:ext cx="0" cy="0"/>
          <a:chOff x="0" y="0"/>
          <a:chExt cx="0" cy="0"/>
        </a:xfrm>
      </p:grpSpPr>
      <p:sp>
        <p:nvSpPr>
          <p:cNvPr id="289" name="Google Shape;289;ga45bde9993_0_1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181"/>
        <p:cNvGrpSpPr/>
        <p:nvPr/>
      </p:nvGrpSpPr>
      <p:grpSpPr>
        <a:xfrm>
          <a:off x="0" y="0"/>
          <a:ext cx="0" cy="0"/>
          <a:chOff x="0" y="0"/>
          <a:chExt cx="0" cy="0"/>
        </a:xfrm>
      </p:grpSpPr>
      <p:sp>
        <p:nvSpPr>
          <p:cNvPr id="182" name="Google Shape;182;g9cfc2a9a8d_0_5: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9cfc2a9a8d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3" name="Shape 293"/>
        <p:cNvGrpSpPr/>
        <p:nvPr/>
      </p:nvGrpSpPr>
      <p:grpSpPr>
        <a:xfrm>
          <a:off x="0" y="0"/>
          <a:ext cx="0" cy="0"/>
          <a:chOff x="0" y="0"/>
          <a:chExt cx="0" cy="0"/>
        </a:xfrm>
      </p:grpSpPr>
      <p:sp>
        <p:nvSpPr>
          <p:cNvPr id="294" name="Google Shape;294;g9dd260ecd2_0_80: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g9dd260ecd2_0_80: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9" name="Shape 299"/>
        <p:cNvGrpSpPr/>
        <p:nvPr/>
      </p:nvGrpSpPr>
      <p:grpSpPr>
        <a:xfrm>
          <a:off x="0" y="0"/>
          <a:ext cx="0" cy="0"/>
          <a:chOff x="0" y="0"/>
          <a:chExt cx="0" cy="0"/>
        </a:xfrm>
      </p:grpSpPr>
      <p:sp>
        <p:nvSpPr>
          <p:cNvPr id="300" name="Google Shape;300;g9c24cf9085_0_45:notes"/>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189"/>
        <p:cNvGrpSpPr/>
        <p:nvPr/>
      </p:nvGrpSpPr>
      <p:grpSpPr>
        <a:xfrm>
          <a:off x="0" y="0"/>
          <a:ext cx="0" cy="0"/>
          <a:chOff x="0" y="0"/>
          <a:chExt cx="0" cy="0"/>
        </a:xfrm>
      </p:grpSpPr>
      <p:sp>
        <p:nvSpPr>
          <p:cNvPr id="190" name="Google Shape;190;g53cf50bd16_0_1: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3cf50bd16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199"/>
        <p:cNvGrpSpPr/>
        <p:nvPr/>
      </p:nvGrpSpPr>
      <p:grpSpPr>
        <a:xfrm>
          <a:off x="0" y="0"/>
          <a:ext cx="0" cy="0"/>
          <a:chOff x="0" y="0"/>
          <a:chExt cx="0" cy="0"/>
        </a:xfrm>
      </p:grpSpPr>
      <p:sp>
        <p:nvSpPr>
          <p:cNvPr id="200" name="Google Shape;200;g9cfc2a9a8d_0_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cfc2a9a8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g9c24cf9085_0_31: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c24cf9085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g8d8c850c25_0_33: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g8d8c850c25_0_33: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9" name="Shape 219"/>
        <p:cNvGrpSpPr/>
        <p:nvPr/>
      </p:nvGrpSpPr>
      <p:grpSpPr>
        <a:xfrm>
          <a:off x="0" y="0"/>
          <a:ext cx="0" cy="0"/>
          <a:chOff x="0" y="0"/>
          <a:chExt cx="0" cy="0"/>
        </a:xfrm>
      </p:grpSpPr>
      <p:sp>
        <p:nvSpPr>
          <p:cNvPr id="220" name="Google Shape;220;g9c24cf9085_0_4: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c24cf9085_0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ga1e537952f_0_3: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1e537952f_0_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 name="Shape 231"/>
        <p:cNvGrpSpPr/>
        <p:nvPr/>
      </p:nvGrpSpPr>
      <p:grpSpPr>
        <a:xfrm>
          <a:off x="0" y="0"/>
          <a:ext cx="0" cy="0"/>
          <a:chOff x="0" y="0"/>
          <a:chExt cx="0" cy="0"/>
        </a:xfrm>
      </p:grpSpPr>
      <p:sp>
        <p:nvSpPr>
          <p:cNvPr id="232" name="Google Shape;232;g62fb0d8af8_0_0: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g62fb0d8af8_0_0: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57" name="Google Shape;57;p14"/>
          <p:cNvSpPr txBox="1"/>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6"/>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63" name="Shape 63"/>
        <p:cNvGrpSpPr/>
        <p:nvPr/>
      </p:nvGrpSpPr>
      <p:grpSpPr>
        <a:xfrm>
          <a:off x="0" y="0"/>
          <a:ext cx="0" cy="0"/>
          <a:chOff x="0" y="0"/>
          <a:chExt cx="0" cy="0"/>
        </a:xfrm>
      </p:grpSpPr>
      <p:sp>
        <p:nvSpPr>
          <p:cNvPr id="64" name="Google Shape;64;p17"/>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7"/>
          <p:cNvSpPr txBox="1"/>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66" name="Google Shape;66;p17"/>
          <p:cNvSpPr txBox="1"/>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9" name="Shape 69"/>
        <p:cNvGrpSpPr/>
        <p:nvPr/>
      </p:nvGrpSpPr>
      <p:grpSpPr>
        <a:xfrm>
          <a:off x="0" y="0"/>
          <a:ext cx="0" cy="0"/>
          <a:chOff x="0" y="0"/>
          <a:chExt cx="0" cy="0"/>
        </a:xfrm>
      </p:grpSpPr>
      <p:sp>
        <p:nvSpPr>
          <p:cNvPr id="70" name="Google Shape;70;p19"/>
          <p:cNvSpPr txBox="1"/>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9"/>
          <p:cNvSpPr txBox="1"/>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2" name="Shape 72"/>
        <p:cNvGrpSpPr/>
        <p:nvPr/>
      </p:nvGrpSpPr>
      <p:grpSpPr>
        <a:xfrm>
          <a:off x="0" y="0"/>
          <a:ext cx="0" cy="0"/>
          <a:chOff x="0" y="0"/>
          <a:chExt cx="0" cy="0"/>
        </a:xfrm>
      </p:grpSpPr>
      <p:sp>
        <p:nvSpPr>
          <p:cNvPr id="73" name="Google Shape;73;p20"/>
          <p:cNvSpPr txBox="1"/>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4"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21"/>
          <p:cNvSpPr txBox="1"/>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77" name="Google Shape;77;p21"/>
          <p:cNvSpPr txBox="1"/>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78" name="Google Shape;78;p21"/>
          <p:cNvSpPr txBox="1"/>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79"/>
        <p:cNvGrpSpPr/>
        <p:nvPr/>
      </p:nvGrpSpPr>
      <p:grpSpPr>
        <a:xfrm>
          <a:off x="0" y="0"/>
          <a:ext cx="0" cy="0"/>
          <a:chOff x="0" y="0"/>
          <a:chExt cx="0" cy="0"/>
        </a:xfrm>
      </p:grpSpPr>
      <p:sp>
        <p:nvSpPr>
          <p:cNvPr id="80" name="Google Shape;80;p22"/>
          <p:cNvSpPr txBox="1"/>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81" name="Shape 81"/>
        <p:cNvGrpSpPr/>
        <p:nvPr/>
      </p:nvGrpSpPr>
      <p:grpSpPr>
        <a:xfrm>
          <a:off x="0" y="0"/>
          <a:ext cx="0" cy="0"/>
          <a:chOff x="0" y="0"/>
          <a:chExt cx="0" cy="0"/>
        </a:xfrm>
      </p:grpSpPr>
      <p:sp>
        <p:nvSpPr>
          <p:cNvPr id="82" name="Google Shape;82;p23"/>
          <p:cNvSpPr txBox="1"/>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4"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9" name="Shape 89"/>
        <p:cNvGrpSpPr/>
        <p:nvPr/>
      </p:nvGrpSpPr>
      <p:grpSpPr>
        <a:xfrm>
          <a:off x="0" y="0"/>
          <a:ext cx="0" cy="0"/>
          <a:chOff x="0" y="0"/>
          <a:chExt cx="0" cy="0"/>
        </a:xfrm>
      </p:grpSpPr>
      <p:sp>
        <p:nvSpPr>
          <p:cNvPr id="90" name="Google Shape;90;p26"/>
          <p:cNvSpPr txBox="1"/>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91" name="Google Shape;91;p26"/>
          <p:cNvSpPr txBox="1"/>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92" name="Shape 92"/>
        <p:cNvGrpSpPr/>
        <p:nvPr/>
      </p:nvGrpSpPr>
      <p:grpSpPr>
        <a:xfrm>
          <a:off x="0" y="0"/>
          <a:ext cx="0" cy="0"/>
          <a:chOff x="0" y="0"/>
          <a:chExt cx="0" cy="0"/>
        </a:xfrm>
      </p:grpSpPr>
      <p:sp>
        <p:nvSpPr>
          <p:cNvPr id="93" name="Google Shape;93;p27"/>
          <p:cNvSpPr txBox="1"/>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94" name="Shape 94"/>
        <p:cNvGrpSpPr/>
        <p:nvPr/>
      </p:nvGrpSpPr>
      <p:grpSpPr>
        <a:xfrm>
          <a:off x="0" y="0"/>
          <a:ext cx="0" cy="0"/>
          <a:chOff x="0" y="0"/>
          <a:chExt cx="0" cy="0"/>
        </a:xfrm>
      </p:grpSpPr>
      <p:sp>
        <p:nvSpPr>
          <p:cNvPr id="95" name="Google Shape;95;p28"/>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28"/>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97" name="Shape 97"/>
        <p:cNvGrpSpPr/>
        <p:nvPr/>
      </p:nvGrpSpPr>
      <p:grpSpPr>
        <a:xfrm>
          <a:off x="0" y="0"/>
          <a:ext cx="0" cy="0"/>
          <a:chOff x="0" y="0"/>
          <a:chExt cx="0" cy="0"/>
        </a:xfrm>
      </p:grpSpPr>
      <p:sp>
        <p:nvSpPr>
          <p:cNvPr id="98" name="Google Shape;98;p29"/>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29"/>
          <p:cNvSpPr txBox="1"/>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100" name="Google Shape;100;p29"/>
          <p:cNvSpPr txBox="1"/>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01" name="Shape 101"/>
        <p:cNvGrpSpPr/>
        <p:nvPr/>
      </p:nvGrpSpPr>
      <p:grpSpPr>
        <a:xfrm>
          <a:off x="0" y="0"/>
          <a:ext cx="0" cy="0"/>
          <a:chOff x="0" y="0"/>
          <a:chExt cx="0" cy="0"/>
        </a:xfrm>
      </p:grpSpPr>
      <p:sp>
        <p:nvSpPr>
          <p:cNvPr id="102" name="Google Shape;102;p30"/>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03" name="Shape 103"/>
        <p:cNvGrpSpPr/>
        <p:nvPr/>
      </p:nvGrpSpPr>
      <p:grpSpPr>
        <a:xfrm>
          <a:off x="0" y="0"/>
          <a:ext cx="0" cy="0"/>
          <a:chOff x="0" y="0"/>
          <a:chExt cx="0" cy="0"/>
        </a:xfrm>
      </p:grpSpPr>
      <p:sp>
        <p:nvSpPr>
          <p:cNvPr id="104" name="Google Shape;104;p31"/>
          <p:cNvSpPr txBox="1"/>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 name="Google Shape;105;p31"/>
          <p:cNvSpPr txBox="1"/>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06" name="Shape 106"/>
        <p:cNvGrpSpPr/>
        <p:nvPr/>
      </p:nvGrpSpPr>
      <p:grpSpPr>
        <a:xfrm>
          <a:off x="0" y="0"/>
          <a:ext cx="0" cy="0"/>
          <a:chOff x="0" y="0"/>
          <a:chExt cx="0" cy="0"/>
        </a:xfrm>
      </p:grpSpPr>
      <p:sp>
        <p:nvSpPr>
          <p:cNvPr id="107" name="Google Shape;107;p32"/>
          <p:cNvSpPr txBox="1"/>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33"/>
          <p:cNvSpPr txBox="1"/>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111" name="Google Shape;111;p33"/>
          <p:cNvSpPr txBox="1"/>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12" name="Google Shape;112;p33"/>
          <p:cNvSpPr txBox="1"/>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13" name="Shape 113"/>
        <p:cNvGrpSpPr/>
        <p:nvPr/>
      </p:nvGrpSpPr>
      <p:grpSpPr>
        <a:xfrm>
          <a:off x="0" y="0"/>
          <a:ext cx="0" cy="0"/>
          <a:chOff x="0" y="0"/>
          <a:chExt cx="0" cy="0"/>
        </a:xfrm>
      </p:grpSpPr>
      <p:sp>
        <p:nvSpPr>
          <p:cNvPr id="114" name="Google Shape;114;p34"/>
          <p:cNvSpPr txBox="1"/>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15" name="Shape 115"/>
        <p:cNvGrpSpPr/>
        <p:nvPr/>
      </p:nvGrpSpPr>
      <p:grpSpPr>
        <a:xfrm>
          <a:off x="0" y="0"/>
          <a:ext cx="0" cy="0"/>
          <a:chOff x="0" y="0"/>
          <a:chExt cx="0" cy="0"/>
        </a:xfrm>
      </p:grpSpPr>
      <p:sp>
        <p:nvSpPr>
          <p:cNvPr id="116" name="Google Shape;116;p35"/>
          <p:cNvSpPr txBox="1"/>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matchingName="Title &amp; Subtitle">
  <p:cSld name="TITLE">
    <p:spTree>
      <p:nvGrpSpPr>
        <p:cNvPr id="123" name="Shape 123"/>
        <p:cNvGrpSpPr/>
        <p:nvPr/>
      </p:nvGrpSpPr>
      <p:grpSpPr>
        <a:xfrm>
          <a:off x="0" y="0"/>
          <a:ext cx="0" cy="0"/>
          <a:chOff x="0" y="0"/>
          <a:chExt cx="0" cy="0"/>
        </a:xfrm>
      </p:grpSpPr>
      <p:sp>
        <p:nvSpPr>
          <p:cNvPr id="124" name="Google Shape;124;p38"/>
          <p:cNvSpPr txBox="1"/>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25" name="Google Shape;125;p38"/>
          <p:cNvSpPr txBox="1"/>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26" name="Google Shape;126;p38"/>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 matchingName="Photo - Horizontal">
  <p:cSld name="TITLE_AND_BODY">
    <p:spTree>
      <p:nvGrpSpPr>
        <p:cNvPr id="127" name="Shape 127"/>
        <p:cNvGrpSpPr/>
        <p:nvPr/>
      </p:nvGrpSpPr>
      <p:grpSpPr>
        <a:xfrm>
          <a:off x="0" y="0"/>
          <a:ext cx="0" cy="0"/>
          <a:chOff x="0" y="0"/>
          <a:chExt cx="0" cy="0"/>
        </a:xfrm>
      </p:grpSpPr>
      <p:sp>
        <p:nvSpPr>
          <p:cNvPr id="128" name="Google Shape;128;p39"/>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29" name="Google Shape;129;p39"/>
          <p:cNvSpPr txBox="1"/>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0" name="Google Shape;130;p39"/>
          <p:cNvSpPr txBox="1"/>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1" name="Google Shape;131;p39"/>
          <p:cNvSpPr txBox="1"/>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32" name="Shape 132"/>
        <p:cNvGrpSpPr/>
        <p:nvPr/>
      </p:nvGrpSpPr>
      <p:grpSpPr>
        <a:xfrm>
          <a:off x="0" y="0"/>
          <a:ext cx="0" cy="0"/>
          <a:chOff x="0" y="0"/>
          <a:chExt cx="0" cy="0"/>
        </a:xfrm>
      </p:grpSpPr>
      <p:sp>
        <p:nvSpPr>
          <p:cNvPr id="133" name="Google Shape;133;p40"/>
          <p:cNvSpPr txBox="1"/>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4" name="Google Shape;134;p40"/>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35" name="Shape 135"/>
        <p:cNvGrpSpPr/>
        <p:nvPr/>
      </p:nvGrpSpPr>
      <p:grpSpPr>
        <a:xfrm>
          <a:off x="0" y="0"/>
          <a:ext cx="0" cy="0"/>
          <a:chOff x="0" y="0"/>
          <a:chExt cx="0" cy="0"/>
        </a:xfrm>
      </p:grpSpPr>
      <p:sp>
        <p:nvSpPr>
          <p:cNvPr id="136" name="Google Shape;136;p4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7" name="Google Shape;137;p41"/>
          <p:cNvSpPr txBox="1"/>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8" name="Google Shape;138;p41"/>
          <p:cNvSpPr txBox="1"/>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9" name="Google Shape;139;p41"/>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40" name="Shape 140"/>
        <p:cNvGrpSpPr/>
        <p:nvPr/>
      </p:nvGrpSpPr>
      <p:grpSpPr>
        <a:xfrm>
          <a:off x="0" y="0"/>
          <a:ext cx="0" cy="0"/>
          <a:chOff x="0" y="0"/>
          <a:chExt cx="0" cy="0"/>
        </a:xfrm>
      </p:grpSpPr>
      <p:sp>
        <p:nvSpPr>
          <p:cNvPr id="141" name="Google Shape;141;p42"/>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42" name="Google Shape;142;p42"/>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43" name="Shape 143"/>
        <p:cNvGrpSpPr/>
        <p:nvPr/>
      </p:nvGrpSpPr>
      <p:grpSpPr>
        <a:xfrm>
          <a:off x="0" y="0"/>
          <a:ext cx="0" cy="0"/>
          <a:chOff x="0" y="0"/>
          <a:chExt cx="0" cy="0"/>
        </a:xfrm>
      </p:grpSpPr>
      <p:sp>
        <p:nvSpPr>
          <p:cNvPr id="144" name="Google Shape;144;p43"/>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45" name="Google Shape;145;p43"/>
          <p:cNvSpPr txBox="1"/>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46" name="Google Shape;146;p43"/>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47" name="Shape 147"/>
        <p:cNvGrpSpPr/>
        <p:nvPr/>
      </p:nvGrpSpPr>
      <p:grpSpPr>
        <a:xfrm>
          <a:off x="0" y="0"/>
          <a:ext cx="0" cy="0"/>
          <a:chOff x="0" y="0"/>
          <a:chExt cx="0" cy="0"/>
        </a:xfrm>
      </p:grpSpPr>
      <p:sp>
        <p:nvSpPr>
          <p:cNvPr id="148" name="Google Shape;148;p44"/>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49" name="Google Shape;149;p44"/>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0" name="Google Shape;150;p44"/>
          <p:cNvSpPr txBox="1"/>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1" name="Google Shape;151;p44"/>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52" name="Shape 152"/>
        <p:cNvGrpSpPr/>
        <p:nvPr/>
      </p:nvGrpSpPr>
      <p:grpSpPr>
        <a:xfrm>
          <a:off x="0" y="0"/>
          <a:ext cx="0" cy="0"/>
          <a:chOff x="0" y="0"/>
          <a:chExt cx="0" cy="0"/>
        </a:xfrm>
      </p:grpSpPr>
      <p:sp>
        <p:nvSpPr>
          <p:cNvPr id="153" name="Google Shape;153;p45"/>
          <p:cNvSpPr txBox="1"/>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4" name="Google Shape;154;p45"/>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55" name="Shape 155"/>
        <p:cNvGrpSpPr/>
        <p:nvPr/>
      </p:nvGrpSpPr>
      <p:grpSpPr>
        <a:xfrm>
          <a:off x="0" y="0"/>
          <a:ext cx="0" cy="0"/>
          <a:chOff x="0" y="0"/>
          <a:chExt cx="0" cy="0"/>
        </a:xfrm>
      </p:grpSpPr>
      <p:sp>
        <p:nvSpPr>
          <p:cNvPr id="156" name="Google Shape;156;p46"/>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7" name="Google Shape;157;p46"/>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8" name="Google Shape;158;p46"/>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9" name="Google Shape;159;p46"/>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60" name="Shape 160"/>
        <p:cNvGrpSpPr/>
        <p:nvPr/>
      </p:nvGrpSpPr>
      <p:grpSpPr>
        <a:xfrm>
          <a:off x="0" y="0"/>
          <a:ext cx="0" cy="0"/>
          <a:chOff x="0" y="0"/>
          <a:chExt cx="0" cy="0"/>
        </a:xfrm>
      </p:grpSpPr>
      <p:sp>
        <p:nvSpPr>
          <p:cNvPr id="161" name="Google Shape;161;p47"/>
          <p:cNvSpPr txBox="1"/>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1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62" name="Google Shape;162;p47"/>
          <p:cNvSpPr txBox="1"/>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2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63" name="Google Shape;163;p47"/>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64" name="Shape 164"/>
        <p:cNvGrpSpPr/>
        <p:nvPr/>
      </p:nvGrpSpPr>
      <p:grpSpPr>
        <a:xfrm>
          <a:off x="0" y="0"/>
          <a:ext cx="0" cy="0"/>
          <a:chOff x="0" y="0"/>
          <a:chExt cx="0" cy="0"/>
        </a:xfrm>
      </p:grpSpPr>
      <p:sp>
        <p:nvSpPr>
          <p:cNvPr id="165" name="Google Shape;165;p48"/>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66" name="Google Shape;166;p48"/>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67" name="Shape 167"/>
        <p:cNvGrpSpPr/>
        <p:nvPr/>
      </p:nvGrpSpPr>
      <p:grpSpPr>
        <a:xfrm>
          <a:off x="0" y="0"/>
          <a:ext cx="0" cy="0"/>
          <a:chOff x="0" y="0"/>
          <a:chExt cx="0" cy="0"/>
        </a:xfrm>
      </p:grpSpPr>
      <p:sp>
        <p:nvSpPr>
          <p:cNvPr id="168" name="Google Shape;168;p49"/>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69" name="Shape 169"/>
        <p:cNvGrpSpPr/>
        <p:nvPr/>
      </p:nvGrpSpPr>
      <p:grpSpPr>
        <a:xfrm>
          <a:off x="0" y="0"/>
          <a:ext cx="0" cy="0"/>
          <a:chOff x="0" y="0"/>
          <a:chExt cx="0" cy="0"/>
        </a:xfrm>
      </p:grpSpPr>
      <p:sp>
        <p:nvSpPr>
          <p:cNvPr id="170" name="Google Shape;170;p50"/>
          <p:cNvSpPr txBox="1"/>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p:txBody>
      </p:sp>
      <p:sp>
        <p:nvSpPr>
          <p:cNvPr id="171" name="Google Shape;171;p50"/>
          <p:cNvSpPr txBox="1"/>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4" Type="http://schemas.openxmlformats.org/officeDocument/2006/relationships/theme" Target="../theme/theme4.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panose="020B0606030504020204"/>
              <a:buNone/>
              <a:defRPr sz="2800">
                <a:solidFill>
                  <a:schemeClr val="dk1"/>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panose="020B0606030504020204"/>
              <a:buChar char="●"/>
              <a:defRPr sz="1800">
                <a:solidFill>
                  <a:schemeClr val="dk2"/>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15000"/>
              </a:lnSpc>
              <a:spcBef>
                <a:spcPts val="1600"/>
              </a:spcBef>
              <a:spcAft>
                <a:spcPts val="160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9pPr>
          </a:lstStyle>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pic>
        <p:nvPicPr>
          <p:cNvPr id="54" name="Google Shape;54;p13"/>
          <p:cNvPicPr preferRelativeResize="0"/>
          <p:nvPr/>
        </p:nvPicPr>
        <p:blipFill>
          <a:blip r:embed="rId12"/>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5" name="Shape 85"/>
        <p:cNvGrpSpPr/>
        <p:nvPr/>
      </p:nvGrpSpPr>
      <p:grpSpPr>
        <a:xfrm>
          <a:off x="0" y="0"/>
          <a:ext cx="0" cy="0"/>
          <a:chOff x="0" y="0"/>
          <a:chExt cx="0" cy="0"/>
        </a:xfrm>
      </p:grpSpPr>
      <p:sp>
        <p:nvSpPr>
          <p:cNvPr id="86" name="Google Shape;86;p25"/>
          <p:cNvSpPr txBox="1"/>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panose="020B0606030504020204"/>
              <a:buNone/>
              <a:defRPr sz="4000">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7" name="Google Shape;87;p25"/>
          <p:cNvSpPr txBox="1"/>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panose="020B0606030504020204"/>
              <a:buChar char="●"/>
              <a:defRPr sz="1800">
                <a:solidFill>
                  <a:schemeClr val="dk2"/>
                </a:solidFill>
                <a:latin typeface="Open Sans Light" panose="020B0606030504020204"/>
                <a:ea typeface="Open Sans Light" panose="020B0606030504020204"/>
                <a:cs typeface="Open Sans Light" panose="020B0606030504020204"/>
                <a:sym typeface="Open Sans Light" panose="020B0606030504020204"/>
              </a:defRPr>
            </a:lvl1pPr>
            <a:lvl2pPr marL="914400" lvl="1" indent="-317500" rtl="0">
              <a:lnSpc>
                <a:spcPct val="115000"/>
              </a:lnSpc>
              <a:spcBef>
                <a:spcPts val="1600"/>
              </a:spcBef>
              <a:spcAft>
                <a:spcPts val="0"/>
              </a:spcAft>
              <a:buClr>
                <a:schemeClr val="dk2"/>
              </a:buClr>
              <a:buSzPts val="1400"/>
              <a:buFont typeface="Open Sans Light" panose="020B0606030504020204"/>
              <a:buChar char="○"/>
              <a:defRPr>
                <a:solidFill>
                  <a:schemeClr val="dk2"/>
                </a:solidFill>
                <a:latin typeface="Open Sans Light" panose="020B0606030504020204"/>
                <a:ea typeface="Open Sans Light" panose="020B0606030504020204"/>
                <a:cs typeface="Open Sans Light" panose="020B0606030504020204"/>
                <a:sym typeface="Open Sans Light" panose="020B0606030504020204"/>
              </a:defRPr>
            </a:lvl2pPr>
            <a:lvl3pPr marL="1371600" lvl="2" indent="-317500" rtl="0">
              <a:lnSpc>
                <a:spcPct val="115000"/>
              </a:lnSpc>
              <a:spcBef>
                <a:spcPts val="1600"/>
              </a:spcBef>
              <a:spcAft>
                <a:spcPts val="0"/>
              </a:spcAft>
              <a:buClr>
                <a:schemeClr val="dk2"/>
              </a:buClr>
              <a:buSzPts val="1400"/>
              <a:buFont typeface="Open Sans Light" panose="020B0606030504020204"/>
              <a:buChar char="■"/>
              <a:defRPr>
                <a:solidFill>
                  <a:schemeClr val="dk2"/>
                </a:solidFill>
                <a:latin typeface="Open Sans Light" panose="020B0606030504020204"/>
                <a:ea typeface="Open Sans Light" panose="020B0606030504020204"/>
                <a:cs typeface="Open Sans Light" panose="020B0606030504020204"/>
                <a:sym typeface="Open Sans Light" panose="020B0606030504020204"/>
              </a:defRPr>
            </a:lvl3pPr>
            <a:lvl4pPr marL="1828800" lvl="3" indent="-317500" rtl="0">
              <a:lnSpc>
                <a:spcPct val="115000"/>
              </a:lnSpc>
              <a:spcBef>
                <a:spcPts val="1600"/>
              </a:spcBef>
              <a:spcAft>
                <a:spcPts val="0"/>
              </a:spcAft>
              <a:buClr>
                <a:schemeClr val="dk2"/>
              </a:buClr>
              <a:buSzPts val="1400"/>
              <a:buFont typeface="Open Sans Light" panose="020B0606030504020204"/>
              <a:buChar char="●"/>
              <a:defRPr>
                <a:solidFill>
                  <a:schemeClr val="dk2"/>
                </a:solidFill>
                <a:latin typeface="Open Sans Light" panose="020B0606030504020204"/>
                <a:ea typeface="Open Sans Light" panose="020B0606030504020204"/>
                <a:cs typeface="Open Sans Light" panose="020B0606030504020204"/>
                <a:sym typeface="Open Sans Light" panose="020B0606030504020204"/>
              </a:defRPr>
            </a:lvl4pPr>
            <a:lvl5pPr marL="2286000" lvl="4" indent="-317500" rtl="0">
              <a:lnSpc>
                <a:spcPct val="115000"/>
              </a:lnSpc>
              <a:spcBef>
                <a:spcPts val="1600"/>
              </a:spcBef>
              <a:spcAft>
                <a:spcPts val="0"/>
              </a:spcAft>
              <a:buClr>
                <a:schemeClr val="dk2"/>
              </a:buClr>
              <a:buSzPts val="1400"/>
              <a:buFont typeface="Open Sans Light" panose="020B0606030504020204"/>
              <a:buChar char="○"/>
              <a:defRPr>
                <a:solidFill>
                  <a:schemeClr val="dk2"/>
                </a:solidFill>
                <a:latin typeface="Open Sans Light" panose="020B0606030504020204"/>
                <a:ea typeface="Open Sans Light" panose="020B0606030504020204"/>
                <a:cs typeface="Open Sans Light" panose="020B0606030504020204"/>
                <a:sym typeface="Open Sans Light" panose="020B0606030504020204"/>
              </a:defRPr>
            </a:lvl5pPr>
            <a:lvl6pPr marL="2743200" lvl="5" indent="-317500" rtl="0">
              <a:lnSpc>
                <a:spcPct val="115000"/>
              </a:lnSpc>
              <a:spcBef>
                <a:spcPts val="1600"/>
              </a:spcBef>
              <a:spcAft>
                <a:spcPts val="0"/>
              </a:spcAft>
              <a:buClr>
                <a:schemeClr val="dk2"/>
              </a:buClr>
              <a:buSzPts val="1400"/>
              <a:buFont typeface="Open Sans Light" panose="020B0606030504020204"/>
              <a:buChar char="■"/>
              <a:defRPr>
                <a:solidFill>
                  <a:schemeClr val="dk2"/>
                </a:solidFill>
                <a:latin typeface="Open Sans Light" panose="020B0606030504020204"/>
                <a:ea typeface="Open Sans Light" panose="020B0606030504020204"/>
                <a:cs typeface="Open Sans Light" panose="020B0606030504020204"/>
                <a:sym typeface="Open Sans Light" panose="020B0606030504020204"/>
              </a:defRPr>
            </a:lvl6pPr>
            <a:lvl7pPr marL="3200400" lvl="6" indent="-317500" rtl="0">
              <a:lnSpc>
                <a:spcPct val="115000"/>
              </a:lnSpc>
              <a:spcBef>
                <a:spcPts val="1600"/>
              </a:spcBef>
              <a:spcAft>
                <a:spcPts val="0"/>
              </a:spcAft>
              <a:buClr>
                <a:schemeClr val="dk2"/>
              </a:buClr>
              <a:buSzPts val="1400"/>
              <a:buFont typeface="Open Sans Light" panose="020B0606030504020204"/>
              <a:buChar char="●"/>
              <a:defRPr>
                <a:solidFill>
                  <a:schemeClr val="dk2"/>
                </a:solidFill>
                <a:latin typeface="Open Sans Light" panose="020B0606030504020204"/>
                <a:ea typeface="Open Sans Light" panose="020B0606030504020204"/>
                <a:cs typeface="Open Sans Light" panose="020B0606030504020204"/>
                <a:sym typeface="Open Sans Light" panose="020B0606030504020204"/>
              </a:defRPr>
            </a:lvl7pPr>
            <a:lvl8pPr marL="3657600" lvl="7" indent="-317500" rtl="0">
              <a:lnSpc>
                <a:spcPct val="115000"/>
              </a:lnSpc>
              <a:spcBef>
                <a:spcPts val="1600"/>
              </a:spcBef>
              <a:spcAft>
                <a:spcPts val="0"/>
              </a:spcAft>
              <a:buClr>
                <a:schemeClr val="dk2"/>
              </a:buClr>
              <a:buSzPts val="1400"/>
              <a:buFont typeface="Open Sans Light" panose="020B0606030504020204"/>
              <a:buChar char="○"/>
              <a:defRPr>
                <a:solidFill>
                  <a:schemeClr val="dk2"/>
                </a:solidFill>
                <a:latin typeface="Open Sans Light" panose="020B0606030504020204"/>
                <a:ea typeface="Open Sans Light" panose="020B0606030504020204"/>
                <a:cs typeface="Open Sans Light" panose="020B0606030504020204"/>
                <a:sym typeface="Open Sans Light" panose="020B0606030504020204"/>
              </a:defRPr>
            </a:lvl8pPr>
            <a:lvl9pPr marL="4114800" lvl="8" indent="-317500" rtl="0">
              <a:lnSpc>
                <a:spcPct val="115000"/>
              </a:lnSpc>
              <a:spcBef>
                <a:spcPts val="1600"/>
              </a:spcBef>
              <a:spcAft>
                <a:spcPts val="1600"/>
              </a:spcAft>
              <a:buClr>
                <a:schemeClr val="dk2"/>
              </a:buClr>
              <a:buSzPts val="1400"/>
              <a:buFont typeface="Open Sans Light" panose="020B0606030504020204"/>
              <a:buChar char="■"/>
              <a:defRPr>
                <a:solidFill>
                  <a:schemeClr val="dk2"/>
                </a:solidFill>
                <a:latin typeface="Open Sans Light" panose="020B0606030504020204"/>
                <a:ea typeface="Open Sans Light" panose="020B0606030504020204"/>
                <a:cs typeface="Open Sans Light" panose="020B0606030504020204"/>
                <a:sym typeface="Open Sans Light" panose="020B0606030504020204"/>
              </a:defRPr>
            </a:lvl9pPr>
          </a:lstStyle>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19" name="Shape 119"/>
        <p:cNvGrpSpPr/>
        <p:nvPr/>
      </p:nvGrpSpPr>
      <p:grpSpPr>
        <a:xfrm>
          <a:off x="0" y="0"/>
          <a:ext cx="0" cy="0"/>
          <a:chOff x="0" y="0"/>
          <a:chExt cx="0" cy="0"/>
        </a:xfrm>
      </p:grpSpPr>
      <p:sp>
        <p:nvSpPr>
          <p:cNvPr id="120" name="Google Shape;120;p37"/>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21" name="Google Shape;121;p37"/>
          <p:cNvSpPr txBox="1"/>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22" name="Google Shape;122;p37"/>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sz="500">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5.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5.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5.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5.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5.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5.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5.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75"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77" name="Google Shape;177;p51"/>
          <p:cNvPicPr preferRelativeResize="0"/>
          <p:nvPr/>
        </p:nvPicPr>
        <p:blipFill>
          <a:blip r:embed="rId1"/>
          <a:stretch>
            <a:fillRect/>
          </a:stretch>
        </p:blipFill>
        <p:spPr>
          <a:xfrm>
            <a:off x="6296025" y="8600600"/>
            <a:ext cx="1052250" cy="1052250"/>
          </a:xfrm>
          <a:prstGeom prst="rect">
            <a:avLst/>
          </a:prstGeom>
          <a:noFill/>
          <a:ln>
            <a:noFill/>
          </a:ln>
        </p:spPr>
      </p:pic>
      <p:sp>
        <p:nvSpPr>
          <p:cNvPr id="178" name="Google Shape;178;p51"/>
          <p:cNvSpPr txBox="1"/>
          <p:nvPr>
            <p:ph type="title" idx="4294967295"/>
          </p:nvPr>
        </p:nvSpPr>
        <p:spPr>
          <a:xfrm>
            <a:off x="264895" y="96629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4000">
                <a:solidFill>
                  <a:srgbClr val="FFFFFF"/>
                </a:solidFill>
              </a:rPr>
              <a:t>Data </a:t>
            </a:r>
            <a:r>
              <a:rPr lang="en-GB" sz="4000">
                <a:solidFill>
                  <a:srgbClr val="FFFFFF"/>
                </a:solidFill>
              </a:rPr>
              <a:t>Governance </a:t>
            </a:r>
            <a:r>
              <a:rPr lang="en-GB" sz="4000">
                <a:solidFill>
                  <a:srgbClr val="FFFFFF"/>
                </a:solidFill>
              </a:rPr>
              <a:t>@ </a:t>
            </a:r>
            <a:r>
              <a:rPr lang="en-GB" sz="4000">
                <a:solidFill>
                  <a:srgbClr val="FFFFFF"/>
                </a:solidFill>
              </a:rPr>
              <a:t>SneakerPark</a:t>
            </a:r>
            <a:endParaRPr sz="4000">
              <a:solidFill>
                <a:srgbClr val="FFFFFF"/>
              </a:solidFill>
            </a:endParaRPr>
          </a:p>
          <a:p>
            <a:pPr marL="0" lvl="0" indent="0" algn="l" rtl="0">
              <a:spcBef>
                <a:spcPts val="0"/>
              </a:spcBef>
              <a:spcAft>
                <a:spcPts val="0"/>
              </a:spcAft>
              <a:buNone/>
            </a:pPr>
          </a:p>
        </p:txBody>
      </p:sp>
      <p:pic>
        <p:nvPicPr>
          <p:cNvPr id="179" name="Google Shape;179;p51"/>
          <p:cNvPicPr preferRelativeResize="0"/>
          <p:nvPr/>
        </p:nvPicPr>
        <p:blipFill rotWithShape="1">
          <a:blip r:embed="rId2"/>
          <a:srcRect t="-1820" b="1820"/>
          <a:stretch>
            <a:fillRect/>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i="1">
                <a:solidFill>
                  <a:srgbClr val="EEEEEE"/>
                </a:solidFill>
                <a:latin typeface="Open Sans" panose="020B0606030504020204"/>
                <a:ea typeface="Open Sans" panose="020B0606030504020204"/>
                <a:cs typeface="Open Sans" panose="020B0606030504020204"/>
                <a:sym typeface="Open Sans" panose="020B0606030504020204"/>
              </a:rPr>
              <a:t>Prepared by:</a:t>
            </a:r>
            <a:endParaRPr i="1">
              <a:solidFill>
                <a:srgbClr val="EEEEEE"/>
              </a:solidFill>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endParaRPr i="1">
              <a:solidFill>
                <a:srgbClr val="EEEEEE"/>
              </a:solidFill>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r>
              <a:rPr lang="en-GB" i="1">
                <a:solidFill>
                  <a:srgbClr val="EEEEEE"/>
                </a:solidFill>
                <a:latin typeface="Open Sans" panose="020B0606030504020204"/>
                <a:ea typeface="Open Sans" panose="020B0606030504020204"/>
                <a:cs typeface="Open Sans" panose="020B0606030504020204"/>
                <a:sym typeface="Open Sans" panose="020B0606030504020204"/>
              </a:rPr>
              <a:t>Submitted on:</a:t>
            </a:r>
            <a:endParaRPr i="1">
              <a:solidFill>
                <a:srgbClr val="EEEEEE"/>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0" name="Shape 240"/>
        <p:cNvGrpSpPr/>
        <p:nvPr/>
      </p:nvGrpSpPr>
      <p:grpSpPr>
        <a:xfrm>
          <a:off x="0" y="0"/>
          <a:ext cx="0" cy="0"/>
          <a:chOff x="0" y="0"/>
          <a:chExt cx="0" cy="0"/>
        </a:xfrm>
      </p:grpSpPr>
      <p:sp>
        <p:nvSpPr>
          <p:cNvPr id="241" name="Google Shape;241;p60"/>
          <p:cNvSpPr txBox="1"/>
          <p:nvPr>
            <p:ph type="body" idx="1"/>
          </p:nvPr>
        </p:nvSpPr>
        <p:spPr>
          <a:xfrm>
            <a:off x="264900" y="110600"/>
            <a:ext cx="7366800" cy="1041900"/>
          </a:xfrm>
          <a:prstGeom prst="rect">
            <a:avLst/>
          </a:prstGeom>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0"/>
              </a:spcAft>
              <a:buNone/>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Create the first version of the Metadata Catalog by documenting the metadata from all systems in the "Data Dictionary" and the “Enterprise Data Catalog” tabs of the provided Sheets template.</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1100"/>
              </a:spcAft>
              <a:buClr>
                <a:schemeClr val="dk1"/>
              </a:buClr>
              <a:buSzPts val="1100"/>
              <a:buFont typeface="Arial" panose="020B0604020202020204"/>
              <a:buNone/>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Please note that you are required to fill out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all fields</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in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both tabs</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t>
            </a:r>
            <a:endParaRPr sz="1600">
              <a:solidFill>
                <a:srgbClr val="525C6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45" name="Shape 245"/>
        <p:cNvGrpSpPr/>
        <p:nvPr/>
      </p:nvGrpSpPr>
      <p:grpSpPr>
        <a:xfrm>
          <a:off x="0" y="0"/>
          <a:ext cx="0" cy="0"/>
          <a:chOff x="0" y="0"/>
          <a:chExt cx="0" cy="0"/>
        </a:xfrm>
      </p:grpSpPr>
      <p:sp>
        <p:nvSpPr>
          <p:cNvPr id="246" name="Google Shape;246;p61"/>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Step 3</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Data Quality</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Part 1: Profiling and Cleansing</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247" name="Google Shape;247;p6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51" name="Shape 251"/>
        <p:cNvGrpSpPr/>
        <p:nvPr/>
      </p:nvGrpSpPr>
      <p:grpSpPr>
        <a:xfrm>
          <a:off x="0" y="0"/>
          <a:ext cx="0" cy="0"/>
          <a:chOff x="0" y="0"/>
          <a:chExt cx="0" cy="0"/>
        </a:xfrm>
      </p:grpSpPr>
      <p:sp>
        <p:nvSpPr>
          <p:cNvPr id="252" name="Google Shape;252;p62"/>
          <p:cNvSpPr txBox="1"/>
          <p:nvPr/>
        </p:nvSpPr>
        <p:spPr>
          <a:xfrm>
            <a:off x="504500" y="425675"/>
            <a:ext cx="6810600" cy="30000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Profile the data to identify at least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3 data quality issues</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you see in the data. Also provide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at least 1 data quality issue that you haven’t yet seen</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in the data, but can foresee occurring in the future. Based on the issues you’ve identified, come up with the data quality rule for each data quality issue, including for the one that you foresee.</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lnSpc>
                <a:spcPct val="170000"/>
              </a:lnSpc>
              <a:spcBef>
                <a:spcPts val="11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lnSpc>
                <a:spcPct val="170000"/>
              </a:lnSpc>
              <a:spcBef>
                <a:spcPts val="1100"/>
              </a:spcBef>
              <a:spcAft>
                <a:spcPts val="1100"/>
              </a:spcAft>
              <a:buNone/>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Make sure you fill out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all</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columns in the "Data Quality Issues" tab with your answers in the provided Sheets template.</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56" name="Shape 256"/>
        <p:cNvGrpSpPr/>
        <p:nvPr/>
      </p:nvGrpSpPr>
      <p:grpSpPr>
        <a:xfrm>
          <a:off x="0" y="0"/>
          <a:ext cx="0" cy="0"/>
          <a:chOff x="0" y="0"/>
          <a:chExt cx="0" cy="0"/>
        </a:xfrm>
      </p:grpSpPr>
      <p:sp>
        <p:nvSpPr>
          <p:cNvPr id="257" name="Google Shape;257;p63"/>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Step 4</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Data Quality</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Part 2: Monitoring</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258" name="Google Shape;258;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62" name="Shape 262"/>
        <p:cNvGrpSpPr/>
        <p:nvPr/>
      </p:nvGrpSpPr>
      <p:grpSpPr>
        <a:xfrm>
          <a:off x="0" y="0"/>
          <a:ext cx="0" cy="0"/>
          <a:chOff x="0" y="0"/>
          <a:chExt cx="0" cy="0"/>
        </a:xfrm>
      </p:grpSpPr>
      <p:sp>
        <p:nvSpPr>
          <p:cNvPr id="263" name="Google Shape;263;p64"/>
          <p:cNvSpPr txBox="1"/>
          <p:nvPr>
            <p:ph type="body" idx="1"/>
          </p:nvPr>
        </p:nvSpPr>
        <p:spPr>
          <a:xfrm>
            <a:off x="369675" y="695675"/>
            <a:ext cx="6914100" cy="13713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panose="020B0604020202020204"/>
              <a:buNone/>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Using the metrics you've created in the last step, please create a mock-up of a data quality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monitoring dashboard</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that will be used to monitor the data to ensure compliance with your data quality rules.</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170000"/>
              </a:lnSpc>
              <a:spcBef>
                <a:spcPts val="1100"/>
              </a:spcBef>
              <a:spcAft>
                <a:spcPts val="0"/>
              </a:spcAft>
              <a:buNone/>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Please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make sure to label your metrics clearly</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on your mock-up.</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pic>
        <p:nvPicPr>
          <p:cNvPr id="5" name="Picture 4" descr="qualityissue1"/>
          <p:cNvPicPr>
            <a:picLocks noChangeAspect="1"/>
          </p:cNvPicPr>
          <p:nvPr/>
        </p:nvPicPr>
        <p:blipFill>
          <a:blip r:embed="rId1"/>
          <a:stretch>
            <a:fillRect/>
          </a:stretch>
        </p:blipFill>
        <p:spPr>
          <a:xfrm>
            <a:off x="134620" y="5461635"/>
            <a:ext cx="3656330" cy="2333625"/>
          </a:xfrm>
          <a:prstGeom prst="rect">
            <a:avLst/>
          </a:prstGeom>
        </p:spPr>
      </p:pic>
      <p:pic>
        <p:nvPicPr>
          <p:cNvPr id="2" name="Picture 1" descr="qualityissue2"/>
          <p:cNvPicPr>
            <a:picLocks noChangeAspect="1"/>
          </p:cNvPicPr>
          <p:nvPr/>
        </p:nvPicPr>
        <p:blipFill>
          <a:blip r:embed="rId2"/>
          <a:stretch>
            <a:fillRect/>
          </a:stretch>
        </p:blipFill>
        <p:spPr>
          <a:xfrm>
            <a:off x="4002405" y="2797175"/>
            <a:ext cx="3622675" cy="2345690"/>
          </a:xfrm>
          <a:prstGeom prst="rect">
            <a:avLst/>
          </a:prstGeom>
        </p:spPr>
      </p:pic>
      <p:pic>
        <p:nvPicPr>
          <p:cNvPr id="3" name="Picture 2" descr="qualityissue3"/>
          <p:cNvPicPr>
            <a:picLocks noChangeAspect="1"/>
          </p:cNvPicPr>
          <p:nvPr/>
        </p:nvPicPr>
        <p:blipFill>
          <a:blip r:embed="rId3"/>
          <a:stretch>
            <a:fillRect/>
          </a:stretch>
        </p:blipFill>
        <p:spPr>
          <a:xfrm>
            <a:off x="141605" y="2797175"/>
            <a:ext cx="3649345" cy="2345690"/>
          </a:xfrm>
          <a:prstGeom prst="rect">
            <a:avLst/>
          </a:prstGeom>
        </p:spPr>
      </p:pic>
      <p:pic>
        <p:nvPicPr>
          <p:cNvPr id="4" name="Picture 3" descr="qualityissue4"/>
          <p:cNvPicPr>
            <a:picLocks noChangeAspect="1"/>
          </p:cNvPicPr>
          <p:nvPr/>
        </p:nvPicPr>
        <p:blipFill>
          <a:blip r:embed="rId4"/>
          <a:stretch>
            <a:fillRect/>
          </a:stretch>
        </p:blipFill>
        <p:spPr>
          <a:xfrm>
            <a:off x="4002405" y="5461635"/>
            <a:ext cx="3622675" cy="23342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68" name="Shape 268"/>
        <p:cNvGrpSpPr/>
        <p:nvPr/>
      </p:nvGrpSpPr>
      <p:grpSpPr>
        <a:xfrm>
          <a:off x="0" y="0"/>
          <a:ext cx="0" cy="0"/>
          <a:chOff x="0" y="0"/>
          <a:chExt cx="0" cy="0"/>
        </a:xfrm>
      </p:grpSpPr>
      <p:sp>
        <p:nvSpPr>
          <p:cNvPr id="269" name="Google Shape;269;p65"/>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Step 5</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Master Data Management</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a:p>
            <a:pPr marL="0" lvl="0" indent="0" algn="ctr" rtl="0">
              <a:lnSpc>
                <a:spcPct val="150000"/>
              </a:lnSpc>
              <a:spcBef>
                <a:spcPts val="0"/>
              </a:spcBef>
              <a:spcAft>
                <a:spcPts val="0"/>
              </a:spcAft>
              <a:buClr>
                <a:schemeClr val="lt1"/>
              </a:buClr>
              <a:buFont typeface="Open Sans" panose="020B0606030504020204"/>
              <a:buNone/>
            </a:pPr>
            <a:r>
              <a:rPr lang="en-GB" sz="3000">
                <a:solidFill>
                  <a:schemeClr val="lt1"/>
                </a:solidFill>
                <a:latin typeface="Open Sans" panose="020B0606030504020204"/>
                <a:ea typeface="Open Sans" panose="020B0606030504020204"/>
                <a:cs typeface="Open Sans" panose="020B0606030504020204"/>
                <a:sym typeface="Open Sans" panose="020B0606030504020204"/>
              </a:rPr>
              <a:t>Part 1: MDM Architecture</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74" name="Shape 274"/>
        <p:cNvGrpSpPr/>
        <p:nvPr/>
      </p:nvGrpSpPr>
      <p:grpSpPr>
        <a:xfrm>
          <a:off x="0" y="0"/>
          <a:ext cx="0" cy="0"/>
          <a:chOff x="0" y="0"/>
          <a:chExt cx="0" cy="0"/>
        </a:xfrm>
      </p:grpSpPr>
      <p:pic>
        <p:nvPicPr>
          <p:cNvPr id="4" name="Picture 3" descr="RegistryMDM"/>
          <p:cNvPicPr>
            <a:picLocks noChangeAspect="1"/>
          </p:cNvPicPr>
          <p:nvPr/>
        </p:nvPicPr>
        <p:blipFill>
          <a:blip r:embed="rId1"/>
          <a:stretch>
            <a:fillRect/>
          </a:stretch>
        </p:blipFill>
        <p:spPr>
          <a:xfrm>
            <a:off x="501650" y="852170"/>
            <a:ext cx="6781165" cy="3409315"/>
          </a:xfrm>
          <a:prstGeom prst="rect">
            <a:avLst/>
          </a:prstGeom>
        </p:spPr>
      </p:pic>
      <p:sp>
        <p:nvSpPr>
          <p:cNvPr id="2" name="Text Box 1"/>
          <p:cNvSpPr txBox="1"/>
          <p:nvPr/>
        </p:nvSpPr>
        <p:spPr>
          <a:xfrm>
            <a:off x="944880" y="276860"/>
            <a:ext cx="5883275" cy="368300"/>
          </a:xfrm>
          <a:prstGeom prst="rect">
            <a:avLst/>
          </a:prstGeom>
          <a:noFill/>
        </p:spPr>
        <p:txBody>
          <a:bodyPr wrap="square" rtlCol="0">
            <a:spAutoFit/>
          </a:bodyPr>
          <a:p>
            <a:pPr algn="ctr"/>
            <a:r>
              <a:rPr lang="en-US" sz="1800">
                <a:latin typeface="Open Sans" panose="020B0606030504020204" charset="0"/>
                <a:cs typeface="Open Sans" panose="020B0606030504020204" charset="0"/>
              </a:rPr>
              <a:t>Registry Master Data Management Architecture</a:t>
            </a:r>
            <a:endParaRPr lang="en-US" sz="1800">
              <a:latin typeface="Open Sans" panose="020B0606030504020204" charset="0"/>
              <a:cs typeface="Open Sans" panose="020B0606030504020204" charset="0"/>
            </a:endParaRPr>
          </a:p>
        </p:txBody>
      </p:sp>
      <p:graphicFrame>
        <p:nvGraphicFramePr>
          <p:cNvPr id="3" name="Table 2"/>
          <p:cNvGraphicFramePr/>
          <p:nvPr/>
        </p:nvGraphicFramePr>
        <p:xfrm>
          <a:off x="495300" y="4525010"/>
          <a:ext cx="6875780" cy="5181600"/>
        </p:xfrm>
        <a:graphic>
          <a:graphicData uri="http://schemas.openxmlformats.org/drawingml/2006/table">
            <a:tbl>
              <a:tblPr firstRow="1" bandRow="1">
                <a:tableStyleId>{5C22544A-7EE6-4342-B048-85BDC9FD1C3A}</a:tableStyleId>
              </a:tblPr>
              <a:tblGrid>
                <a:gridCol w="972185"/>
                <a:gridCol w="1909445"/>
                <a:gridCol w="1475105"/>
                <a:gridCol w="2519045"/>
              </a:tblGrid>
              <a:tr h="274320">
                <a:tc>
                  <a:txBody>
                    <a:bodyPr/>
                    <a:p>
                      <a:pPr algn="ctr">
                        <a:buNone/>
                      </a:pPr>
                      <a:r>
                        <a:rPr lang="en-US" sz="1200">
                          <a:solidFill>
                            <a:schemeClr val="tx1"/>
                          </a:solidFill>
                        </a:rPr>
                        <a:t>Key</a:t>
                      </a:r>
                      <a:endParaRPr lang="en-US" sz="12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en-US" sz="1200">
                          <a:solidFill>
                            <a:schemeClr val="tx1"/>
                          </a:solidFill>
                        </a:rPr>
                        <a:t>Attributes</a:t>
                      </a:r>
                      <a:endParaRPr lang="en-US" sz="12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en-US" sz="1200">
                          <a:solidFill>
                            <a:schemeClr val="tx1"/>
                          </a:solidFill>
                        </a:rPr>
                        <a:t>Source System</a:t>
                      </a:r>
                      <a:endParaRPr lang="en-US" sz="12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c>
                  <a:txBody>
                    <a:bodyPr/>
                    <a:p>
                      <a:pPr algn="ctr">
                        <a:buNone/>
                      </a:pPr>
                      <a:r>
                        <a:rPr lang="en-US" sz="1200">
                          <a:solidFill>
                            <a:schemeClr val="tx1"/>
                          </a:solidFill>
                        </a:rPr>
                        <a:t>Identifiers</a:t>
                      </a:r>
                      <a:endParaRPr lang="en-US" sz="12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85000"/>
                      </a:schemeClr>
                    </a:solidFill>
                  </a:tcPr>
                </a:tc>
              </a:tr>
              <a:tr h="396240">
                <a:tc>
                  <a:txBody>
                    <a:bodyPr/>
                    <a:p>
                      <a:pPr algn="l">
                        <a:buNone/>
                      </a:pPr>
                      <a:r>
                        <a:rPr lang="en-US" sz="1000">
                          <a:solidFill>
                            <a:schemeClr val="tx1"/>
                          </a:solidFill>
                        </a:rPr>
                        <a:t>UserID</a:t>
                      </a:r>
                      <a:endParaRPr lang="en-US" sz="10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r>
                        <a:rPr lang="en-US" sz="1000">
                          <a:solidFill>
                            <a:schemeClr val="tx1"/>
                          </a:solidFill>
                        </a:rPr>
                        <a:t>FirstName, LastName, Email, Address, ZipCode</a:t>
                      </a:r>
                      <a:endParaRPr lang="en-US" sz="10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r>
                        <a:rPr lang="en-US" sz="1000">
                          <a:solidFill>
                            <a:schemeClr val="tx1"/>
                          </a:solidFill>
                        </a:rPr>
                        <a:t>User Service</a:t>
                      </a:r>
                      <a:endParaRPr lang="en-US" sz="10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r>
                        <a:rPr lang="en-US" sz="1000">
                          <a:solidFill>
                            <a:schemeClr val="tx1"/>
                          </a:solidFill>
                        </a:rPr>
                        <a:t>FirstName, LastName, Email</a:t>
                      </a:r>
                      <a:endParaRPr lang="en-US" sz="10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548640">
                <a:tc>
                  <a:txBody>
                    <a:bodyPr/>
                    <a:p>
                      <a:pPr algn="l">
                        <a:buNone/>
                      </a:pPr>
                      <a:r>
                        <a:rPr lang="en-US" sz="1000">
                          <a:solidFill>
                            <a:schemeClr val="tx1"/>
                          </a:solidFill>
                        </a:rPr>
                        <a:t>CreditCardID</a:t>
                      </a:r>
                      <a:endParaRPr lang="en-US" sz="10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r>
                        <a:rPr lang="en-US" sz="1000">
                          <a:solidFill>
                            <a:schemeClr val="tx1"/>
                          </a:solidFill>
                        </a:rPr>
                        <a:t>CreditCardNumber, CreditCardExpirationDate, UserID</a:t>
                      </a:r>
                      <a:endParaRPr lang="en-US" sz="10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r>
                        <a:rPr lang="en-US" sz="1000">
                          <a:solidFill>
                            <a:schemeClr val="tx1"/>
                          </a:solidFill>
                        </a:rPr>
                        <a:t>User Service</a:t>
                      </a:r>
                      <a:endParaRPr lang="en-US" sz="10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r>
                        <a:rPr lang="en-US" sz="1000">
                          <a:solidFill>
                            <a:schemeClr val="tx1"/>
                          </a:solidFill>
                          <a:sym typeface="+mn-ea"/>
                        </a:rPr>
                        <a:t>CreditCardNumber</a:t>
                      </a:r>
                      <a:endParaRPr lang="en-US" sz="10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1005840">
                <a:tc>
                  <a:txBody>
                    <a:bodyPr/>
                    <a:p>
                      <a:pPr algn="l">
                        <a:buNone/>
                      </a:pPr>
                      <a:r>
                        <a:rPr lang="en-US" sz="1000">
                          <a:solidFill>
                            <a:schemeClr val="tx1"/>
                          </a:solidFill>
                          <a:sym typeface="+mn-ea"/>
                        </a:rPr>
                        <a:t>OrderID</a:t>
                      </a:r>
                      <a:endParaRPr lang="en-US" sz="1000">
                        <a:solidFill>
                          <a:schemeClr val="tx1"/>
                        </a:solidFill>
                        <a:sym typeface="+mn-ea"/>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r>
                        <a:rPr lang="en-US" sz="1000">
                          <a:solidFill>
                            <a:schemeClr val="tx1"/>
                          </a:solidFill>
                        </a:rPr>
                        <a:t>BuyerID, CreditCardID, ShippingCost, TaxRatePercent, TotalAmount, ShippingAddress, ShippingZipCode, OrderDate, Status</a:t>
                      </a:r>
                      <a:endParaRPr lang="en-US" sz="10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r>
                        <a:rPr lang="en-US" sz="1000">
                          <a:solidFill>
                            <a:schemeClr val="tx1"/>
                          </a:solidFill>
                        </a:rPr>
                        <a:t>Order Processing Service</a:t>
                      </a:r>
                      <a:endParaRPr lang="en-US" sz="10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r>
                        <a:rPr lang="en-US" sz="1000">
                          <a:solidFill>
                            <a:schemeClr val="tx1"/>
                          </a:solidFill>
                          <a:sym typeface="+mn-ea"/>
                        </a:rPr>
                        <a:t>BuyerID (UserID), CreditCardID</a:t>
                      </a:r>
                      <a:endParaRPr lang="en-US" sz="10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548640">
                <a:tc>
                  <a:txBody>
                    <a:bodyPr/>
                    <a:p>
                      <a:pPr algn="l">
                        <a:buNone/>
                      </a:pPr>
                      <a:r>
                        <a:rPr lang="en-US" sz="1000">
                          <a:solidFill>
                            <a:schemeClr val="tx1"/>
                          </a:solidFill>
                        </a:rPr>
                        <a:t>ShipmentID</a:t>
                      </a:r>
                      <a:endParaRPr lang="en-US" sz="10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r>
                        <a:rPr lang="en-US" sz="1000">
                          <a:solidFill>
                            <a:schemeClr val="tx1"/>
                          </a:solidFill>
                        </a:rPr>
                        <a:t>OrderID, Carrier, TrackingNumber, OrderShipDate</a:t>
                      </a:r>
                      <a:endParaRPr lang="en-US" sz="10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r>
                        <a:rPr lang="en-US" sz="1000">
                          <a:solidFill>
                            <a:schemeClr val="tx1"/>
                          </a:solidFill>
                        </a:rPr>
                        <a:t>Order Processing Service</a:t>
                      </a:r>
                      <a:endParaRPr lang="en-US" sz="10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r>
                        <a:rPr lang="en-US" sz="1000">
                          <a:solidFill>
                            <a:schemeClr val="tx1"/>
                          </a:solidFill>
                          <a:sym typeface="+mn-ea"/>
                        </a:rPr>
                        <a:t>TrackingNumber</a:t>
                      </a:r>
                      <a:endParaRPr lang="en-US" sz="10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1005840">
                <a:tc>
                  <a:txBody>
                    <a:bodyPr/>
                    <a:p>
                      <a:pPr algn="l">
                        <a:buNone/>
                      </a:pPr>
                      <a:r>
                        <a:rPr lang="en-US" sz="1000">
                          <a:solidFill>
                            <a:schemeClr val="tx1"/>
                          </a:solidFill>
                          <a:sym typeface="+mn-ea"/>
                        </a:rPr>
                        <a:t>ListingID</a:t>
                      </a:r>
                      <a:endParaRPr lang="en-US" sz="1000">
                        <a:solidFill>
                          <a:schemeClr val="tx1"/>
                        </a:solidFill>
                        <a:sym typeface="+mn-ea"/>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r>
                        <a:rPr lang="en-US" sz="1000">
                          <a:solidFill>
                            <a:schemeClr val="tx1"/>
                          </a:solidFill>
                        </a:rPr>
                        <a:t>SellerID, ProductID, ShoeType, Brand, Color, Gender, Size, Condition, ListingPrice, ListingType, ListingCreateDate, ListingEndDate</a:t>
                      </a:r>
                      <a:endParaRPr lang="en-US" sz="10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r>
                        <a:rPr lang="en-US" sz="1000">
                          <a:solidFill>
                            <a:schemeClr val="tx1"/>
                          </a:solidFill>
                        </a:rPr>
                        <a:t>Listing Service</a:t>
                      </a:r>
                      <a:endParaRPr lang="en-US" sz="10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r>
                        <a:rPr lang="en-US" sz="1000">
                          <a:solidFill>
                            <a:schemeClr val="tx1"/>
                          </a:solidFill>
                          <a:sym typeface="+mn-ea"/>
                        </a:rPr>
                        <a:t>SellerID (UserID), ProductID (ItemID)</a:t>
                      </a:r>
                      <a:endParaRPr lang="en-US" sz="10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701040">
                <a:tc>
                  <a:txBody>
                    <a:bodyPr/>
                    <a:p>
                      <a:pPr algn="l">
                        <a:buNone/>
                      </a:pPr>
                      <a:r>
                        <a:rPr lang="en-US" sz="1000">
                          <a:solidFill>
                            <a:schemeClr val="tx1"/>
                          </a:solidFill>
                        </a:rPr>
                        <a:t>ItemID</a:t>
                      </a:r>
                      <a:endParaRPr lang="en-US" sz="10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r>
                        <a:rPr lang="en-US" sz="1000">
                          <a:solidFill>
                            <a:schemeClr val="tx1"/>
                          </a:solidFill>
                        </a:rPr>
                        <a:t>ItemName, SellerID, Type, BrandName, Color, Size, Sex, Condition, ItemStatus, ArrivalDate</a:t>
                      </a:r>
                      <a:endParaRPr lang="en-US" sz="10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r>
                        <a:rPr lang="en-US" sz="1000">
                          <a:solidFill>
                            <a:schemeClr val="tx1"/>
                          </a:solidFill>
                        </a:rPr>
                        <a:t>Inventory Management System</a:t>
                      </a:r>
                      <a:endParaRPr lang="en-US" sz="10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r>
                        <a:rPr lang="en-US" sz="1000">
                          <a:solidFill>
                            <a:schemeClr val="tx1"/>
                          </a:solidFill>
                          <a:sym typeface="+mn-ea"/>
                        </a:rPr>
                        <a:t>SellerID </a:t>
                      </a:r>
                      <a:r>
                        <a:rPr lang="en-US" sz="1000">
                          <a:solidFill>
                            <a:schemeClr val="tx1"/>
                          </a:solidFill>
                          <a:sym typeface="+mn-ea"/>
                        </a:rPr>
                        <a:t>(UserID)</a:t>
                      </a:r>
                      <a:r>
                        <a:rPr lang="en-US" sz="1000">
                          <a:solidFill>
                            <a:schemeClr val="tx1"/>
                          </a:solidFill>
                          <a:sym typeface="+mn-ea"/>
                        </a:rPr>
                        <a:t>, ItemName</a:t>
                      </a:r>
                      <a:endParaRPr lang="en-US" sz="10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701040">
                <a:tc>
                  <a:txBody>
                    <a:bodyPr/>
                    <a:p>
                      <a:pPr algn="l">
                        <a:buNone/>
                      </a:pPr>
                      <a:r>
                        <a:rPr lang="en-US" sz="1000">
                          <a:solidFill>
                            <a:schemeClr val="tx1"/>
                          </a:solidFill>
                        </a:rPr>
                        <a:t>ID</a:t>
                      </a:r>
                      <a:endParaRPr lang="en-US" sz="10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r>
                        <a:rPr lang="en-US" sz="1000">
                          <a:solidFill>
                            <a:schemeClr val="tx1"/>
                          </a:solidFill>
                        </a:rPr>
                        <a:t>UserID, FirstName, LastName, ContactReason, Email, Phone, OrderID, Resolution, ContactMethod</a:t>
                      </a:r>
                      <a:endParaRPr lang="en-US" sz="10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r>
                        <a:rPr lang="en-US" sz="1000">
                          <a:solidFill>
                            <a:schemeClr val="tx1"/>
                          </a:solidFill>
                        </a:rPr>
                        <a:t>Customer Service Application</a:t>
                      </a:r>
                      <a:endParaRPr lang="en-US" sz="10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l">
                        <a:buNone/>
                      </a:pPr>
                      <a:r>
                        <a:rPr lang="en-US" sz="1000">
                          <a:solidFill>
                            <a:schemeClr val="tx1"/>
                          </a:solidFill>
                          <a:sym typeface="+mn-ea"/>
                        </a:rPr>
                        <a:t>UserID, FirstName, LastName</a:t>
                      </a:r>
                      <a:endParaRPr lang="en-US" sz="10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80" name="Shape 280"/>
        <p:cNvGrpSpPr/>
        <p:nvPr/>
      </p:nvGrpSpPr>
      <p:grpSpPr>
        <a:xfrm>
          <a:off x="0" y="0"/>
          <a:ext cx="0" cy="0"/>
          <a:chOff x="0" y="0"/>
          <a:chExt cx="0" cy="0"/>
        </a:xfrm>
      </p:grpSpPr>
      <p:sp>
        <p:nvSpPr>
          <p:cNvPr id="281" name="Google Shape;281;p67"/>
          <p:cNvSpPr txBox="1"/>
          <p:nvPr>
            <p:ph type="body" idx="1"/>
          </p:nvPr>
        </p:nvSpPr>
        <p:spPr>
          <a:xfrm>
            <a:off x="465455" y="524510"/>
            <a:ext cx="6842125" cy="754126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panose="020B0604020202020204"/>
              <a:buNone/>
            </a:pPr>
            <a:r>
              <a:rPr lang="en-GB" sz="2200" b="1">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rPr>
              <a:t>Explanation:</a:t>
            </a:r>
            <a:endParaRPr lang="en-GB" sz="2200" b="1">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endParaRPr>
          </a:p>
          <a:p>
            <a:pPr marL="0" lvl="0" indent="0" algn="just" rtl="0">
              <a:spcBef>
                <a:spcPts val="0"/>
              </a:spcBef>
              <a:spcAft>
                <a:spcPts val="1600"/>
              </a:spcAft>
              <a:buClr>
                <a:schemeClr val="dk1"/>
              </a:buClr>
              <a:buSzPts val="1100"/>
              <a:buFont typeface="Arial" panose="020B0604020202020204"/>
              <a:buNone/>
            </a:pPr>
            <a:r>
              <a:rPr lang="en-US" sz="18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Since this is the first time Sneaker Park apply the Master Data Management Program to their system, the Registry Master Data Management architecture (or Registry MDM) is a considerable approach. This architecture provide low cost and complexity, easy to maintance, and have a low lovel of intrusion.</a:t>
            </a:r>
            <a:endParaRPr lang="en-US" sz="18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spcBef>
                <a:spcPts val="0"/>
              </a:spcBef>
              <a:spcAft>
                <a:spcPts val="1600"/>
              </a:spcAft>
              <a:buClr>
                <a:schemeClr val="dk1"/>
              </a:buClr>
              <a:buSzPts val="1100"/>
              <a:buFont typeface="Arial" panose="020B0604020202020204"/>
              <a:buNone/>
            </a:pPr>
            <a:r>
              <a:rPr lang="en-US" sz="18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With Regsitry MDM, SneakerPark can stores their important key data such as customer or order information in a central repository (central database) to make data consistent and easy to manage.</a:t>
            </a:r>
            <a:endParaRPr lang="en-US" sz="18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spcBef>
                <a:spcPts val="0"/>
              </a:spcBef>
              <a:spcAft>
                <a:spcPts val="1600"/>
              </a:spcAft>
              <a:buClr>
                <a:schemeClr val="dk1"/>
              </a:buClr>
              <a:buSzPts val="1100"/>
              <a:buFont typeface="Arial" panose="020B0604020202020204"/>
              <a:buNone/>
            </a:pPr>
            <a:r>
              <a:rPr lang="en-US" sz="18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One more important thing is that Registry MDM can later be upgrade into more efficient and complex architecture to gain better performance in master data management like Consolidated/Analytical Master Data Management for Data Warehousing, suitable for Reporting and Analytics purpose.</a:t>
            </a:r>
            <a:endParaRPr lang="en-US" sz="18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85" name="Shape 285"/>
        <p:cNvGrpSpPr/>
        <p:nvPr/>
      </p:nvGrpSpPr>
      <p:grpSpPr>
        <a:xfrm>
          <a:off x="0" y="0"/>
          <a:ext cx="0" cy="0"/>
          <a:chOff x="0" y="0"/>
          <a:chExt cx="0" cy="0"/>
        </a:xfrm>
      </p:grpSpPr>
      <p:sp>
        <p:nvSpPr>
          <p:cNvPr id="286" name="Google Shape;286;p68"/>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Step 6</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Master Data Management</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a:p>
            <a:pPr marL="0" lvl="0" indent="0" algn="ctr" rtl="0">
              <a:lnSpc>
                <a:spcPct val="150000"/>
              </a:lnSpc>
              <a:spcBef>
                <a:spcPts val="0"/>
              </a:spcBef>
              <a:spcAft>
                <a:spcPts val="0"/>
              </a:spcAft>
              <a:buClr>
                <a:schemeClr val="lt1"/>
              </a:buClr>
              <a:buFont typeface="Open Sans" panose="020B0606030504020204"/>
              <a:buNone/>
            </a:pPr>
            <a:r>
              <a:rPr lang="en-GB" sz="3000">
                <a:solidFill>
                  <a:schemeClr val="lt1"/>
                </a:solidFill>
                <a:latin typeface="Open Sans" panose="020B0606030504020204"/>
                <a:ea typeface="Open Sans" panose="020B0606030504020204"/>
                <a:cs typeface="Open Sans" panose="020B0606030504020204"/>
                <a:sym typeface="Open Sans" panose="020B0606030504020204"/>
              </a:rPr>
              <a:t>Part 2: Master Record</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287" name="Google Shape;287;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91" name="Shape 291"/>
        <p:cNvGrpSpPr/>
        <p:nvPr/>
      </p:nvGrpSpPr>
      <p:grpSpPr>
        <a:xfrm>
          <a:off x="0" y="0"/>
          <a:ext cx="0" cy="0"/>
          <a:chOff x="0" y="0"/>
          <a:chExt cx="0" cy="0"/>
        </a:xfrm>
      </p:grpSpPr>
      <p:sp>
        <p:nvSpPr>
          <p:cNvPr id="292" name="Google Shape;292;p69"/>
          <p:cNvSpPr txBox="1"/>
          <p:nvPr>
            <p:ph type="body" idx="1"/>
          </p:nvPr>
        </p:nvSpPr>
        <p:spPr>
          <a:xfrm>
            <a:off x="149225" y="132715"/>
            <a:ext cx="7474585" cy="977773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In this step, you will define a set of </a:t>
            </a:r>
            <a:r>
              <a:rPr lang="en-GB" sz="1600" b="1">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matching rules</a:t>
            </a:r>
            <a:r>
              <a:rPr lang="en-GB"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 that will be used by the SneakerPark's MDM Hub to match item and customer entities between the company's different systems.</a:t>
            </a:r>
            <a:endParaRPr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endParaRPr>
          </a:p>
          <a:p>
            <a:pPr marL="0" lvl="0" indent="0" algn="just" rtl="0">
              <a:spcBef>
                <a:spcPts val="1600"/>
              </a:spcBef>
              <a:spcAft>
                <a:spcPts val="0"/>
              </a:spcAft>
              <a:buNone/>
            </a:pPr>
            <a:r>
              <a:rPr lang="en-GB" sz="1600" b="1">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Please come up with 4 rules - 2 for Items and 2 for Customers </a:t>
            </a:r>
            <a:r>
              <a:rPr lang="en-GB"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and list them below.</a:t>
            </a:r>
            <a:endParaRPr lang="en-GB"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endParaRPr>
          </a:p>
          <a:p>
            <a:pPr marL="0" lvl="0" indent="0" algn="just" rtl="0">
              <a:spcBef>
                <a:spcPts val="1600"/>
              </a:spcBef>
              <a:spcAft>
                <a:spcPts val="0"/>
              </a:spcAft>
              <a:buNone/>
            </a:pPr>
            <a:r>
              <a:rPr lang="en-US" altLang="en-GB" sz="1600" b="1" u="sng">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Matching customer data across systems:</a:t>
            </a:r>
            <a:endParaRPr lang="en-US" altLang="en-GB" sz="1600" b="1" u="sng">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endParaRPr>
          </a:p>
          <a:p>
            <a:pPr marL="0" lvl="0" indent="0" algn="just" rtl="0">
              <a:spcBef>
                <a:spcPts val="1600"/>
              </a:spcBef>
              <a:spcAft>
                <a:spcPts val="0"/>
              </a:spcAft>
              <a:buNone/>
            </a:pPr>
            <a:r>
              <a:rPr lang="en-US" sz="1600" b="1">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users </a:t>
            </a:r>
            <a:r>
              <a:rPr lang="en-US"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table, </a:t>
            </a:r>
            <a:r>
              <a:rPr lang="en-US" sz="1600" b="1">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CustomerServiceRequests </a:t>
            </a:r>
            <a:r>
              <a:rPr lang="en-US"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table, and </a:t>
            </a:r>
            <a:r>
              <a:rPr lang="en-US" sz="1600" b="1">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creditcards  </a:t>
            </a:r>
            <a:r>
              <a:rPr lang="en-US"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table share the same UserID. </a:t>
            </a:r>
            <a:endParaRPr lang="en-GB"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endParaRPr>
          </a:p>
          <a:p>
            <a:pPr marL="0" lvl="0" indent="0" algn="just" rtl="0">
              <a:spcBef>
                <a:spcPts val="1600"/>
              </a:spcBef>
              <a:spcAft>
                <a:spcPts val="0"/>
              </a:spcAft>
              <a:buNone/>
            </a:pPr>
            <a:r>
              <a:rPr lang="en-US" sz="1600" b="1" u="sng">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Rule 1 for Customer:</a:t>
            </a:r>
            <a:r>
              <a:rPr lang="en-US"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  Match the user’s information (such as Firstname, Lastname, Address, Email, etc.) from the </a:t>
            </a:r>
            <a:r>
              <a:rPr lang="en-US" sz="1600" b="1">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users </a:t>
            </a:r>
            <a:r>
              <a:rPr lang="en-US"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table with the OrderID, phone from the </a:t>
            </a:r>
            <a:r>
              <a:rPr lang="en-US" sz="1600" b="1">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CustomerServiceRequests </a:t>
            </a:r>
            <a:r>
              <a:rPr lang="en-US"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table on the UserID key.</a:t>
            </a:r>
            <a:endParaRPr lang="en-US"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endParaRPr>
          </a:p>
          <a:p>
            <a:pPr marL="0" lvl="0" indent="0" algn="just" rtl="0">
              <a:spcBef>
                <a:spcPts val="1600"/>
              </a:spcBef>
              <a:spcAft>
                <a:spcPts val="0"/>
              </a:spcAft>
              <a:buNone/>
            </a:pPr>
            <a:r>
              <a:rPr lang="en-US" sz="1600" b="1" u="sng">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Rule 2 for Cusomters:</a:t>
            </a:r>
            <a:r>
              <a:rPr lang="en-US"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 </a:t>
            </a:r>
            <a:r>
              <a:rPr lang="en-US"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Match the user’s information (such as Firstname, Lastname, Address, Email, etc.) from the </a:t>
            </a:r>
            <a:r>
              <a:rPr lang="en-US" sz="1600" b="1">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users </a:t>
            </a:r>
            <a:r>
              <a:rPr lang="en-US"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table with the CreditCardNumber, CreditCardExpirationDate from the </a:t>
            </a:r>
            <a:r>
              <a:rPr lang="en-US" sz="1600" b="1">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creditcards </a:t>
            </a:r>
            <a:r>
              <a:rPr lang="en-US"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table on the UserID key.</a:t>
            </a:r>
            <a:endParaRPr lang="en-US"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endParaRPr>
          </a:p>
          <a:p>
            <a:pPr marL="0" lvl="0" indent="0" algn="just" rtl="0">
              <a:spcBef>
                <a:spcPts val="1600"/>
              </a:spcBef>
              <a:spcAft>
                <a:spcPts val="0"/>
              </a:spcAft>
              <a:buNone/>
            </a:pPr>
            <a:endParaRPr lang="en-US"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endParaRPr>
          </a:p>
          <a:p>
            <a:pPr marL="0" lvl="0" indent="0" algn="just" rtl="0">
              <a:spcBef>
                <a:spcPts val="1600"/>
              </a:spcBef>
              <a:spcAft>
                <a:spcPts val="0"/>
              </a:spcAft>
              <a:buNone/>
            </a:pPr>
            <a:r>
              <a:rPr lang="en-US" altLang="en-GB" sz="1600" b="1" u="sng">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Matching item data across systems:</a:t>
            </a:r>
            <a:endParaRPr lang="en-US" altLang="en-GB" sz="1600" b="1" u="sng">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endParaRPr>
          </a:p>
          <a:p>
            <a:pPr marL="0" lvl="0" indent="0" algn="just" rtl="0">
              <a:spcBef>
                <a:spcPts val="1600"/>
              </a:spcBef>
              <a:spcAft>
                <a:spcPts val="0"/>
              </a:spcAft>
              <a:buNone/>
            </a:pPr>
            <a:r>
              <a:rPr lang="en-US"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Both </a:t>
            </a:r>
            <a:r>
              <a:rPr lang="en-US" sz="1600" b="1">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items </a:t>
            </a:r>
            <a:r>
              <a:rPr lang="en-US"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table, and </a:t>
            </a:r>
            <a:r>
              <a:rPr lang="en-US" sz="1600" b="1">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listings </a:t>
            </a:r>
            <a:r>
              <a:rPr lang="en-US"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table share the same ItemID (ItemID is ProductID in </a:t>
            </a:r>
            <a:r>
              <a:rPr lang="en-US" sz="1600" b="1">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istings </a:t>
            </a:r>
            <a:r>
              <a:rPr lang="en-US"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table). </a:t>
            </a:r>
            <a:endParaRPr lang="en-US"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endParaRPr>
          </a:p>
          <a:p>
            <a:pPr marL="0" lvl="0" indent="0" algn="just" rtl="0">
              <a:spcBef>
                <a:spcPts val="1600"/>
              </a:spcBef>
              <a:spcAft>
                <a:spcPts val="0"/>
              </a:spcAft>
              <a:buNone/>
            </a:pPr>
            <a:r>
              <a:rPr lang="en-US"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Both </a:t>
            </a:r>
            <a:r>
              <a:rPr lang="en-US" sz="1600" b="1">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items </a:t>
            </a:r>
            <a:r>
              <a:rPr lang="en-US"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table, and </a:t>
            </a:r>
            <a:r>
              <a:rPr lang="en-US" sz="1600" b="1">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users </a:t>
            </a:r>
            <a:r>
              <a:rPr lang="en-US"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table share the same UserID (UserID is SellerID in </a:t>
            </a:r>
            <a:r>
              <a:rPr lang="en-US" sz="1600" b="1">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items </a:t>
            </a:r>
            <a:r>
              <a:rPr lang="en-US"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table). </a:t>
            </a:r>
            <a:endParaRPr lang="en-US"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endParaRPr>
          </a:p>
          <a:p>
            <a:pPr marL="0" lvl="0" indent="0" algn="just" rtl="0">
              <a:spcBef>
                <a:spcPts val="1600"/>
              </a:spcBef>
              <a:spcAft>
                <a:spcPts val="0"/>
              </a:spcAft>
              <a:buNone/>
            </a:pPr>
            <a:r>
              <a:rPr lang="en-US" sz="1600" b="1" u="sng">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Rule 1 for Items:</a:t>
            </a:r>
            <a:r>
              <a:rPr lang="en-US" sz="1600" b="1">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 </a:t>
            </a:r>
            <a:r>
              <a:rPr lang="en-US"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Match the ItemName from the </a:t>
            </a:r>
            <a:r>
              <a:rPr lang="en-US" sz="1600" b="1">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items </a:t>
            </a:r>
            <a:r>
              <a:rPr lang="en-US"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table with the item (or product) information from the </a:t>
            </a:r>
            <a:r>
              <a:rPr lang="en-US" sz="1600" b="1">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listings </a:t>
            </a:r>
            <a:r>
              <a:rPr lang="en-US"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table on the ItemID (or ProductID) key.</a:t>
            </a:r>
            <a:endParaRPr lang="en-US"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endParaRPr>
          </a:p>
          <a:p>
            <a:pPr marL="0" lvl="0" indent="0" algn="just" rtl="0">
              <a:spcBef>
                <a:spcPts val="1600"/>
              </a:spcBef>
              <a:spcAft>
                <a:spcPts val="0"/>
              </a:spcAft>
              <a:buNone/>
            </a:pPr>
            <a:r>
              <a:rPr lang="en-US" sz="1600" b="1" u="sng">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Rule 2 for Items:</a:t>
            </a:r>
            <a:r>
              <a:rPr lang="en-US"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 </a:t>
            </a:r>
            <a:r>
              <a:rPr lang="en-US"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Match the user’s information (such as Firstname, Lastname, Address, Email, etc.) from the users table with the user’s registered items from the </a:t>
            </a:r>
            <a:r>
              <a:rPr lang="en-US" sz="1600" b="1">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items </a:t>
            </a:r>
            <a:r>
              <a:rPr lang="en-US"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table on the UserID (or SellerID) key.</a:t>
            </a:r>
            <a:endParaRPr lang="en-US"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4" name="Shape 184"/>
        <p:cNvGrpSpPr/>
        <p:nvPr/>
      </p:nvGrpSpPr>
      <p:grpSpPr>
        <a:xfrm>
          <a:off x="0" y="0"/>
          <a:ext cx="0" cy="0"/>
          <a:chOff x="0" y="0"/>
          <a:chExt cx="0" cy="0"/>
        </a:xfrm>
      </p:grpSpPr>
      <p:sp>
        <p:nvSpPr>
          <p:cNvPr id="185" name="Google Shape;185;p52"/>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How to use this Template</a:t>
            </a:r>
            <a:endParaRPr lang="en-GB"/>
          </a:p>
        </p:txBody>
      </p:sp>
      <p:sp>
        <p:nvSpPr>
          <p:cNvPr id="186" name="Google Shape;186;p52"/>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GB" sz="2200"/>
              <a:t>Theses slides are provided as a guide to ensure that you submit all the required components to successfully complete your project. For detailed instruction, please read the instruction in the classroom.</a:t>
            </a:r>
            <a:endParaRPr sz="2200"/>
          </a:p>
          <a:p>
            <a:pPr marL="457200" lvl="0" indent="-368300" algn="l" rtl="0">
              <a:spcBef>
                <a:spcPts val="0"/>
              </a:spcBef>
              <a:spcAft>
                <a:spcPts val="0"/>
              </a:spcAft>
              <a:buSzPts val="2200"/>
              <a:buChar char="●"/>
            </a:pPr>
            <a:r>
              <a:rPr lang="en-GB" sz="2200"/>
              <a:t>When presenting your project, please only think of this as a guide. We encouraged you to use creative freedom when making changes as long as the required information is present. </a:t>
            </a:r>
            <a:endParaRPr sz="2200"/>
          </a:p>
          <a:p>
            <a:pPr marL="457200" lvl="0" indent="-368300" algn="l" rtl="0">
              <a:spcBef>
                <a:spcPts val="0"/>
              </a:spcBef>
              <a:spcAft>
                <a:spcPts val="0"/>
              </a:spcAft>
              <a:buSzPts val="2200"/>
              <a:buChar char="●"/>
            </a:pPr>
            <a:r>
              <a:rPr lang="en-GB" sz="2200" b="1">
                <a:latin typeface="Open Sans" panose="020B0606030504020204"/>
                <a:ea typeface="Open Sans" panose="020B0606030504020204"/>
                <a:cs typeface="Open Sans" panose="020B0606030504020204"/>
                <a:sym typeface="Open Sans" panose="020B0606030504020204"/>
              </a:rPr>
              <a:t>Remember to delete this and all</a:t>
            </a:r>
            <a:r>
              <a:rPr lang="en-GB" sz="2200"/>
              <a:t> of the other example slides before you submit your project.</a:t>
            </a:r>
            <a:endParaRPr sz="2200"/>
          </a:p>
          <a:p>
            <a:pPr marL="457200" lvl="0" indent="-368300" algn="l" rtl="0">
              <a:spcBef>
                <a:spcPts val="0"/>
              </a:spcBef>
              <a:spcAft>
                <a:spcPts val="0"/>
              </a:spcAft>
              <a:buSzPts val="2200"/>
              <a:buChar char="●"/>
            </a:pPr>
            <a:r>
              <a:rPr lang="en-GB" sz="2200" b="1">
                <a:latin typeface="Open Sans" panose="020B0606030504020204"/>
                <a:ea typeface="Open Sans" panose="020B0606030504020204"/>
                <a:cs typeface="Open Sans" panose="020B0606030504020204"/>
                <a:sym typeface="Open Sans" panose="020B0606030504020204"/>
              </a:rPr>
              <a:t>Remember to add your name and the date</a:t>
            </a:r>
            <a:r>
              <a:rPr lang="en-GB" sz="2200"/>
              <a:t> to the cover slide</a:t>
            </a:r>
            <a:endParaRPr sz="2200"/>
          </a:p>
          <a:p>
            <a:pPr marL="457200" lvl="0" indent="0" algn="l" rtl="0">
              <a:spcBef>
                <a:spcPts val="1600"/>
              </a:spcBef>
              <a:spcAft>
                <a:spcPts val="1600"/>
              </a:spcAft>
              <a:buNone/>
            </a:pPr>
            <a:endParaRPr sz="2200"/>
          </a:p>
        </p:txBody>
      </p:sp>
      <p:sp>
        <p:nvSpPr>
          <p:cNvPr id="187" name="Google Shape;187;p52"/>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4500">
                <a:solidFill>
                  <a:srgbClr val="FFFFFF"/>
                </a:solidFill>
                <a:latin typeface="Open Sans" panose="020B0606030504020204"/>
                <a:ea typeface="Open Sans" panose="020B0606030504020204"/>
                <a:cs typeface="Open Sans" panose="020B0606030504020204"/>
                <a:sym typeface="Open Sans" panose="020B0606030504020204"/>
              </a:rPr>
              <a:t>Remove this slide</a:t>
            </a:r>
            <a:endParaRPr sz="4500">
              <a:solidFill>
                <a:srgbClr val="FFFFFF"/>
              </a:solidFill>
              <a:latin typeface="Open Sans" panose="020B0606030504020204"/>
              <a:ea typeface="Open Sans" panose="020B0606030504020204"/>
              <a:cs typeface="Open Sans" panose="020B0606030504020204"/>
              <a:sym typeface="Open Sans" panose="020B0606030504020204"/>
            </a:endParaRPr>
          </a:p>
        </p:txBody>
      </p:sp>
      <p:pic>
        <p:nvPicPr>
          <p:cNvPr id="188" name="Google Shape;188;p52"/>
          <p:cNvPicPr preferRelativeResize="0"/>
          <p:nvPr/>
        </p:nvPicPr>
        <p:blipFill rotWithShape="1">
          <a:blip r:embed="rId1"/>
          <a:srcRect l="18073" t="20988" r="14486" b="11824"/>
          <a:stretch>
            <a:fillRect/>
          </a:stretch>
        </p:blipFill>
        <p:spPr>
          <a:xfrm>
            <a:off x="374375" y="7823200"/>
            <a:ext cx="7023750" cy="174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96" name="Shape 296"/>
        <p:cNvGrpSpPr/>
        <p:nvPr/>
      </p:nvGrpSpPr>
      <p:grpSpPr>
        <a:xfrm>
          <a:off x="0" y="0"/>
          <a:ext cx="0" cy="0"/>
          <a:chOff x="0" y="0"/>
          <a:chExt cx="0" cy="0"/>
        </a:xfrm>
      </p:grpSpPr>
      <p:sp>
        <p:nvSpPr>
          <p:cNvPr id="297" name="Google Shape;297;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298" name="Google Shape;298;p70"/>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Step 7</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Data Governance:</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Roles and Responsibilities</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02" name="Shape 302"/>
        <p:cNvGrpSpPr/>
        <p:nvPr/>
      </p:nvGrpSpPr>
      <p:grpSpPr>
        <a:xfrm>
          <a:off x="0" y="0"/>
          <a:ext cx="0" cy="0"/>
          <a:chOff x="0" y="0"/>
          <a:chExt cx="0" cy="0"/>
        </a:xfrm>
      </p:grpSpPr>
      <p:sp>
        <p:nvSpPr>
          <p:cNvPr id="303" name="Google Shape;303;p71"/>
          <p:cNvSpPr txBox="1"/>
          <p:nvPr/>
        </p:nvSpPr>
        <p:spPr>
          <a:xfrm>
            <a:off x="141605" y="132715"/>
            <a:ext cx="7459345" cy="9815195"/>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US"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For this new approach, it is crucial to perform the Data Governance task carefully. First is Metadata Management task, in this step, Enterprise Data Model and Enterprise Data Catalog should be documented precisely to ensure capturing the latest and exact system architecture for a better management.</a:t>
            </a:r>
            <a:endParaRPr lang="en-US"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lnSpc>
                <a:spcPct val="170000"/>
              </a:lnSpc>
              <a:spcBef>
                <a:spcPts val="0"/>
              </a:spcBef>
              <a:spcAft>
                <a:spcPts val="0"/>
              </a:spcAft>
              <a:buNone/>
            </a:pPr>
            <a:r>
              <a:rPr lang="en-US"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Next, Data Quality Management should be considered, in this step, data profiling, data quality dimensions, and remediation (if necessary) should be measure and monitoring in order to keep data always consistent.</a:t>
            </a:r>
            <a:endParaRPr lang="en-US"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lnSpc>
                <a:spcPct val="170000"/>
              </a:lnSpc>
              <a:spcBef>
                <a:spcPts val="0"/>
              </a:spcBef>
              <a:spcAft>
                <a:spcPts val="0"/>
              </a:spcAft>
              <a:buNone/>
            </a:pPr>
            <a:r>
              <a:rPr lang="en-US"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Master Data Management is the next step to be applied, using proper MDM architecture help company to capture the latest and precise data across system in one single central repository to better management and consistent. MDM architecture can evolve based in the need of business or the complexity of the system, but all MDM atchitecture is to commit a single source of truth.</a:t>
            </a:r>
            <a:endParaRPr lang="en-US"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lnSpc>
                <a:spcPct val="170000"/>
              </a:lnSpc>
              <a:spcBef>
                <a:spcPts val="0"/>
              </a:spcBef>
              <a:spcAft>
                <a:spcPts val="0"/>
              </a:spcAft>
              <a:buNone/>
            </a:pPr>
            <a:r>
              <a:rPr lang="en-US"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At this moment, with Registry MDM, the current staff with Jake and Jessica can easily handle the system. Since Jessica is a senior BA then her skill should fit the data quality management as she can understand the business. Jake in another hand familiar with database system and experience with fixing data issues. With a litte traning, they both should works together flawlessly to handle this new architeture. In short, in my opinion, we should not hire any new members now, but in case the architecture got complex, some addition members can be considered.</a:t>
            </a:r>
            <a:endParaRPr lang="en-US"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92" name="Shape 192"/>
        <p:cNvGrpSpPr/>
        <p:nvPr/>
      </p:nvGrpSpPr>
      <p:grpSpPr>
        <a:xfrm>
          <a:off x="0" y="0"/>
          <a:ext cx="0" cy="0"/>
          <a:chOff x="0" y="0"/>
          <a:chExt cx="0" cy="0"/>
        </a:xfrm>
      </p:grpSpPr>
      <p:sp>
        <p:nvSpPr>
          <p:cNvPr id="193" name="Google Shape;193;p53"/>
          <p:cNvSpPr txBox="1"/>
          <p:nvPr/>
        </p:nvSpPr>
        <p:spPr>
          <a:xfrm>
            <a:off x="329725" y="742950"/>
            <a:ext cx="6135900" cy="895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GB" sz="4000">
                <a:solidFill>
                  <a:srgbClr val="2E3D49"/>
                </a:solidFill>
                <a:latin typeface="Open Sans" panose="020B0606030504020204"/>
                <a:ea typeface="Open Sans" panose="020B0606030504020204"/>
                <a:cs typeface="Open Sans" panose="020B0606030504020204"/>
                <a:sym typeface="Open Sans" panose="020B0606030504020204"/>
              </a:rPr>
              <a:t>What we provide:</a:t>
            </a:r>
            <a:endParaRPr sz="4000">
              <a:solidFill>
                <a:srgbClr val="2E3D49"/>
              </a:solidFill>
              <a:latin typeface="Open Sans" panose="020B0606030504020204"/>
              <a:ea typeface="Open Sans" panose="020B0606030504020204"/>
              <a:cs typeface="Open Sans" panose="020B0606030504020204"/>
              <a:sym typeface="Open Sans" panose="020B0606030504020204"/>
            </a:endParaRPr>
          </a:p>
        </p:txBody>
      </p:sp>
      <p:sp>
        <p:nvSpPr>
          <p:cNvPr id="194" name="Google Shape;194;p53"/>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4500">
                <a:solidFill>
                  <a:srgbClr val="FFFFFF"/>
                </a:solidFill>
                <a:latin typeface="Open Sans" panose="020B0606030504020204"/>
                <a:ea typeface="Open Sans" panose="020B0606030504020204"/>
                <a:cs typeface="Open Sans" panose="020B0606030504020204"/>
                <a:sym typeface="Open Sans" panose="020B0606030504020204"/>
              </a:rPr>
              <a:t>Remove this slide</a:t>
            </a:r>
            <a:endParaRPr sz="4500">
              <a:solidFill>
                <a:srgbClr val="FFFFFF"/>
              </a:solidFill>
              <a:latin typeface="Open Sans" panose="020B0606030504020204"/>
              <a:ea typeface="Open Sans" panose="020B0606030504020204"/>
              <a:cs typeface="Open Sans" panose="020B0606030504020204"/>
              <a:sym typeface="Open Sans" panose="020B0606030504020204"/>
            </a:endParaRPr>
          </a:p>
        </p:txBody>
      </p:sp>
      <p:pic>
        <p:nvPicPr>
          <p:cNvPr id="195" name="Google Shape;195;p53"/>
          <p:cNvPicPr preferRelativeResize="0"/>
          <p:nvPr/>
        </p:nvPicPr>
        <p:blipFill rotWithShape="1">
          <a:blip r:embed="rId1"/>
          <a:srcRect l="18073" t="20988" r="14486" b="11824"/>
          <a:stretch>
            <a:fillRect/>
          </a:stretch>
        </p:blipFill>
        <p:spPr>
          <a:xfrm>
            <a:off x="374375" y="7823200"/>
            <a:ext cx="7023750" cy="1749275"/>
          </a:xfrm>
          <a:prstGeom prst="rect">
            <a:avLst/>
          </a:prstGeom>
          <a:noFill/>
          <a:ln>
            <a:noFill/>
          </a:ln>
        </p:spPr>
      </p:pic>
      <p:sp>
        <p:nvSpPr>
          <p:cNvPr id="196" name="Google Shape;196;p53"/>
          <p:cNvSpPr txBox="1"/>
          <p:nvPr>
            <p:ph type="title"/>
          </p:nvPr>
        </p:nvSpPr>
        <p:spPr>
          <a:xfrm>
            <a:off x="322950" y="5293650"/>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What you are required to submit:</a:t>
            </a:r>
            <a:endParaRPr lang="en-GB"/>
          </a:p>
        </p:txBody>
      </p:sp>
      <p:sp>
        <p:nvSpPr>
          <p:cNvPr id="197" name="Google Shape;197;p53"/>
          <p:cNvSpPr txBox="1"/>
          <p:nvPr>
            <p:ph type="body" idx="1"/>
          </p:nvPr>
        </p:nvSpPr>
        <p:spPr>
          <a:xfrm>
            <a:off x="233575" y="6710816"/>
            <a:ext cx="7242600" cy="1119900"/>
          </a:xfrm>
          <a:prstGeom prst="rect">
            <a:avLst/>
          </a:prstGeom>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SzPts val="2000"/>
              <a:buFont typeface="Open Sans" panose="020B0606030504020204"/>
              <a:buChar char="●"/>
            </a:pPr>
            <a:r>
              <a:rPr lang="en-GB" sz="2200"/>
              <a:t>Filled out Slides template.</a:t>
            </a:r>
            <a:endParaRPr sz="2200"/>
          </a:p>
          <a:p>
            <a:pPr marL="457200" marR="0" lvl="0" indent="-355600" algn="l" rtl="0">
              <a:lnSpc>
                <a:spcPct val="115000"/>
              </a:lnSpc>
              <a:spcBef>
                <a:spcPts val="0"/>
              </a:spcBef>
              <a:spcAft>
                <a:spcPts val="0"/>
              </a:spcAft>
              <a:buSzPts val="2000"/>
              <a:buFont typeface="Open Sans" panose="020B0606030504020204"/>
              <a:buChar char="●"/>
            </a:pPr>
            <a:r>
              <a:rPr lang="en-GB" sz="2200"/>
              <a:t>Filled out Sheets template.</a:t>
            </a:r>
            <a:endParaRPr sz="2200"/>
          </a:p>
        </p:txBody>
      </p:sp>
      <p:sp>
        <p:nvSpPr>
          <p:cNvPr id="198" name="Google Shape;198;p53"/>
          <p:cNvSpPr txBox="1"/>
          <p:nvPr>
            <p:ph type="body" idx="1"/>
          </p:nvPr>
        </p:nvSpPr>
        <p:spPr>
          <a:xfrm>
            <a:off x="264950" y="1638151"/>
            <a:ext cx="7242600" cy="20913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GB" sz="2200"/>
              <a:t>This Starter Slides Template</a:t>
            </a:r>
            <a:endParaRPr sz="2200"/>
          </a:p>
          <a:p>
            <a:pPr marL="457200" lvl="0" indent="-355600" algn="l" rtl="0">
              <a:spcBef>
                <a:spcPts val="0"/>
              </a:spcBef>
              <a:spcAft>
                <a:spcPts val="0"/>
              </a:spcAft>
              <a:buSzPts val="2000"/>
              <a:buFont typeface="Open Sans" panose="020B0606030504020204"/>
              <a:buChar char="●"/>
            </a:pPr>
            <a:r>
              <a:rPr lang="en-GB" sz="2200"/>
              <a:t>Sheets Template with 4 Tabs - Data Dictionary, Data Quality Issues, Standard Naming Convention, and Business Glossary</a:t>
            </a:r>
            <a:endParaRPr sz="2200"/>
          </a:p>
          <a:p>
            <a:pPr marL="457200" lvl="0" indent="-355600" algn="l" rtl="0">
              <a:spcBef>
                <a:spcPts val="0"/>
              </a:spcBef>
              <a:spcAft>
                <a:spcPts val="0"/>
              </a:spcAft>
              <a:buSzPts val="2000"/>
              <a:buFont typeface="Open Sans" panose="020B0606030504020204"/>
              <a:buChar char="●"/>
            </a:pPr>
            <a:r>
              <a:rPr lang="en-GB" sz="2200"/>
              <a:t>Workspace with an instance of Postgres and code that will create and populate the database you will be working with.</a:t>
            </a:r>
            <a:endParaRPr sz="2200"/>
          </a:p>
          <a:p>
            <a:pPr marL="457200" lvl="0" indent="-355600" algn="l" rtl="0">
              <a:spcBef>
                <a:spcPts val="0"/>
              </a:spcBef>
              <a:spcAft>
                <a:spcPts val="0"/>
              </a:spcAft>
              <a:buSzPts val="2000"/>
              <a:buFont typeface="Open Sans" panose="020B0606030504020204"/>
              <a:buChar char="●"/>
            </a:pPr>
            <a:r>
              <a:rPr lang="en-GB" sz="2200"/>
              <a:t>Grading rubric you can use to ensure you have submitted everything that is required. </a:t>
            </a:r>
            <a:endParaRPr sz="2200"/>
          </a:p>
          <a:p>
            <a:pPr marL="0" marR="0" lvl="0" indent="0" algn="l" rtl="0">
              <a:lnSpc>
                <a:spcPct val="100000"/>
              </a:lnSpc>
              <a:spcBef>
                <a:spcPts val="1600"/>
              </a:spcBef>
              <a:spcAft>
                <a:spcPts val="0"/>
              </a:spcAft>
              <a:buNone/>
            </a:pPr>
            <a:endParaRPr sz="4000">
              <a:solidFill>
                <a:srgbClr val="2E3D49"/>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02" name="Shape 202"/>
        <p:cNvGrpSpPr/>
        <p:nvPr/>
      </p:nvGrpSpPr>
      <p:grpSpPr>
        <a:xfrm>
          <a:off x="0" y="0"/>
          <a:ext cx="0" cy="0"/>
          <a:chOff x="0" y="0"/>
          <a:chExt cx="0" cy="0"/>
        </a:xfrm>
      </p:grpSpPr>
      <p:sp>
        <p:nvSpPr>
          <p:cNvPr id="203" name="Google Shape;203;p54"/>
          <p:cNvSpPr txBox="1"/>
          <p:nvPr>
            <p:ph type="title"/>
          </p:nvPr>
        </p:nvSpPr>
        <p:spPr>
          <a:xfrm>
            <a:off x="264895" y="1844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Background</a:t>
            </a:r>
            <a:endParaRPr lang="en-GB"/>
          </a:p>
        </p:txBody>
      </p:sp>
      <p:sp>
        <p:nvSpPr>
          <p:cNvPr id="204" name="Google Shape;204;p54"/>
          <p:cNvSpPr txBox="1"/>
          <p:nvPr>
            <p:ph type="body" idx="1"/>
          </p:nvPr>
        </p:nvSpPr>
        <p:spPr>
          <a:xfrm>
            <a:off x="264900" y="1420950"/>
            <a:ext cx="6932700" cy="83328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525C65"/>
              </a:buClr>
              <a:buSzPts val="1700"/>
              <a:buFont typeface="Open Sans" panose="020B0606030504020204"/>
              <a:buChar char="●"/>
            </a:pPr>
            <a:r>
              <a:rPr lang="en-GB" sz="17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SneakerPark</a:t>
            </a:r>
            <a:r>
              <a:rPr lang="en-GB"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336550" algn="just" rtl="0">
              <a:lnSpc>
                <a:spcPct val="150000"/>
              </a:lnSpc>
              <a:spcBef>
                <a:spcPts val="0"/>
              </a:spcBef>
              <a:spcAft>
                <a:spcPts val="0"/>
              </a:spcAft>
              <a:buClr>
                <a:srgbClr val="525C65"/>
              </a:buClr>
              <a:buSzPts val="1700"/>
              <a:buFont typeface="Open Sans" panose="020B0606030504020204"/>
              <a:buChar char="●"/>
            </a:pPr>
            <a:r>
              <a:rPr lang="en-GB"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Each buyer and seller must have an active account in order to sell, bid, or purchase sneakers using SneakerPark’s website.</a:t>
            </a:r>
            <a:endParaRPr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336550" algn="just" rtl="0">
              <a:lnSpc>
                <a:spcPct val="150000"/>
              </a:lnSpc>
              <a:spcBef>
                <a:spcPts val="0"/>
              </a:spcBef>
              <a:spcAft>
                <a:spcPts val="0"/>
              </a:spcAft>
              <a:buClr>
                <a:srgbClr val="525C65"/>
              </a:buClr>
              <a:buSzPts val="1700"/>
              <a:buFont typeface="Open Sans" panose="020B0606030504020204"/>
              <a:buChar char="●"/>
            </a:pPr>
            <a:r>
              <a:rPr lang="en-GB"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336550" algn="just" rtl="0">
              <a:lnSpc>
                <a:spcPct val="150000"/>
              </a:lnSpc>
              <a:spcBef>
                <a:spcPts val="0"/>
              </a:spcBef>
              <a:spcAft>
                <a:spcPts val="0"/>
              </a:spcAft>
              <a:buClr>
                <a:srgbClr val="525C65"/>
              </a:buClr>
              <a:buSzPts val="1700"/>
              <a:buFont typeface="Open Sans" panose="020B0606030504020204"/>
              <a:buChar char="●"/>
            </a:pPr>
            <a:r>
              <a:rPr lang="en-GB"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If the item is found to be inauthentic or in an unacceptable condition, it is also returned back to the seller in a similar fashion.</a:t>
            </a:r>
            <a:endParaRPr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336550" algn="just" rtl="0">
              <a:lnSpc>
                <a:spcPct val="150000"/>
              </a:lnSpc>
              <a:spcBef>
                <a:spcPts val="0"/>
              </a:spcBef>
              <a:spcAft>
                <a:spcPts val="0"/>
              </a:spcAft>
              <a:buClr>
                <a:srgbClr val="525C65"/>
              </a:buClr>
              <a:buSzPts val="1700"/>
              <a:buFont typeface="Open Sans" panose="020B0606030504020204"/>
              <a:buChar char="●"/>
            </a:pPr>
            <a:r>
              <a:rPr lang="en-GB"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336550" algn="just" rtl="0">
              <a:lnSpc>
                <a:spcPct val="150000"/>
              </a:lnSpc>
              <a:spcBef>
                <a:spcPts val="0"/>
              </a:spcBef>
              <a:spcAft>
                <a:spcPts val="0"/>
              </a:spcAft>
              <a:buClr>
                <a:srgbClr val="525C65"/>
              </a:buClr>
              <a:buSzPts val="1700"/>
              <a:buFont typeface="Open Sans" panose="020B0606030504020204"/>
              <a:buChar char="●"/>
            </a:pPr>
            <a:r>
              <a:rPr lang="en-GB"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Currently, SneakerPark only supports sales within the United States.</a:t>
            </a:r>
            <a:endParaRPr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marR="241300" lvl="0" indent="0" algn="just" rtl="0">
              <a:lnSpc>
                <a:spcPct val="150000"/>
              </a:lnSpc>
              <a:spcBef>
                <a:spcPts val="1100"/>
              </a:spcBef>
              <a:spcAft>
                <a:spcPts val="400"/>
              </a:spcAft>
              <a:buClr>
                <a:schemeClr val="dk1"/>
              </a:buClr>
              <a:buSzPts val="1100"/>
              <a:buFont typeface="Arial" panose="020B0604020202020204"/>
              <a:buNone/>
            </a:pPr>
            <a:endParaRPr sz="1700" b="1">
              <a:solidFill>
                <a:srgbClr val="2E3D49"/>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09" name="Google Shape;209;p55"/>
          <p:cNvSpPr txBox="1"/>
          <p:nvPr>
            <p:ph type="title"/>
          </p:nvPr>
        </p:nvSpPr>
        <p:spPr>
          <a:xfrm>
            <a:off x="264895" y="4035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Background (cont’d)</a:t>
            </a:r>
            <a:endParaRPr lang="en-GB"/>
          </a:p>
        </p:txBody>
      </p:sp>
      <p:sp>
        <p:nvSpPr>
          <p:cNvPr id="210" name="Google Shape;210;p55"/>
          <p:cNvSpPr txBox="1"/>
          <p:nvPr/>
        </p:nvSpPr>
        <p:spPr>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70000"/>
              </a:lnSpc>
              <a:spcBef>
                <a:spcPts val="0"/>
              </a:spcBef>
              <a:spcAft>
                <a:spcPts val="0"/>
              </a:spcAft>
              <a:buClr>
                <a:srgbClr val="525C65"/>
              </a:buClr>
              <a:buSzPts val="1800"/>
              <a:buFont typeface="Open Sans" panose="020B0606030504020204"/>
              <a:buChar char="●"/>
            </a:pPr>
            <a:r>
              <a:rPr lang="en-GB" sz="18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pic>
        <p:nvPicPr>
          <p:cNvPr id="211" name="Google Shape;211;p55"/>
          <p:cNvPicPr preferRelativeResize="0"/>
          <p:nvPr/>
        </p:nvPicPr>
        <p:blipFill>
          <a:blip r:embed="rId1"/>
          <a:stretch>
            <a:fillRect/>
          </a:stretch>
        </p:blipFill>
        <p:spPr>
          <a:xfrm>
            <a:off x="152400" y="4140900"/>
            <a:ext cx="7467599" cy="47086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15"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217" name="Google Shape;217;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218" name="Google Shape;218;p56"/>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Step 1</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Enterprise Data Catalog          Part 1: Enterprise Data Model</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22" name="Shape 222"/>
        <p:cNvGrpSpPr/>
        <p:nvPr/>
      </p:nvGrpSpPr>
      <p:grpSpPr>
        <a:xfrm>
          <a:off x="0" y="0"/>
          <a:ext cx="0" cy="0"/>
          <a:chOff x="0" y="0"/>
          <a:chExt cx="0" cy="0"/>
        </a:xfrm>
      </p:grpSpPr>
      <p:sp>
        <p:nvSpPr>
          <p:cNvPr id="223" name="Google Shape;223;p57"/>
          <p:cNvSpPr txBox="1"/>
          <p:nvPr/>
        </p:nvSpPr>
        <p:spPr>
          <a:xfrm>
            <a:off x="69215" y="132715"/>
            <a:ext cx="7772400" cy="3977100"/>
          </a:xfrm>
          <a:prstGeom prst="rect">
            <a:avLst/>
          </a:prstGeom>
          <a:noFill/>
          <a:ln>
            <a:noFill/>
          </a:ln>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1100"/>
              </a:spcAft>
              <a:buNone/>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Create a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conceptual</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data model that will provide SneakerPark with a holistic view of its data systems and help you grasp the organization's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important entities and relationships</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pic>
        <p:nvPicPr>
          <p:cNvPr id="224" name="Google Shape;224;p57"/>
          <p:cNvPicPr preferRelativeResize="0"/>
          <p:nvPr/>
        </p:nvPicPr>
        <p:blipFill>
          <a:blip r:embed="rId1"/>
          <a:stretch>
            <a:fillRect/>
          </a:stretch>
        </p:blipFill>
        <p:spPr>
          <a:xfrm>
            <a:off x="1395550" y="4276725"/>
            <a:ext cx="4781550" cy="1504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sp>
        <p:nvSpPr>
          <p:cNvPr id="229" name="Google Shape;229;p58"/>
          <p:cNvSpPr txBox="1"/>
          <p:nvPr/>
        </p:nvSpPr>
        <p:spPr>
          <a:xfrm>
            <a:off x="466650" y="467050"/>
            <a:ext cx="6839100" cy="8001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GB" sz="1600" b="1">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rPr>
              <a:t>Replace the example below with your own solutions (obviously feel free to take more space):</a:t>
            </a:r>
            <a:endParaRPr sz="1700" b="1">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endParaRPr>
          </a:p>
          <a:p>
            <a:pPr marL="0" lvl="0" indent="0" algn="just" rtl="0">
              <a:lnSpc>
                <a:spcPct val="170000"/>
              </a:lnSpc>
              <a:spcBef>
                <a:spcPts val="1100"/>
              </a:spcBef>
              <a:spcAft>
                <a:spcPts val="1100"/>
              </a:spcAft>
              <a:buNone/>
            </a:pPr>
            <a:endParaRPr b="1">
              <a:solidFill>
                <a:srgbClr val="525C65"/>
              </a:solidFill>
              <a:highlight>
                <a:schemeClr val="lt1"/>
              </a:highlight>
              <a:latin typeface="Open Sans" panose="020B0606030504020204"/>
              <a:ea typeface="Open Sans" panose="020B0606030504020204"/>
              <a:cs typeface="Open Sans" panose="020B0606030504020204"/>
              <a:sym typeface="Open Sans" panose="020B0606030504020204"/>
            </a:endParaRPr>
          </a:p>
        </p:txBody>
      </p:sp>
      <p:pic>
        <p:nvPicPr>
          <p:cNvPr id="2" name="Picture 1" descr="SneakerPark Enterprise Conceptual Data Model"/>
          <p:cNvPicPr>
            <a:picLocks noChangeAspect="1"/>
          </p:cNvPicPr>
          <p:nvPr/>
        </p:nvPicPr>
        <p:blipFill>
          <a:blip r:embed="rId1"/>
          <a:stretch>
            <a:fillRect/>
          </a:stretch>
        </p:blipFill>
        <p:spPr>
          <a:xfrm>
            <a:off x="0" y="3290570"/>
            <a:ext cx="7772400" cy="34772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34" name="Shape 234"/>
        <p:cNvGrpSpPr/>
        <p:nvPr/>
      </p:nvGrpSpPr>
      <p:grpSpPr>
        <a:xfrm>
          <a:off x="0" y="0"/>
          <a:ext cx="0" cy="0"/>
          <a:chOff x="0" y="0"/>
          <a:chExt cx="0" cy="0"/>
        </a:xfrm>
      </p:grpSpPr>
      <p:sp>
        <p:nvSpPr>
          <p:cNvPr id="235" name="Google Shape;235;p5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236" name="Google Shape;236;p59"/>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Step 2</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Enterprise Data Catalog          Part 2: Metadata</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9071</Words>
  <Application>WPS Presentation</Application>
  <PresentationFormat/>
  <Paragraphs>176</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21</vt:i4>
      </vt:variant>
    </vt:vector>
  </HeadingPairs>
  <TitlesOfParts>
    <vt:vector size="35" baseType="lpstr">
      <vt:lpstr>Arial</vt:lpstr>
      <vt:lpstr>SimSun</vt:lpstr>
      <vt:lpstr>Wingdings</vt:lpstr>
      <vt:lpstr>Arial</vt:lpstr>
      <vt:lpstr>Open Sans</vt:lpstr>
      <vt:lpstr>Helvetica Neue</vt:lpstr>
      <vt:lpstr>Open Sans Light</vt:lpstr>
      <vt:lpstr>Microsoft YaHei</vt:lpstr>
      <vt:lpstr>Arial Unicode MS</vt:lpstr>
      <vt:lpstr>Open Sans</vt:lpstr>
      <vt:lpstr>Simple Light</vt:lpstr>
      <vt:lpstr>Simple Light</vt:lpstr>
      <vt:lpstr>Simple Light</vt:lpstr>
      <vt:lpstr>White</vt:lpstr>
      <vt:lpstr>Data Governance @ SneakerPark</vt:lpstr>
      <vt:lpstr>How to use this Template</vt:lpstr>
      <vt:lpstr>What you are required to submit:</vt:lpstr>
      <vt:lpstr>Background</vt:lpstr>
      <vt:lpstr>Background (cont’d)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Governance @ SneakerPark</dc:title>
  <dc:creator/>
  <cp:lastModifiedBy>HuyCQ</cp:lastModifiedBy>
  <cp:revision>36</cp:revision>
  <dcterms:created xsi:type="dcterms:W3CDTF">2023-03-19T06:09:00Z</dcterms:created>
  <dcterms:modified xsi:type="dcterms:W3CDTF">2023-03-22T07:58:34Z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EB29C4ECD8E7452599693393FE37399D</vt:lpwstr>
  </property>
  <property fmtid="{D5CDD505-2E9C-101B-9397-08002B2CF9AE}" pid="3" name="KSOProductBuildVer">
    <vt:lpwstr>1033-11.2.0.11219</vt:lpwstr>
  </property>
</Properties>
</file>