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snapToGrid="0">
      <p:cViewPr varScale="1">
        <p:scale>
          <a:sx n="75" d="100"/>
          <a:sy n="75" d="100"/>
        </p:scale>
        <p:origin x="8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59AE-D6BA-84D1-F40E-2BCB7D1BE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ADE9F3-727D-04E9-5415-7B9C3AD28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41AB26-6E1D-E46F-C327-9F278C254CB5}"/>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5" name="Footer Placeholder 4">
            <a:extLst>
              <a:ext uri="{FF2B5EF4-FFF2-40B4-BE49-F238E27FC236}">
                <a16:creationId xmlns:a16="http://schemas.microsoft.com/office/drawing/2014/main" id="{116F3C59-8D7A-6855-C1CB-C7E3C921F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CBB76-A997-1C24-75FA-E54688BAF138}"/>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245994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E7CE-D107-3F48-7CAF-60ED9E248B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58AB4C-30E0-E3B3-795B-8CC8180D8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D53A7-2CC2-4F1C-B507-209C25849766}"/>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5" name="Footer Placeholder 4">
            <a:extLst>
              <a:ext uri="{FF2B5EF4-FFF2-40B4-BE49-F238E27FC236}">
                <a16:creationId xmlns:a16="http://schemas.microsoft.com/office/drawing/2014/main" id="{7D5FBF20-0BD1-2BF1-5174-F482C47CF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B5190-3230-6E2D-D5BE-0DC405A7B6C2}"/>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278178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C7BFE-D88C-FCE8-A5CB-5BB99085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3A9355-8988-BD5B-A2F4-BC166CEAD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0E169-0E25-1E14-3A22-C283CC293807}"/>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5" name="Footer Placeholder 4">
            <a:extLst>
              <a:ext uri="{FF2B5EF4-FFF2-40B4-BE49-F238E27FC236}">
                <a16:creationId xmlns:a16="http://schemas.microsoft.com/office/drawing/2014/main" id="{EB357DD9-B179-AA55-236C-B827E9030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DD0BF-2150-4EE0-B692-84E946D0C53E}"/>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282884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4DAE-50D0-4F1E-1B86-B035FC692D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E327D0-AC6C-5794-C135-EF12CEBFE6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4118EA-48B7-DC6F-B0BA-A82E9818A901}"/>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5" name="Footer Placeholder 4">
            <a:extLst>
              <a:ext uri="{FF2B5EF4-FFF2-40B4-BE49-F238E27FC236}">
                <a16:creationId xmlns:a16="http://schemas.microsoft.com/office/drawing/2014/main" id="{8FCA9125-A5C7-3424-09F1-A0CB9C642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A3639-2E72-CE26-1196-DFE48A89763F}"/>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261901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808F-FC33-DE5A-D570-C754F812CC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C4E9AD-E43D-7251-4F01-F17C2038F2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3D37CC-2C28-1461-7585-0417F38B8170}"/>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5" name="Footer Placeholder 4">
            <a:extLst>
              <a:ext uri="{FF2B5EF4-FFF2-40B4-BE49-F238E27FC236}">
                <a16:creationId xmlns:a16="http://schemas.microsoft.com/office/drawing/2014/main" id="{969B3395-F590-6B8B-0181-449F0BBF7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58FBF-BE07-0FCD-7AA7-B435ED423373}"/>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184158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AA1D-9FBA-5595-F2F0-2FA3FDC4C5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91ED25-6DCB-F074-F84D-1F24C9F60C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59A4E1-8B56-079D-E566-5A93EB714A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614639-AE14-7BF8-8313-6EF9517091A7}"/>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6" name="Footer Placeholder 5">
            <a:extLst>
              <a:ext uri="{FF2B5EF4-FFF2-40B4-BE49-F238E27FC236}">
                <a16:creationId xmlns:a16="http://schemas.microsoft.com/office/drawing/2014/main" id="{8C6B5D82-2A3C-D21B-2272-E47F6D0A7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11FC3B-E5F9-9C45-7C8D-9392E1A96C90}"/>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249710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5A7C-7037-3C1E-3AC7-6A11694521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3077EC-D51F-EDBC-CA0D-54E0E859F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AEBDE6-7981-A67D-ED3B-C930C09484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9D2B1D-F50D-4F8A-9420-54B54B391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BF53EC-6624-01E2-D450-5C7CA82BB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7D7CBE-F6F5-D829-28B9-03AD04E86FDB}"/>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8" name="Footer Placeholder 7">
            <a:extLst>
              <a:ext uri="{FF2B5EF4-FFF2-40B4-BE49-F238E27FC236}">
                <a16:creationId xmlns:a16="http://schemas.microsoft.com/office/drawing/2014/main" id="{6BB3488B-2822-9477-FD12-C23A0294B3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BB9880-03BD-BD9B-E3BF-20CA4FD9517E}"/>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195922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E823-7829-77E5-D187-739EFF13BF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9D37C4-A831-4664-9790-7201463A7ED3}"/>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4" name="Footer Placeholder 3">
            <a:extLst>
              <a:ext uri="{FF2B5EF4-FFF2-40B4-BE49-F238E27FC236}">
                <a16:creationId xmlns:a16="http://schemas.microsoft.com/office/drawing/2014/main" id="{E2C70712-8FF1-CE45-E5FF-80E618D60C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50D2E2-953E-60FA-A8E9-8335F24A46CE}"/>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20520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A8346-4AC7-EACE-5EAB-8B867DD60DC0}"/>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3" name="Footer Placeholder 2">
            <a:extLst>
              <a:ext uri="{FF2B5EF4-FFF2-40B4-BE49-F238E27FC236}">
                <a16:creationId xmlns:a16="http://schemas.microsoft.com/office/drawing/2014/main" id="{F65F8620-47A6-672D-71CB-095C55233A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613F20-C3C6-A1BF-F729-77D113C9116C}"/>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291515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E6CB-564B-FA34-43AD-9AF4C4166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43DB23-492A-5B22-448A-15B938E86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08CFAD-2AC8-A5CC-12F4-42AE6D965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C2B25-F5D8-953D-DE7B-353F70ACC60C}"/>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6" name="Footer Placeholder 5">
            <a:extLst>
              <a:ext uri="{FF2B5EF4-FFF2-40B4-BE49-F238E27FC236}">
                <a16:creationId xmlns:a16="http://schemas.microsoft.com/office/drawing/2014/main" id="{ED67E02F-939D-E70A-71BF-27F23C3D4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2E1779-35D2-7EE9-2DE6-D0AE9C121F4A}"/>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315731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2999-B6F2-CF4C-3AE7-B9F37B14B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1EDC54-16B7-D11A-47F3-B544FD14E5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731CB1-AB77-5F26-4A5A-0027B9D16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84CD9-F2A7-3659-9599-6EB77C5244D2}"/>
              </a:ext>
            </a:extLst>
          </p:cNvPr>
          <p:cNvSpPr>
            <a:spLocks noGrp="1"/>
          </p:cNvSpPr>
          <p:nvPr>
            <p:ph type="dt" sz="half" idx="10"/>
          </p:nvPr>
        </p:nvSpPr>
        <p:spPr/>
        <p:txBody>
          <a:bodyPr/>
          <a:lstStyle/>
          <a:p>
            <a:fld id="{BBD3D4E2-8C80-47A1-B04B-A2C9CAE79551}" type="datetimeFigureOut">
              <a:rPr lang="en-IN" smtClean="0"/>
              <a:t>25-04-2024</a:t>
            </a:fld>
            <a:endParaRPr lang="en-IN"/>
          </a:p>
        </p:txBody>
      </p:sp>
      <p:sp>
        <p:nvSpPr>
          <p:cNvPr id="6" name="Footer Placeholder 5">
            <a:extLst>
              <a:ext uri="{FF2B5EF4-FFF2-40B4-BE49-F238E27FC236}">
                <a16:creationId xmlns:a16="http://schemas.microsoft.com/office/drawing/2014/main" id="{3391FDD1-C031-40E7-E5E8-3AB32A8F0E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220E0F-DEC6-0621-F346-5D3083B7AF9A}"/>
              </a:ext>
            </a:extLst>
          </p:cNvPr>
          <p:cNvSpPr>
            <a:spLocks noGrp="1"/>
          </p:cNvSpPr>
          <p:nvPr>
            <p:ph type="sldNum" sz="quarter" idx="12"/>
          </p:nvPr>
        </p:nvSpPr>
        <p:spPr/>
        <p:txBody>
          <a:bodyPr/>
          <a:lstStyle/>
          <a:p>
            <a:fld id="{70A8A3D1-BE2E-40EA-BFDC-EA12E449C54A}" type="slidenum">
              <a:rPr lang="en-IN" smtClean="0"/>
              <a:t>‹#›</a:t>
            </a:fld>
            <a:endParaRPr lang="en-IN"/>
          </a:p>
        </p:txBody>
      </p:sp>
    </p:spTree>
    <p:extLst>
      <p:ext uri="{BB962C8B-B14F-4D97-AF65-F5344CB8AC3E}">
        <p14:creationId xmlns:p14="http://schemas.microsoft.com/office/powerpoint/2010/main" val="203006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C2D7E-0F60-00E7-B5BE-132DF3DAFE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128028-1BAF-715C-0421-BB9ED3E6F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62B9C-6B41-2722-7777-5B2773787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D3D4E2-8C80-47A1-B04B-A2C9CAE79551}" type="datetimeFigureOut">
              <a:rPr lang="en-IN" smtClean="0"/>
              <a:t>25-04-2024</a:t>
            </a:fld>
            <a:endParaRPr lang="en-IN"/>
          </a:p>
        </p:txBody>
      </p:sp>
      <p:sp>
        <p:nvSpPr>
          <p:cNvPr id="5" name="Footer Placeholder 4">
            <a:extLst>
              <a:ext uri="{FF2B5EF4-FFF2-40B4-BE49-F238E27FC236}">
                <a16:creationId xmlns:a16="http://schemas.microsoft.com/office/drawing/2014/main" id="{E2D0C3D8-6471-5135-FF01-BBA77D1E9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51DC696-1814-5A0D-B8BD-1B33352014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A8A3D1-BE2E-40EA-BFDC-EA12E449C54A}" type="slidenum">
              <a:rPr lang="en-IN" smtClean="0"/>
              <a:t>‹#›</a:t>
            </a:fld>
            <a:endParaRPr lang="en-IN"/>
          </a:p>
        </p:txBody>
      </p:sp>
    </p:spTree>
    <p:extLst>
      <p:ext uri="{BB962C8B-B14F-4D97-AF65-F5344CB8AC3E}">
        <p14:creationId xmlns:p14="http://schemas.microsoft.com/office/powerpoint/2010/main" val="339142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6843-1647-806E-C107-CC13F2EFC0F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9BD8AB8D-8AC8-8F9C-03C2-C94B5D7A7D8C}"/>
              </a:ext>
            </a:extLst>
          </p:cNvPr>
          <p:cNvPicPr>
            <a:picLocks noChangeAspect="1"/>
          </p:cNvPicPr>
          <p:nvPr/>
        </p:nvPicPr>
        <p:blipFill>
          <a:blip r:embed="rId2"/>
          <a:stretch>
            <a:fillRect/>
          </a:stretch>
        </p:blipFill>
        <p:spPr>
          <a:xfrm>
            <a:off x="792020" y="328613"/>
            <a:ext cx="11125338" cy="4395787"/>
          </a:xfrm>
          <a:prstGeom prst="rect">
            <a:avLst/>
          </a:prstGeom>
        </p:spPr>
      </p:pic>
      <p:sp>
        <p:nvSpPr>
          <p:cNvPr id="5" name="TextBox 4">
            <a:extLst>
              <a:ext uri="{FF2B5EF4-FFF2-40B4-BE49-F238E27FC236}">
                <a16:creationId xmlns:a16="http://schemas.microsoft.com/office/drawing/2014/main" id="{496C0425-311B-BEBD-CE15-DBC6569D2936}"/>
              </a:ext>
            </a:extLst>
          </p:cNvPr>
          <p:cNvSpPr txBox="1"/>
          <p:nvPr/>
        </p:nvSpPr>
        <p:spPr>
          <a:xfrm>
            <a:off x="711200" y="5338128"/>
            <a:ext cx="4511040" cy="923330"/>
          </a:xfrm>
          <a:prstGeom prst="rect">
            <a:avLst/>
          </a:prstGeom>
          <a:noFill/>
        </p:spPr>
        <p:txBody>
          <a:bodyPr wrap="square" rtlCol="0">
            <a:spAutoFit/>
          </a:bodyPr>
          <a:lstStyle/>
          <a:p>
            <a:r>
              <a:rPr lang="en-IN" dirty="0"/>
              <a:t>By , </a:t>
            </a:r>
            <a:br>
              <a:rPr lang="en-IN" dirty="0"/>
            </a:br>
            <a:r>
              <a:rPr lang="en-IN" dirty="0"/>
              <a:t>Ravi Singh (Data Science Intern)</a:t>
            </a:r>
          </a:p>
          <a:p>
            <a:r>
              <a:rPr lang="en-IN" dirty="0"/>
              <a:t>Partner name : Rohit Sahu</a:t>
            </a:r>
          </a:p>
        </p:txBody>
      </p:sp>
    </p:spTree>
    <p:extLst>
      <p:ext uri="{BB962C8B-B14F-4D97-AF65-F5344CB8AC3E}">
        <p14:creationId xmlns:p14="http://schemas.microsoft.com/office/powerpoint/2010/main" val="212202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03C7-AF63-DA2B-D29A-AAD002F0D446}"/>
              </a:ext>
            </a:extLst>
          </p:cNvPr>
          <p:cNvSpPr>
            <a:spLocks noGrp="1"/>
          </p:cNvSpPr>
          <p:nvPr>
            <p:ph type="title"/>
          </p:nvPr>
        </p:nvSpPr>
        <p:spPr/>
        <p:txBody>
          <a:bodyPr>
            <a:normAutofit/>
          </a:bodyPr>
          <a:lstStyle/>
          <a:p>
            <a:r>
              <a:rPr lang="en-US" sz="6000" b="1" dirty="0">
                <a:solidFill>
                  <a:srgbClr val="FF0000"/>
                </a:solidFill>
                <a:effectLst/>
                <a:latin typeface="Calibri" panose="020F0502020204030204" pitchFamily="34" charset="0"/>
              </a:rPr>
              <a:t>Building</a:t>
            </a:r>
            <a:r>
              <a:rPr lang="en-US" sz="6000" b="1" spc="-180" dirty="0">
                <a:solidFill>
                  <a:srgbClr val="FF0000"/>
                </a:solidFill>
                <a:effectLst/>
                <a:latin typeface="Calibri" panose="020F0502020204030204" pitchFamily="34" charset="0"/>
              </a:rPr>
              <a:t> </a:t>
            </a:r>
            <a:r>
              <a:rPr lang="en-US" sz="6000" b="1" dirty="0">
                <a:solidFill>
                  <a:srgbClr val="FF0000"/>
                </a:solidFill>
                <a:effectLst/>
                <a:latin typeface="Calibri" panose="020F0502020204030204" pitchFamily="34" charset="0"/>
              </a:rPr>
              <a:t>the</a:t>
            </a:r>
            <a:r>
              <a:rPr lang="en-US" sz="6000" b="1" spc="-90" dirty="0">
                <a:solidFill>
                  <a:srgbClr val="FF0000"/>
                </a:solidFill>
                <a:effectLst/>
                <a:latin typeface="Calibri" panose="020F0502020204030204" pitchFamily="34" charset="0"/>
              </a:rPr>
              <a:t> </a:t>
            </a:r>
            <a:r>
              <a:rPr lang="en-US" sz="6000" b="1" dirty="0">
                <a:solidFill>
                  <a:srgbClr val="FF0000"/>
                </a:solidFill>
                <a:effectLst/>
                <a:latin typeface="Calibri" panose="020F0502020204030204" pitchFamily="34" charset="0"/>
              </a:rPr>
              <a:t>Flask</a:t>
            </a:r>
            <a:r>
              <a:rPr lang="en-US" sz="6000" b="1" spc="-65" dirty="0">
                <a:solidFill>
                  <a:srgbClr val="FF0000"/>
                </a:solidFill>
                <a:effectLst/>
                <a:latin typeface="Calibri" panose="020F0502020204030204" pitchFamily="34" charset="0"/>
              </a:rPr>
              <a:t> </a:t>
            </a:r>
            <a:r>
              <a:rPr lang="en-US" sz="6000" b="1" dirty="0">
                <a:solidFill>
                  <a:srgbClr val="FF0000"/>
                </a:solidFill>
                <a:effectLst/>
                <a:latin typeface="Calibri" panose="020F0502020204030204" pitchFamily="34" charset="0"/>
              </a:rPr>
              <a:t>Web</a:t>
            </a:r>
            <a:r>
              <a:rPr lang="en-US" sz="6000" b="1" spc="-85" dirty="0">
                <a:solidFill>
                  <a:srgbClr val="FF0000"/>
                </a:solidFill>
                <a:effectLst/>
                <a:latin typeface="Calibri" panose="020F0502020204030204" pitchFamily="34" charset="0"/>
              </a:rPr>
              <a:t> </a:t>
            </a:r>
            <a:r>
              <a:rPr lang="en-US" sz="6000" b="1" dirty="0">
                <a:solidFill>
                  <a:srgbClr val="FF0000"/>
                </a:solidFill>
                <a:effectLst/>
                <a:latin typeface="Calibri" panose="020F0502020204030204" pitchFamily="34" charset="0"/>
              </a:rPr>
              <a:t>App:</a:t>
            </a:r>
            <a:endParaRPr lang="en-IN" sz="6000" dirty="0"/>
          </a:p>
        </p:txBody>
      </p:sp>
      <p:sp>
        <p:nvSpPr>
          <p:cNvPr id="3" name="TextBox 2">
            <a:extLst>
              <a:ext uri="{FF2B5EF4-FFF2-40B4-BE49-F238E27FC236}">
                <a16:creationId xmlns:a16="http://schemas.microsoft.com/office/drawing/2014/main" id="{38390249-800D-FC52-0DF0-EAD56C0A4CA7}"/>
              </a:ext>
            </a:extLst>
          </p:cNvPr>
          <p:cNvSpPr txBox="1"/>
          <p:nvPr/>
        </p:nvSpPr>
        <p:spPr>
          <a:xfrm>
            <a:off x="838200" y="2052320"/>
            <a:ext cx="7457440" cy="2954655"/>
          </a:xfrm>
          <a:prstGeom prst="rect">
            <a:avLst/>
          </a:prstGeom>
          <a:noFill/>
        </p:spPr>
        <p:txBody>
          <a:bodyPr wrap="square" rtlCol="0">
            <a:spAutoFit/>
          </a:bodyPr>
          <a:lstStyle/>
          <a:p>
            <a:r>
              <a:rPr lang="en-US" sz="2400" dirty="0">
                <a:effectLst/>
                <a:latin typeface="Calibri" panose="020F0502020204030204" pitchFamily="34" charset="0"/>
              </a:rPr>
              <a:t>The main function of the application involves building a Flask web app</a:t>
            </a:r>
            <a:r>
              <a:rPr lang="en-US" sz="2400" spc="5" dirty="0">
                <a:effectLst/>
                <a:latin typeface="Calibri" panose="020F0502020204030204" pitchFamily="34" charset="0"/>
              </a:rPr>
              <a:t> </a:t>
            </a:r>
            <a:r>
              <a:rPr lang="en-US" sz="2400" spc="-10" dirty="0">
                <a:effectLst/>
                <a:latin typeface="Calibri" panose="020F0502020204030204" pitchFamily="34" charset="0"/>
              </a:rPr>
              <a:t>for interactive movie and series subtitle similarity search. </a:t>
            </a:r>
            <a:r>
              <a:rPr lang="en-US" sz="2400" spc="-5" dirty="0">
                <a:effectLst/>
                <a:latin typeface="Calibri" panose="020F0502020204030204" pitchFamily="34" charset="0"/>
              </a:rPr>
              <a:t>The app</a:t>
            </a:r>
            <a:r>
              <a:rPr lang="en-US" sz="2400" dirty="0">
                <a:effectLst/>
                <a:latin typeface="Calibri" panose="020F0502020204030204" pitchFamily="34" charset="0"/>
              </a:rPr>
              <a:t> allows users to enter a query text, which is then compared against the</a:t>
            </a:r>
            <a:r>
              <a:rPr lang="en-US" sz="2400" spc="5" dirty="0">
                <a:effectLst/>
                <a:latin typeface="Calibri" panose="020F0502020204030204" pitchFamily="34" charset="0"/>
              </a:rPr>
              <a:t> </a:t>
            </a:r>
            <a:r>
              <a:rPr lang="en-US" sz="2400" spc="-10" dirty="0">
                <a:effectLst/>
                <a:latin typeface="Calibri" panose="020F0502020204030204" pitchFamily="34" charset="0"/>
              </a:rPr>
              <a:t>subtitle corpus to find similar subtitles.</a:t>
            </a:r>
            <a:r>
              <a:rPr lang="en-US" sz="2400" spc="-5" dirty="0">
                <a:effectLst/>
                <a:latin typeface="Calibri" panose="020F0502020204030204" pitchFamily="34" charset="0"/>
              </a:rPr>
              <a:t> </a:t>
            </a:r>
            <a:r>
              <a:rPr lang="en-US" sz="2400" spc="-10" dirty="0">
                <a:effectLst/>
                <a:latin typeface="Calibri" panose="020F0502020204030204" pitchFamily="34" charset="0"/>
              </a:rPr>
              <a:t>The top matching subtitles,</a:t>
            </a:r>
            <a:r>
              <a:rPr lang="en-US" sz="2400" spc="-5" dirty="0">
                <a:effectLst/>
                <a:latin typeface="Calibri" panose="020F0502020204030204" pitchFamily="34" charset="0"/>
              </a:rPr>
              <a:t> along</a:t>
            </a:r>
            <a:r>
              <a:rPr lang="en-US" sz="2400" spc="-195" dirty="0">
                <a:effectLst/>
                <a:latin typeface="Calibri" panose="020F0502020204030204" pitchFamily="34" charset="0"/>
              </a:rPr>
              <a:t> </a:t>
            </a:r>
            <a:r>
              <a:rPr lang="en-US" sz="2400" spc="-5" dirty="0">
                <a:effectLst/>
                <a:latin typeface="Calibri" panose="020F0502020204030204" pitchFamily="34" charset="0"/>
              </a:rPr>
              <a:t>with</a:t>
            </a:r>
            <a:r>
              <a:rPr lang="en-US" sz="2400" spc="95" dirty="0">
                <a:effectLst/>
                <a:latin typeface="Calibri" panose="020F0502020204030204" pitchFamily="34" charset="0"/>
              </a:rPr>
              <a:t> </a:t>
            </a:r>
            <a:r>
              <a:rPr lang="en-US" sz="2400" spc="-5" dirty="0">
                <a:effectLst/>
                <a:latin typeface="Calibri" panose="020F0502020204030204" pitchFamily="34" charset="0"/>
              </a:rPr>
              <a:t>their</a:t>
            </a:r>
            <a:r>
              <a:rPr lang="en-US" sz="2400" spc="-25" dirty="0">
                <a:effectLst/>
                <a:latin typeface="Calibri" panose="020F0502020204030204" pitchFamily="34" charset="0"/>
              </a:rPr>
              <a:t> </a:t>
            </a:r>
            <a:r>
              <a:rPr lang="en-US" sz="2400" spc="-5" dirty="0">
                <a:effectLst/>
                <a:latin typeface="Calibri" panose="020F0502020204030204" pitchFamily="34" charset="0"/>
              </a:rPr>
              <a:t>similarity</a:t>
            </a:r>
            <a:r>
              <a:rPr lang="en-US" sz="2400" spc="80" dirty="0">
                <a:effectLst/>
                <a:latin typeface="Calibri" panose="020F0502020204030204" pitchFamily="34" charset="0"/>
              </a:rPr>
              <a:t> </a:t>
            </a:r>
            <a:r>
              <a:rPr lang="en-US" sz="2400" spc="-5" dirty="0">
                <a:effectLst/>
                <a:latin typeface="Calibri" panose="020F0502020204030204" pitchFamily="34" charset="0"/>
              </a:rPr>
              <a:t>scores</a:t>
            </a:r>
            <a:r>
              <a:rPr lang="en-US" sz="2400" spc="-210" dirty="0">
                <a:effectLst/>
                <a:latin typeface="Calibri" panose="020F0502020204030204" pitchFamily="34" charset="0"/>
              </a:rPr>
              <a:t> </a:t>
            </a:r>
            <a:r>
              <a:rPr lang="en-US" sz="2400" spc="-5" dirty="0">
                <a:effectLst/>
                <a:latin typeface="Calibri" panose="020F0502020204030204" pitchFamily="34" charset="0"/>
              </a:rPr>
              <a:t>and</a:t>
            </a:r>
            <a:r>
              <a:rPr lang="en-US" sz="2400" spc="-50" dirty="0">
                <a:effectLst/>
                <a:latin typeface="Calibri" panose="020F0502020204030204" pitchFamily="34" charset="0"/>
              </a:rPr>
              <a:t> </a:t>
            </a:r>
            <a:r>
              <a:rPr lang="en-US" sz="2400" spc="-5" dirty="0">
                <a:effectLst/>
                <a:latin typeface="Calibri" panose="020F0502020204030204" pitchFamily="34" charset="0"/>
              </a:rPr>
              <a:t>snippets</a:t>
            </a:r>
            <a:r>
              <a:rPr lang="en-US" sz="2400" spc="235" dirty="0">
                <a:effectLst/>
                <a:latin typeface="Calibri" panose="020F0502020204030204" pitchFamily="34" charset="0"/>
              </a:rPr>
              <a:t> </a:t>
            </a:r>
            <a:r>
              <a:rPr lang="en-US" sz="2400" spc="-5" dirty="0">
                <a:effectLst/>
                <a:latin typeface="Calibri" panose="020F0502020204030204" pitchFamily="34" charset="0"/>
              </a:rPr>
              <a:t>of</a:t>
            </a:r>
            <a:r>
              <a:rPr lang="en-US" sz="2400" spc="-120" dirty="0">
                <a:effectLst/>
                <a:latin typeface="Calibri" panose="020F0502020204030204" pitchFamily="34" charset="0"/>
              </a:rPr>
              <a:t> </a:t>
            </a:r>
            <a:r>
              <a:rPr lang="en-US" sz="2400" spc="-5" dirty="0">
                <a:effectLst/>
                <a:latin typeface="Calibri" panose="020F0502020204030204" pitchFamily="34" charset="0"/>
              </a:rPr>
              <a:t>content,</a:t>
            </a:r>
            <a:r>
              <a:rPr lang="en-US" sz="2400" spc="-120" dirty="0">
                <a:effectLst/>
                <a:latin typeface="Calibri" panose="020F0502020204030204" pitchFamily="34" charset="0"/>
              </a:rPr>
              <a:t> </a:t>
            </a:r>
            <a:r>
              <a:rPr lang="en-US" sz="2400" dirty="0">
                <a:effectLst/>
                <a:latin typeface="Calibri" panose="020F0502020204030204" pitchFamily="34" charset="0"/>
              </a:rPr>
              <a:t>are</a:t>
            </a:r>
            <a:r>
              <a:rPr lang="en-US" sz="2400" spc="-120" dirty="0">
                <a:effectLst/>
                <a:latin typeface="Calibri" panose="020F0502020204030204" pitchFamily="34" charset="0"/>
              </a:rPr>
              <a:t> </a:t>
            </a:r>
            <a:r>
              <a:rPr lang="en-US" sz="2400" dirty="0">
                <a:effectLst/>
                <a:latin typeface="Calibri" panose="020F0502020204030204" pitchFamily="34" charset="0"/>
              </a:rPr>
              <a:t>displayed</a:t>
            </a:r>
            <a:r>
              <a:rPr lang="en-US" sz="2400" spc="-605" dirty="0">
                <a:effectLst/>
                <a:latin typeface="Calibri" panose="020F0502020204030204" pitchFamily="34" charset="0"/>
              </a:rPr>
              <a:t> </a:t>
            </a:r>
            <a:r>
              <a:rPr lang="en-US" sz="2400" dirty="0">
                <a:effectLst/>
                <a:latin typeface="Calibri" panose="020F0502020204030204" pitchFamily="34" charset="0"/>
              </a:rPr>
              <a:t>to</a:t>
            </a:r>
            <a:r>
              <a:rPr lang="en-US" sz="2400" spc="-70" dirty="0">
                <a:effectLst/>
                <a:latin typeface="Calibri" panose="020F0502020204030204" pitchFamily="34" charset="0"/>
              </a:rPr>
              <a:t> </a:t>
            </a:r>
            <a:r>
              <a:rPr lang="en-US" sz="2400" dirty="0">
                <a:effectLst/>
                <a:latin typeface="Calibri" panose="020F0502020204030204" pitchFamily="34" charset="0"/>
              </a:rPr>
              <a:t>the</a:t>
            </a:r>
            <a:r>
              <a:rPr lang="en-US" sz="2400" spc="20" dirty="0">
                <a:effectLst/>
                <a:latin typeface="Calibri" panose="020F0502020204030204" pitchFamily="34" charset="0"/>
              </a:rPr>
              <a:t> </a:t>
            </a:r>
            <a:r>
              <a:rPr lang="en-US" sz="2400" dirty="0">
                <a:effectLst/>
                <a:latin typeface="Calibri" panose="020F0502020204030204" pitchFamily="34" charset="0"/>
              </a:rPr>
              <a:t>user</a:t>
            </a:r>
            <a:r>
              <a:rPr lang="en-US" sz="2400" spc="-25" dirty="0">
                <a:effectLst/>
                <a:latin typeface="Calibri" panose="020F0502020204030204" pitchFamily="34" charset="0"/>
              </a:rPr>
              <a:t> </a:t>
            </a:r>
            <a:r>
              <a:rPr lang="en-US" sz="2400" dirty="0">
                <a:effectLst/>
                <a:latin typeface="Calibri" panose="020F0502020204030204" pitchFamily="34" charset="0"/>
              </a:rPr>
              <a:t>in</a:t>
            </a:r>
            <a:r>
              <a:rPr lang="en-US" sz="2400" spc="15" dirty="0">
                <a:effectLst/>
                <a:latin typeface="Calibri" panose="020F0502020204030204" pitchFamily="34" charset="0"/>
              </a:rPr>
              <a:t> </a:t>
            </a:r>
            <a:r>
              <a:rPr lang="en-US" sz="2400" dirty="0">
                <a:effectLst/>
                <a:latin typeface="Calibri" panose="020F0502020204030204" pitchFamily="34" charset="0"/>
              </a:rPr>
              <a:t>the</a:t>
            </a:r>
            <a:r>
              <a:rPr lang="en-US" sz="2400" spc="15" dirty="0">
                <a:effectLst/>
                <a:latin typeface="Calibri" panose="020F0502020204030204" pitchFamily="34" charset="0"/>
              </a:rPr>
              <a:t> </a:t>
            </a:r>
            <a:r>
              <a:rPr lang="en-US" sz="2400" dirty="0">
                <a:effectLst/>
                <a:latin typeface="Calibri" panose="020F0502020204030204" pitchFamily="34" charset="0"/>
              </a:rPr>
              <a:t>result</a:t>
            </a:r>
            <a:r>
              <a:rPr lang="en-US" sz="2400" spc="-50" dirty="0">
                <a:effectLst/>
                <a:latin typeface="Calibri" panose="020F0502020204030204" pitchFamily="34" charset="0"/>
              </a:rPr>
              <a:t> </a:t>
            </a:r>
            <a:r>
              <a:rPr lang="en-US" sz="2400" dirty="0">
                <a:effectLst/>
                <a:latin typeface="Calibri" panose="020F0502020204030204" pitchFamily="34" charset="0"/>
              </a:rPr>
              <a:t>page.</a:t>
            </a:r>
          </a:p>
          <a:p>
            <a:endParaRPr lang="en-IN" dirty="0"/>
          </a:p>
        </p:txBody>
      </p:sp>
    </p:spTree>
    <p:extLst>
      <p:ext uri="{BB962C8B-B14F-4D97-AF65-F5344CB8AC3E}">
        <p14:creationId xmlns:p14="http://schemas.microsoft.com/office/powerpoint/2010/main" val="385889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0DA4-9B8C-A5B2-A53A-9C4126C2797A}"/>
              </a:ext>
            </a:extLst>
          </p:cNvPr>
          <p:cNvSpPr>
            <a:spLocks noGrp="1"/>
          </p:cNvSpPr>
          <p:nvPr>
            <p:ph type="title"/>
          </p:nvPr>
        </p:nvSpPr>
        <p:spPr/>
        <p:txBody>
          <a:bodyPr>
            <a:normAutofit/>
          </a:bodyPr>
          <a:lstStyle/>
          <a:p>
            <a:r>
              <a:rPr lang="en-IN" sz="6000" dirty="0">
                <a:solidFill>
                  <a:srgbClr val="FF0000"/>
                </a:solidFill>
              </a:rPr>
              <a:t>The webapp:</a:t>
            </a:r>
          </a:p>
        </p:txBody>
      </p:sp>
      <p:pic>
        <p:nvPicPr>
          <p:cNvPr id="4" name="Picture 3">
            <a:extLst>
              <a:ext uri="{FF2B5EF4-FFF2-40B4-BE49-F238E27FC236}">
                <a16:creationId xmlns:a16="http://schemas.microsoft.com/office/drawing/2014/main" id="{F1F35838-0B66-DF15-D2E2-56367CCE57E5}"/>
              </a:ext>
            </a:extLst>
          </p:cNvPr>
          <p:cNvPicPr>
            <a:picLocks noChangeAspect="1"/>
          </p:cNvPicPr>
          <p:nvPr/>
        </p:nvPicPr>
        <p:blipFill>
          <a:blip r:embed="rId2"/>
          <a:stretch>
            <a:fillRect/>
          </a:stretch>
        </p:blipFill>
        <p:spPr>
          <a:xfrm>
            <a:off x="579120" y="2032000"/>
            <a:ext cx="11033760" cy="3858340"/>
          </a:xfrm>
          <a:prstGeom prst="rect">
            <a:avLst/>
          </a:prstGeom>
        </p:spPr>
      </p:pic>
    </p:spTree>
    <p:extLst>
      <p:ext uri="{BB962C8B-B14F-4D97-AF65-F5344CB8AC3E}">
        <p14:creationId xmlns:p14="http://schemas.microsoft.com/office/powerpoint/2010/main" val="355853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371C-9A74-38D8-02D0-8B3E1826937D}"/>
              </a:ext>
            </a:extLst>
          </p:cNvPr>
          <p:cNvSpPr>
            <a:spLocks noGrp="1"/>
          </p:cNvSpPr>
          <p:nvPr>
            <p:ph type="title"/>
          </p:nvPr>
        </p:nvSpPr>
        <p:spPr/>
        <p:txBody>
          <a:bodyPr/>
          <a:lstStyle/>
          <a:p>
            <a:r>
              <a:rPr lang="en-IN" dirty="0">
                <a:solidFill>
                  <a:srgbClr val="FF0000"/>
                </a:solidFill>
              </a:rPr>
              <a:t>Objective</a:t>
            </a:r>
            <a:r>
              <a:rPr lang="en-IN" dirty="0"/>
              <a:t>:</a:t>
            </a:r>
          </a:p>
        </p:txBody>
      </p:sp>
      <p:sp>
        <p:nvSpPr>
          <p:cNvPr id="4" name="TextBox 3">
            <a:extLst>
              <a:ext uri="{FF2B5EF4-FFF2-40B4-BE49-F238E27FC236}">
                <a16:creationId xmlns:a16="http://schemas.microsoft.com/office/drawing/2014/main" id="{5D714D80-5462-B7EA-F4C0-F68B08D98C92}"/>
              </a:ext>
            </a:extLst>
          </p:cNvPr>
          <p:cNvSpPr txBox="1"/>
          <p:nvPr/>
        </p:nvSpPr>
        <p:spPr>
          <a:xfrm>
            <a:off x="983974" y="1808921"/>
            <a:ext cx="9024730" cy="1477328"/>
          </a:xfrm>
          <a:prstGeom prst="rect">
            <a:avLst/>
          </a:prstGeom>
          <a:noFill/>
        </p:spPr>
        <p:txBody>
          <a:bodyPr wrap="square" rtlCol="0">
            <a:spAutoFit/>
          </a:bodyPr>
          <a:lstStyle/>
          <a:p>
            <a:pPr marL="0" marR="0" algn="l">
              <a:spcBef>
                <a:spcPts val="0"/>
              </a:spcBef>
              <a:spcAft>
                <a:spcPts val="0"/>
              </a:spcAft>
            </a:pPr>
            <a:r>
              <a:rPr lang="en-US" sz="1800" i="0">
                <a:solidFill>
                  <a:srgbClr val="000000"/>
                </a:solidFill>
                <a:effectLst/>
                <a:latin typeface="Arial" panose="020B0604020202020204" pitchFamily="34" charset="0"/>
                <a:ea typeface="SimSun" panose="02010600030101010101" pitchFamily="2" charset="-122"/>
              </a:rPr>
              <a:t>Develop an advanced search engine algorithm that efficiently retrieves subtitles based on user queries, with a specific emphasis on subtitle content. The primary goal is to leverage natural language processing and machine learning techniques to enhance the relevance and accuracy of search results.</a:t>
            </a:r>
            <a:br>
              <a:rPr lang="en-US" sz="1800">
                <a:effectLst/>
                <a:latin typeface="Calibri" panose="020F0502020204030204" pitchFamily="34" charset="0"/>
              </a:rPr>
            </a:br>
            <a:endParaRPr lang="en-US" sz="1800">
              <a:effectLst/>
              <a:latin typeface="Calibri" panose="020F0502020204030204" pitchFamily="34" charset="0"/>
            </a:endParaRPr>
          </a:p>
        </p:txBody>
      </p:sp>
    </p:spTree>
    <p:extLst>
      <p:ext uri="{BB962C8B-B14F-4D97-AF65-F5344CB8AC3E}">
        <p14:creationId xmlns:p14="http://schemas.microsoft.com/office/powerpoint/2010/main" val="17204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B5B4-F655-9AAF-DDE1-49113306368C}"/>
              </a:ext>
            </a:extLst>
          </p:cNvPr>
          <p:cNvSpPr>
            <a:spLocks noGrp="1"/>
          </p:cNvSpPr>
          <p:nvPr>
            <p:ph type="title"/>
          </p:nvPr>
        </p:nvSpPr>
        <p:spPr/>
        <p:txBody>
          <a:bodyPr>
            <a:normAutofit/>
          </a:bodyPr>
          <a:lstStyle/>
          <a:p>
            <a:r>
              <a:rPr lang="en-US" b="1" kern="0" dirty="0">
                <a:solidFill>
                  <a:srgbClr val="FF0000"/>
                </a:solidFill>
                <a:effectLst/>
                <a:latin typeface="Times New Roman" panose="02020603050405020304" pitchFamily="18" charset="0"/>
              </a:rPr>
              <a:t>Aspects of </a:t>
            </a:r>
            <a:r>
              <a:rPr lang="en-US" b="1" dirty="0">
                <a:solidFill>
                  <a:srgbClr val="FF0000"/>
                </a:solidFill>
                <a:effectLst/>
                <a:latin typeface="Times New Roman" panose="02020603050405020304" pitchFamily="18" charset="0"/>
              </a:rPr>
              <a:t>Subtitles Search Engine:</a:t>
            </a:r>
            <a:br>
              <a:rPr lang="en-US" dirty="0">
                <a:solidFill>
                  <a:srgbClr val="FF0000"/>
                </a:solidFill>
                <a:effectLst/>
                <a:latin typeface="Times New Roman" panose="02020603050405020304" pitchFamily="18" charset="0"/>
              </a:rPr>
            </a:br>
            <a:endParaRPr lang="en-IN" dirty="0">
              <a:solidFill>
                <a:srgbClr val="FF0000"/>
              </a:solidFill>
            </a:endParaRPr>
          </a:p>
        </p:txBody>
      </p:sp>
      <p:sp>
        <p:nvSpPr>
          <p:cNvPr id="3" name="TextBox 2">
            <a:extLst>
              <a:ext uri="{FF2B5EF4-FFF2-40B4-BE49-F238E27FC236}">
                <a16:creationId xmlns:a16="http://schemas.microsoft.com/office/drawing/2014/main" id="{0E3018BD-29D6-38E9-7BD6-434CC7C86F1C}"/>
              </a:ext>
            </a:extLst>
          </p:cNvPr>
          <p:cNvSpPr txBox="1"/>
          <p:nvPr/>
        </p:nvSpPr>
        <p:spPr>
          <a:xfrm>
            <a:off x="132521" y="1083366"/>
            <a:ext cx="11728174" cy="5209118"/>
          </a:xfrm>
          <a:prstGeom prst="rect">
            <a:avLst/>
          </a:prstGeom>
          <a:noFill/>
        </p:spPr>
        <p:txBody>
          <a:bodyPr wrap="square" rtlCol="0">
            <a:spAutoFit/>
          </a:bodyPr>
          <a:lstStyle/>
          <a:p>
            <a:pPr marL="0" marR="0" algn="l">
              <a:spcBef>
                <a:spcPts val="500"/>
              </a:spcBef>
              <a:spcAft>
                <a:spcPts val="500"/>
              </a:spcAft>
            </a:pPr>
            <a:r>
              <a:rPr lang="en-US" sz="1600" kern="0" dirty="0">
                <a:effectLst/>
                <a:latin typeface="Times New Roman" panose="02020603050405020304" pitchFamily="18" charset="0"/>
              </a:rPr>
              <a:t>This guide is designed to provide insights for developers on building a semantic search engine for movie subtitles. The search engine will enable users to find relevant subtitles for movies by searching with natural language queries. The challenging part of creating such a search engine is the need to understand not only the user's search query but also the movie's content to ensure accurate results. </a:t>
            </a:r>
            <a:endParaRPr lang="en-US" sz="1600" dirty="0">
              <a:effectLst/>
              <a:latin typeface="Times New Roman" panose="02020603050405020304" pitchFamily="18" charset="0"/>
            </a:endParaRPr>
          </a:p>
          <a:p>
            <a:pPr marL="0" marR="0" algn="l">
              <a:spcBef>
                <a:spcPts val="500"/>
              </a:spcBef>
              <a:spcAft>
                <a:spcPts val="500"/>
              </a:spcAft>
            </a:pPr>
            <a:r>
              <a:rPr lang="en-US" sz="1600" kern="0" dirty="0">
                <a:effectLst/>
                <a:latin typeface="Times New Roman" panose="02020603050405020304" pitchFamily="18" charset="0"/>
              </a:rPr>
              <a:t>This guide will cover the fundamental steps in developing the search engine and the key techniques involved.</a:t>
            </a:r>
            <a:endParaRPr lang="en-US" sz="1600" dirty="0">
              <a:effectLst/>
              <a:latin typeface="Times New Roman" panose="02020603050405020304" pitchFamily="18" charset="0"/>
            </a:endParaRPr>
          </a:p>
          <a:p>
            <a:pPr marL="0" marR="0" algn="l">
              <a:spcBef>
                <a:spcPts val="0"/>
              </a:spcBef>
              <a:spcAft>
                <a:spcPts val="0"/>
              </a:spcAft>
            </a:pPr>
            <a:r>
              <a:rPr lang="en-US" sz="1600" i="0" kern="0" dirty="0">
                <a:solidFill>
                  <a:srgbClr val="000000"/>
                </a:solidFill>
                <a:effectLst/>
                <a:latin typeface="Arial" panose="020B0604020202020204" pitchFamily="34" charset="0"/>
              </a:rPr>
              <a:t> </a:t>
            </a:r>
            <a:endParaRPr lang="en-US" sz="1600" dirty="0">
              <a:effectLst/>
              <a:latin typeface="Times New Roman" panose="02020603050405020304" pitchFamily="18" charset="0"/>
            </a:endParaRPr>
          </a:p>
          <a:p>
            <a:pPr marL="0" marR="0" algn="l">
              <a:spcBef>
                <a:spcPts val="0"/>
              </a:spcBef>
              <a:spcAft>
                <a:spcPts val="0"/>
              </a:spcAft>
            </a:pPr>
            <a:r>
              <a:rPr lang="en-US" sz="1600" b="1" i="0" kern="0" dirty="0">
                <a:solidFill>
                  <a:srgbClr val="000000"/>
                </a:solidFill>
                <a:effectLst/>
                <a:latin typeface="Arial" panose="020B0604020202020204" pitchFamily="34" charset="0"/>
              </a:rPr>
              <a:t>Core Logic:</a:t>
            </a:r>
            <a:endParaRPr lang="en-US" sz="1600" dirty="0">
              <a:effectLst/>
              <a:latin typeface="Times New Roman" panose="02020603050405020304" pitchFamily="18" charset="0"/>
            </a:endParaRPr>
          </a:p>
          <a:p>
            <a:pPr marL="0" marR="0" algn="l">
              <a:spcBef>
                <a:spcPts val="0"/>
              </a:spcBef>
              <a:spcAft>
                <a:spcPts val="0"/>
              </a:spcAft>
            </a:pPr>
            <a:r>
              <a:rPr lang="en-US" sz="1600" i="0" kern="0" dirty="0">
                <a:solidFill>
                  <a:srgbClr val="000000"/>
                </a:solidFill>
                <a:effectLst/>
                <a:latin typeface="Arial" panose="020B0604020202020204" pitchFamily="34" charset="0"/>
              </a:rPr>
              <a:t>To compare a user query against a video subtitle document, the core logic involves three key </a:t>
            </a:r>
            <a:endParaRPr lang="en-US" sz="1600" dirty="0">
              <a:effectLst/>
              <a:latin typeface="Times New Roman" panose="02020603050405020304" pitchFamily="18" charset="0"/>
            </a:endParaRPr>
          </a:p>
          <a:p>
            <a:pPr marL="0" marR="0" algn="l">
              <a:spcBef>
                <a:spcPts val="0"/>
              </a:spcBef>
              <a:spcAft>
                <a:spcPts val="0"/>
              </a:spcAft>
            </a:pPr>
            <a:r>
              <a:rPr lang="en-US" sz="1600" i="0" kern="0" dirty="0">
                <a:solidFill>
                  <a:srgbClr val="000000"/>
                </a:solidFill>
                <a:effectLst/>
                <a:latin typeface="Arial" panose="020B0604020202020204" pitchFamily="34" charset="0"/>
              </a:rPr>
              <a:t> </a:t>
            </a:r>
            <a:endParaRPr lang="en-US" sz="1600" dirty="0">
              <a:effectLst/>
              <a:latin typeface="Times New Roman" panose="02020603050405020304" pitchFamily="18" charset="0"/>
            </a:endParaRPr>
          </a:p>
          <a:p>
            <a:pPr marL="0" marR="0" algn="l">
              <a:spcBef>
                <a:spcPts val="0"/>
              </a:spcBef>
              <a:spcAft>
                <a:spcPts val="0"/>
              </a:spcAft>
            </a:pPr>
            <a:r>
              <a:rPr lang="en-US" sz="1600" kern="0" dirty="0">
                <a:effectLst/>
                <a:latin typeface="Times New Roman" panose="02020603050405020304" pitchFamily="18" charset="0"/>
              </a:rPr>
              <a:t>steps:</a:t>
            </a:r>
            <a:endParaRPr lang="en-US" sz="1600" dirty="0">
              <a:effectLst/>
              <a:latin typeface="Times New Roman" panose="02020603050405020304" pitchFamily="18" charset="0"/>
            </a:endParaRPr>
          </a:p>
          <a:p>
            <a:pPr marL="342900" marR="0" lvl="0" indent="-342900" algn="l">
              <a:spcBef>
                <a:spcPts val="0"/>
              </a:spcBef>
              <a:spcAft>
                <a:spcPts val="0"/>
              </a:spcAft>
              <a:buFont typeface="Times New Roman" panose="02020603050405020304" pitchFamily="18" charset="0"/>
              <a:buAutoNum type="arabicPeriod"/>
            </a:pPr>
            <a:r>
              <a:rPr lang="en-US" sz="1600" b="1" dirty="0">
                <a:effectLst/>
                <a:latin typeface="Times New Roman" panose="02020603050405020304" pitchFamily="18" charset="0"/>
              </a:rPr>
              <a:t>Preprocessing of data: </a:t>
            </a:r>
            <a:endParaRPr lang="en-US" sz="1600" dirty="0">
              <a:effectLst/>
              <a:latin typeface="Times New Roman" panose="02020603050405020304" pitchFamily="18" charset="0"/>
            </a:endParaRPr>
          </a:p>
          <a:p>
            <a:pPr marL="0" marR="0" indent="457200" algn="l">
              <a:spcBef>
                <a:spcPts val="0"/>
              </a:spcBef>
              <a:spcAft>
                <a:spcPts val="0"/>
              </a:spcAft>
            </a:pPr>
            <a:r>
              <a:rPr lang="en-US" sz="1600" kern="0" dirty="0">
                <a:effectLst/>
                <a:latin typeface="Times New Roman" panose="02020603050405020304" pitchFamily="18" charset="0"/>
              </a:rPr>
              <a:t>If you have limited compute resources, you can take a random 30% of the data.</a:t>
            </a:r>
            <a:endParaRPr lang="en-US" sz="1600" dirty="0">
              <a:effectLst/>
              <a:latin typeface="Times New Roman" panose="02020603050405020304" pitchFamily="18" charset="0"/>
            </a:endParaRPr>
          </a:p>
          <a:p>
            <a:pPr marL="342900" marR="0" lvl="0" indent="-342900" algn="l">
              <a:spcBef>
                <a:spcPts val="0"/>
              </a:spcBef>
              <a:spcAft>
                <a:spcPts val="0"/>
              </a:spcAft>
              <a:buFont typeface="Times New Roman" panose="02020603050405020304" pitchFamily="18" charset="0"/>
              <a:buAutoNum type="arabicPeriod"/>
            </a:pPr>
            <a:r>
              <a:rPr lang="en-US" sz="1600" kern="0" dirty="0">
                <a:effectLst/>
                <a:latin typeface="Times New Roman" panose="02020603050405020304" pitchFamily="18" charset="0"/>
              </a:rPr>
              <a:t>Clean: A possible cleaning step can be to remove time-stamps  (Note: Cleaning the Text data is crucial before vectorization)  </a:t>
            </a:r>
            <a:endParaRPr lang="en-US" sz="1600" dirty="0">
              <a:effectLst/>
              <a:latin typeface="Times New Roman" panose="02020603050405020304" pitchFamily="18" charset="0"/>
            </a:endParaRPr>
          </a:p>
          <a:p>
            <a:pPr marL="0" marR="0" indent="457200" algn="l">
              <a:spcBef>
                <a:spcPts val="0"/>
              </a:spcBef>
              <a:spcAft>
                <a:spcPts val="0"/>
              </a:spcAft>
            </a:pPr>
            <a:r>
              <a:rPr lang="en-US" sz="1600" kern="0" dirty="0">
                <a:effectLst/>
                <a:latin typeface="Times New Roman" panose="02020603050405020304" pitchFamily="18" charset="0"/>
              </a:rPr>
              <a:t>Vectorize the given Subtitle Documents</a:t>
            </a:r>
            <a:endParaRPr lang="en-US" sz="1600" dirty="0">
              <a:effectLst/>
              <a:latin typeface="Times New Roman" panose="02020603050405020304" pitchFamily="18" charset="0"/>
            </a:endParaRPr>
          </a:p>
          <a:p>
            <a:pPr marL="0" marR="0" indent="457200" algn="l">
              <a:spcBef>
                <a:spcPts val="0"/>
              </a:spcBef>
              <a:spcAft>
                <a:spcPts val="0"/>
              </a:spcAft>
            </a:pPr>
            <a:r>
              <a:rPr lang="en-US" sz="1600" kern="0" dirty="0">
                <a:effectLst/>
                <a:latin typeface="Times New Roman" panose="02020603050405020304" pitchFamily="18" charset="0"/>
              </a:rPr>
              <a:t>Take the user query and vectorize the User Query.</a:t>
            </a:r>
            <a:endParaRPr lang="en-US" sz="1600" dirty="0">
              <a:effectLst/>
              <a:latin typeface="Times New Roman" panose="02020603050405020304" pitchFamily="18" charset="0"/>
            </a:endParaRPr>
          </a:p>
          <a:p>
            <a:pPr marL="342900" marR="0" lvl="0" indent="-342900" algn="l">
              <a:spcBef>
                <a:spcPts val="0"/>
              </a:spcBef>
              <a:spcAft>
                <a:spcPts val="0"/>
              </a:spcAft>
              <a:buFont typeface="Times New Roman" panose="02020603050405020304" pitchFamily="18" charset="0"/>
              <a:buAutoNum type="arabicPeriod"/>
            </a:pPr>
            <a:r>
              <a:rPr lang="en-US" sz="1600" kern="0" dirty="0">
                <a:effectLst/>
                <a:latin typeface="Times New Roman" panose="02020603050405020304" pitchFamily="18" charset="0"/>
              </a:rPr>
              <a:t>Cosine Similarity Calculation:</a:t>
            </a:r>
            <a:endParaRPr lang="en-US" sz="1600" dirty="0">
              <a:effectLst/>
              <a:latin typeface="Times New Roman" panose="02020603050405020304" pitchFamily="18" charset="0"/>
            </a:endParaRPr>
          </a:p>
          <a:p>
            <a:pPr marL="0" marR="0" indent="457200" algn="l">
              <a:spcBef>
                <a:spcPts val="0"/>
              </a:spcBef>
              <a:spcAft>
                <a:spcPts val="0"/>
              </a:spcAft>
            </a:pPr>
            <a:r>
              <a:rPr lang="en-US" sz="1600" kern="0" dirty="0">
                <a:effectLst/>
                <a:latin typeface="Times New Roman" panose="02020603050405020304" pitchFamily="18" charset="0"/>
              </a:rPr>
              <a:t>Compute the cosine similarity between the vector of the documents and the vector of the user query.</a:t>
            </a:r>
            <a:endParaRPr lang="en-US" sz="1600" dirty="0">
              <a:effectLst/>
              <a:latin typeface="Times New Roman" panose="02020603050405020304" pitchFamily="18" charset="0"/>
            </a:endParaRPr>
          </a:p>
          <a:p>
            <a:pPr marL="0" marR="0" indent="457200" algn="l">
              <a:spcBef>
                <a:spcPts val="0"/>
              </a:spcBef>
              <a:spcAft>
                <a:spcPts val="0"/>
              </a:spcAft>
            </a:pPr>
            <a:r>
              <a:rPr lang="en-US" sz="1600" kern="0" dirty="0">
                <a:effectLst/>
                <a:latin typeface="Times New Roman" panose="02020603050405020304" pitchFamily="18" charset="0"/>
              </a:rPr>
              <a:t> </a:t>
            </a:r>
            <a:endParaRPr lang="en-US" sz="1600" dirty="0">
              <a:effectLst/>
              <a:latin typeface="Times New Roman" panose="02020603050405020304" pitchFamily="18" charset="0"/>
            </a:endParaRPr>
          </a:p>
          <a:p>
            <a:pPr marL="0" marR="0" algn="l">
              <a:spcBef>
                <a:spcPts val="0"/>
              </a:spcBef>
              <a:spcAft>
                <a:spcPts val="0"/>
              </a:spcAft>
            </a:pPr>
            <a:r>
              <a:rPr lang="en-US" sz="1600" kern="0" dirty="0">
                <a:effectLst/>
                <a:latin typeface="Times New Roman" panose="02020603050405020304" pitchFamily="18" charset="0"/>
              </a:rPr>
              <a:t>This similarity score determines the relevance of the documents to the user's query.</a:t>
            </a:r>
            <a:endParaRPr lang="en-US" sz="1600" dirty="0">
              <a:effectLst/>
              <a:latin typeface="Times New Roman" panose="02020603050405020304" pitchFamily="18" charset="0"/>
            </a:endParaRPr>
          </a:p>
          <a:p>
            <a:pPr marL="0" marR="0" algn="l">
              <a:spcBef>
                <a:spcPts val="0"/>
              </a:spcBef>
              <a:spcAft>
                <a:spcPts val="0"/>
              </a:spcAft>
            </a:pPr>
            <a:r>
              <a:rPr lang="en-US" sz="1600" kern="0" dirty="0">
                <a:effectLst/>
                <a:latin typeface="Times New Roman" panose="02020603050405020304" pitchFamily="18" charset="0"/>
              </a:rPr>
              <a:t>Return the most similar documents</a:t>
            </a:r>
            <a:endParaRPr lang="en-US" sz="1600" dirty="0">
              <a:effectLst/>
              <a:latin typeface="Times New Roman" panose="02020603050405020304" pitchFamily="18" charset="0"/>
            </a:endParaRPr>
          </a:p>
          <a:p>
            <a:endParaRPr lang="en-IN" sz="1600" dirty="0"/>
          </a:p>
        </p:txBody>
      </p:sp>
    </p:spTree>
    <p:extLst>
      <p:ext uri="{BB962C8B-B14F-4D97-AF65-F5344CB8AC3E}">
        <p14:creationId xmlns:p14="http://schemas.microsoft.com/office/powerpoint/2010/main" val="28319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BE60-A4B5-6698-D06F-B3427BDC01B1}"/>
              </a:ext>
            </a:extLst>
          </p:cNvPr>
          <p:cNvSpPr>
            <a:spLocks noGrp="1"/>
          </p:cNvSpPr>
          <p:nvPr>
            <p:ph type="title"/>
          </p:nvPr>
        </p:nvSpPr>
        <p:spPr/>
        <p:txBody>
          <a:bodyPr/>
          <a:lstStyle/>
          <a:p>
            <a:r>
              <a:rPr lang="en-IN" dirty="0">
                <a:solidFill>
                  <a:srgbClr val="FF0000"/>
                </a:solidFill>
              </a:rPr>
              <a:t>Importing Libraries:</a:t>
            </a:r>
          </a:p>
        </p:txBody>
      </p:sp>
      <p:sp>
        <p:nvSpPr>
          <p:cNvPr id="3" name="TextBox 2">
            <a:extLst>
              <a:ext uri="{FF2B5EF4-FFF2-40B4-BE49-F238E27FC236}">
                <a16:creationId xmlns:a16="http://schemas.microsoft.com/office/drawing/2014/main" id="{B27F6673-2D1E-C918-2A07-D43CB204263A}"/>
              </a:ext>
            </a:extLst>
          </p:cNvPr>
          <p:cNvSpPr txBox="1"/>
          <p:nvPr/>
        </p:nvSpPr>
        <p:spPr>
          <a:xfrm>
            <a:off x="838200" y="1690687"/>
            <a:ext cx="4538870" cy="4247317"/>
          </a:xfrm>
          <a:prstGeom prst="rect">
            <a:avLst/>
          </a:prstGeom>
          <a:noFill/>
        </p:spPr>
        <p:txBody>
          <a:bodyPr wrap="square" rtlCol="0">
            <a:spAutoFit/>
          </a:bodyPr>
          <a:lstStyle/>
          <a:p>
            <a:pPr marL="342900" marR="0" lvl="0" indent="-342900" algn="l">
              <a:spcBef>
                <a:spcPts val="0"/>
              </a:spcBef>
              <a:spcAft>
                <a:spcPts val="0"/>
              </a:spcAft>
              <a:buFont typeface="Wingdings" panose="05000000000000000000" pitchFamily="2" charset="2"/>
              <a:buChar char=""/>
            </a:pPr>
            <a:r>
              <a:rPr lang="en-IN" sz="2800" dirty="0">
                <a:effectLst/>
                <a:latin typeface="Calibri" panose="020F0502020204030204" pitchFamily="34" charset="0"/>
              </a:rPr>
              <a:t>Pandas</a:t>
            </a:r>
          </a:p>
          <a:p>
            <a:pPr marL="342900" marR="0" lvl="0" indent="-342900" algn="l">
              <a:spcBef>
                <a:spcPts val="0"/>
              </a:spcBef>
              <a:spcAft>
                <a:spcPts val="0"/>
              </a:spcAft>
              <a:buFont typeface="Wingdings" panose="05000000000000000000" pitchFamily="2" charset="2"/>
              <a:buChar char=""/>
            </a:pPr>
            <a:r>
              <a:rPr lang="en-IN" sz="2800" dirty="0" err="1">
                <a:effectLst/>
                <a:latin typeface="Calibri" panose="020F0502020204030204" pitchFamily="34" charset="0"/>
              </a:rPr>
              <a:t>Numpy</a:t>
            </a:r>
            <a:endParaRPr lang="en-IN" sz="2800" dirty="0">
              <a:effectLst/>
              <a:latin typeface="Calibri" panose="020F0502020204030204" pitchFamily="34" charset="0"/>
            </a:endParaRPr>
          </a:p>
          <a:p>
            <a:pPr marL="342900" marR="0" lvl="0" indent="-342900" algn="l">
              <a:spcBef>
                <a:spcPts val="0"/>
              </a:spcBef>
              <a:spcAft>
                <a:spcPts val="0"/>
              </a:spcAft>
              <a:buFont typeface="Wingdings" panose="05000000000000000000" pitchFamily="2" charset="2"/>
              <a:buChar char=""/>
            </a:pPr>
            <a:r>
              <a:rPr lang="en-IN" sz="2800" dirty="0">
                <a:effectLst/>
                <a:latin typeface="Calibri" panose="020F0502020204030204" pitchFamily="34" charset="0"/>
              </a:rPr>
              <a:t>Re</a:t>
            </a:r>
          </a:p>
          <a:p>
            <a:pPr marL="342900" marR="0" lvl="0" indent="-342900" algn="l">
              <a:spcBef>
                <a:spcPts val="0"/>
              </a:spcBef>
              <a:spcAft>
                <a:spcPts val="0"/>
              </a:spcAft>
              <a:buFont typeface="Wingdings" panose="05000000000000000000" pitchFamily="2" charset="2"/>
              <a:buChar char=""/>
            </a:pPr>
            <a:r>
              <a:rPr lang="en-IN" sz="2800" dirty="0" err="1">
                <a:effectLst/>
                <a:latin typeface="Calibri" panose="020F0502020204030204" pitchFamily="34" charset="0"/>
              </a:rPr>
              <a:t>Nltk</a:t>
            </a:r>
            <a:endParaRPr lang="en-IN" sz="2800" dirty="0">
              <a:effectLst/>
              <a:latin typeface="Calibri" panose="020F0502020204030204" pitchFamily="34" charset="0"/>
            </a:endParaRPr>
          </a:p>
          <a:p>
            <a:pPr marL="342900" marR="0" lvl="0" indent="-342900" algn="l">
              <a:spcBef>
                <a:spcPts val="0"/>
              </a:spcBef>
              <a:spcAft>
                <a:spcPts val="0"/>
              </a:spcAft>
              <a:buFont typeface="Wingdings" panose="05000000000000000000" pitchFamily="2" charset="2"/>
              <a:buChar char=""/>
            </a:pPr>
            <a:r>
              <a:rPr lang="en-IN" sz="2800" dirty="0" err="1">
                <a:effectLst/>
                <a:latin typeface="Calibri" panose="020F0502020204030204" pitchFamily="34" charset="0"/>
              </a:rPr>
              <a:t>Sqlite</a:t>
            </a:r>
            <a:endParaRPr lang="en-IN" sz="2800" dirty="0">
              <a:effectLst/>
              <a:latin typeface="Calibri" panose="020F0502020204030204" pitchFamily="34" charset="0"/>
            </a:endParaRPr>
          </a:p>
          <a:p>
            <a:pPr marL="342900" marR="0" lvl="0" indent="-342900" algn="l">
              <a:spcBef>
                <a:spcPts val="0"/>
              </a:spcBef>
              <a:spcAft>
                <a:spcPts val="0"/>
              </a:spcAft>
              <a:buFont typeface="Wingdings" panose="05000000000000000000" pitchFamily="2" charset="2"/>
              <a:buChar char=""/>
            </a:pPr>
            <a:r>
              <a:rPr lang="en-IN" sz="2800" dirty="0" err="1">
                <a:effectLst/>
                <a:latin typeface="Calibri" panose="020F0502020204030204" pitchFamily="34" charset="0"/>
              </a:rPr>
              <a:t>Gensim</a:t>
            </a:r>
            <a:endParaRPr lang="en-IN" sz="2800" dirty="0">
              <a:effectLst/>
              <a:latin typeface="Calibri" panose="020F0502020204030204" pitchFamily="34" charset="0"/>
            </a:endParaRPr>
          </a:p>
          <a:p>
            <a:pPr marL="342900" marR="0" lvl="0" indent="-342900" algn="l">
              <a:spcBef>
                <a:spcPts val="0"/>
              </a:spcBef>
              <a:spcAft>
                <a:spcPts val="0"/>
              </a:spcAft>
              <a:buFont typeface="Wingdings" panose="05000000000000000000" pitchFamily="2" charset="2"/>
              <a:buChar char=""/>
            </a:pPr>
            <a:r>
              <a:rPr lang="en-IN" sz="2800" dirty="0" err="1">
                <a:effectLst/>
                <a:latin typeface="Calibri" panose="020F0502020204030204" pitchFamily="34" charset="0"/>
              </a:rPr>
              <a:t>Sentence_transformer</a:t>
            </a:r>
            <a:endParaRPr lang="en-IN" sz="2800" dirty="0">
              <a:effectLst/>
              <a:latin typeface="Calibri" panose="020F0502020204030204" pitchFamily="34" charset="0"/>
            </a:endParaRPr>
          </a:p>
          <a:p>
            <a:pPr marL="342900" marR="0" lvl="0" indent="-342900" algn="l">
              <a:spcBef>
                <a:spcPts val="0"/>
              </a:spcBef>
              <a:spcAft>
                <a:spcPts val="0"/>
              </a:spcAft>
              <a:buFont typeface="Wingdings" panose="05000000000000000000" pitchFamily="2" charset="2"/>
              <a:buChar char=""/>
            </a:pPr>
            <a:r>
              <a:rPr lang="en-IN" sz="2800" dirty="0" err="1">
                <a:effectLst/>
                <a:latin typeface="Calibri" panose="020F0502020204030204" pitchFamily="34" charset="0"/>
              </a:rPr>
              <a:t>Chromadb</a:t>
            </a:r>
            <a:endParaRPr lang="en-IN" sz="2800" dirty="0">
              <a:effectLst/>
              <a:latin typeface="Calibri" panose="020F0502020204030204" pitchFamily="34" charset="0"/>
            </a:endParaRPr>
          </a:p>
          <a:p>
            <a:pPr marL="342900" marR="0" lvl="0" indent="-342900" algn="l">
              <a:spcBef>
                <a:spcPts val="0"/>
              </a:spcBef>
              <a:spcAft>
                <a:spcPts val="0"/>
              </a:spcAft>
              <a:buFont typeface="Wingdings" panose="05000000000000000000" pitchFamily="2" charset="2"/>
              <a:buChar char=""/>
            </a:pPr>
            <a:r>
              <a:rPr lang="en-IN" sz="2800" dirty="0">
                <a:effectLst/>
                <a:latin typeface="Calibri" panose="020F0502020204030204" pitchFamily="34" charset="0"/>
              </a:rPr>
              <a:t>Flask</a:t>
            </a:r>
          </a:p>
          <a:p>
            <a:endParaRPr lang="en-IN" dirty="0"/>
          </a:p>
        </p:txBody>
      </p:sp>
    </p:spTree>
    <p:extLst>
      <p:ext uri="{BB962C8B-B14F-4D97-AF65-F5344CB8AC3E}">
        <p14:creationId xmlns:p14="http://schemas.microsoft.com/office/powerpoint/2010/main" val="383269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EB16-8313-8ABF-9DFF-93C188C3FB37}"/>
              </a:ext>
            </a:extLst>
          </p:cNvPr>
          <p:cNvSpPr>
            <a:spLocks noGrp="1"/>
          </p:cNvSpPr>
          <p:nvPr>
            <p:ph type="title"/>
          </p:nvPr>
        </p:nvSpPr>
        <p:spPr/>
        <p:txBody>
          <a:bodyPr>
            <a:normAutofit fontScale="90000"/>
          </a:bodyPr>
          <a:lstStyle/>
          <a:p>
            <a:r>
              <a:rPr lang="en-IN" sz="6000" b="1" dirty="0">
                <a:solidFill>
                  <a:srgbClr val="FF0000"/>
                </a:solidFill>
                <a:effectLst/>
                <a:latin typeface="Calibri" panose="020F0502020204030204" pitchFamily="34" charset="0"/>
              </a:rPr>
              <a:t>Preprocessing</a:t>
            </a:r>
            <a:r>
              <a:rPr lang="en-IN" sz="6000" b="1" spc="-365" dirty="0">
                <a:solidFill>
                  <a:srgbClr val="FF0000"/>
                </a:solidFill>
                <a:effectLst/>
                <a:latin typeface="Calibri" panose="020F0502020204030204" pitchFamily="34" charset="0"/>
              </a:rPr>
              <a:t> </a:t>
            </a:r>
            <a:r>
              <a:rPr lang="en-IN" sz="6000" b="1" dirty="0">
                <a:solidFill>
                  <a:srgbClr val="FF0000"/>
                </a:solidFill>
                <a:effectLst/>
                <a:latin typeface="Calibri" panose="020F0502020204030204" pitchFamily="34" charset="0"/>
              </a:rPr>
              <a:t>Text</a:t>
            </a:r>
            <a:r>
              <a:rPr lang="en-IN" sz="6000" b="1" spc="-5" dirty="0">
                <a:solidFill>
                  <a:srgbClr val="FF0000"/>
                </a:solidFill>
                <a:effectLst/>
                <a:latin typeface="Calibri" panose="020F0502020204030204" pitchFamily="34" charset="0"/>
              </a:rPr>
              <a:t> </a:t>
            </a:r>
            <a:r>
              <a:rPr lang="en-IN" sz="6000" b="1" dirty="0">
                <a:solidFill>
                  <a:srgbClr val="FF0000"/>
                </a:solidFill>
                <a:effectLst/>
                <a:latin typeface="Calibri" panose="020F0502020204030204" pitchFamily="34" charset="0"/>
              </a:rPr>
              <a:t>Data:</a:t>
            </a:r>
            <a:br>
              <a:rPr lang="en-IN" sz="1800" dirty="0">
                <a:effectLst/>
                <a:latin typeface="Calibri" panose="020F0502020204030204" pitchFamily="34" charset="0"/>
              </a:rPr>
            </a:br>
            <a:endParaRPr lang="en-IN" dirty="0"/>
          </a:p>
        </p:txBody>
      </p:sp>
      <p:sp>
        <p:nvSpPr>
          <p:cNvPr id="3" name="TextBox 2">
            <a:extLst>
              <a:ext uri="{FF2B5EF4-FFF2-40B4-BE49-F238E27FC236}">
                <a16:creationId xmlns:a16="http://schemas.microsoft.com/office/drawing/2014/main" id="{DAB71010-0B66-113A-A358-56DCC29DEDFE}"/>
              </a:ext>
            </a:extLst>
          </p:cNvPr>
          <p:cNvSpPr txBox="1"/>
          <p:nvPr/>
        </p:nvSpPr>
        <p:spPr>
          <a:xfrm>
            <a:off x="944217" y="1331843"/>
            <a:ext cx="9740348" cy="4016484"/>
          </a:xfrm>
          <a:prstGeom prst="rect">
            <a:avLst/>
          </a:prstGeom>
          <a:noFill/>
        </p:spPr>
        <p:txBody>
          <a:bodyPr wrap="square" rtlCol="0">
            <a:spAutoFit/>
          </a:bodyPr>
          <a:lstStyle/>
          <a:p>
            <a:pPr marL="0" marR="0" algn="l">
              <a:spcBef>
                <a:spcPts val="500"/>
              </a:spcBef>
              <a:spcAft>
                <a:spcPts val="500"/>
              </a:spcAft>
            </a:pPr>
            <a:r>
              <a:rPr lang="en-US" sz="1800" kern="0" dirty="0">
                <a:effectLst/>
                <a:latin typeface="Times New Roman" panose="02020603050405020304" pitchFamily="18" charset="0"/>
              </a:rPr>
              <a:t>Step 1: Lowercasing</a:t>
            </a:r>
            <a:endParaRPr lang="en-US" sz="1800" dirty="0">
              <a:effectLst/>
              <a:latin typeface="Times New Roman" panose="02020603050405020304" pitchFamily="18" charset="0"/>
            </a:endParaRPr>
          </a:p>
          <a:p>
            <a:pPr marL="0" marR="0" indent="457200" algn="l">
              <a:spcBef>
                <a:spcPts val="500"/>
              </a:spcBef>
              <a:spcAft>
                <a:spcPts val="500"/>
              </a:spcAft>
            </a:pPr>
            <a:r>
              <a:rPr lang="en-US" sz="1800" kern="0" dirty="0">
                <a:effectLst/>
                <a:latin typeface="Times New Roman" panose="02020603050405020304" pitchFamily="18" charset="0"/>
              </a:rPr>
              <a:t>Convert text to lowercase for consistency.</a:t>
            </a:r>
            <a:endParaRPr lang="en-US" sz="1800" dirty="0">
              <a:effectLst/>
              <a:latin typeface="Times New Roman" panose="02020603050405020304" pitchFamily="18" charset="0"/>
            </a:endParaRPr>
          </a:p>
          <a:p>
            <a:pPr marL="0" marR="0" algn="l">
              <a:spcBef>
                <a:spcPts val="500"/>
              </a:spcBef>
              <a:spcAft>
                <a:spcPts val="500"/>
              </a:spcAft>
            </a:pPr>
            <a:r>
              <a:rPr lang="en-US" sz="1800" kern="0" dirty="0">
                <a:effectLst/>
                <a:latin typeface="Times New Roman" panose="02020603050405020304" pitchFamily="18" charset="0"/>
              </a:rPr>
              <a:t>Step 2: Tokenization</a:t>
            </a:r>
            <a:endParaRPr lang="en-US" sz="1800" dirty="0">
              <a:effectLst/>
              <a:latin typeface="Times New Roman" panose="02020603050405020304" pitchFamily="18" charset="0"/>
            </a:endParaRPr>
          </a:p>
          <a:p>
            <a:pPr marL="0" marR="0" indent="457200" algn="l">
              <a:spcBef>
                <a:spcPts val="500"/>
              </a:spcBef>
              <a:spcAft>
                <a:spcPts val="500"/>
              </a:spcAft>
            </a:pPr>
            <a:r>
              <a:rPr lang="en-US" sz="1800" kern="0" dirty="0">
                <a:effectLst/>
                <a:latin typeface="Times New Roman" panose="02020603050405020304" pitchFamily="18" charset="0"/>
              </a:rPr>
              <a:t>Break text into smaller units (tokens).</a:t>
            </a:r>
            <a:endParaRPr lang="en-US" sz="1800" dirty="0">
              <a:effectLst/>
              <a:latin typeface="Times New Roman" panose="02020603050405020304" pitchFamily="18" charset="0"/>
            </a:endParaRPr>
          </a:p>
          <a:p>
            <a:pPr marL="0" marR="0" algn="l">
              <a:spcBef>
                <a:spcPts val="500"/>
              </a:spcBef>
              <a:spcAft>
                <a:spcPts val="500"/>
              </a:spcAft>
            </a:pPr>
            <a:r>
              <a:rPr lang="en-US" sz="1800" kern="0" dirty="0">
                <a:effectLst/>
                <a:latin typeface="Times New Roman" panose="02020603050405020304" pitchFamily="18" charset="0"/>
              </a:rPr>
              <a:t>Step 3: Removing Punctuation</a:t>
            </a:r>
            <a:endParaRPr lang="en-US" sz="1800" dirty="0">
              <a:effectLst/>
              <a:latin typeface="Times New Roman" panose="02020603050405020304" pitchFamily="18" charset="0"/>
            </a:endParaRPr>
          </a:p>
          <a:p>
            <a:pPr marL="0" marR="0" indent="457200" algn="l">
              <a:spcBef>
                <a:spcPts val="500"/>
              </a:spcBef>
              <a:spcAft>
                <a:spcPts val="500"/>
              </a:spcAft>
            </a:pPr>
            <a:r>
              <a:rPr lang="en-US" sz="1800" kern="0" dirty="0">
                <a:effectLst/>
                <a:latin typeface="Times New Roman" panose="02020603050405020304" pitchFamily="18" charset="0"/>
              </a:rPr>
              <a:t>Eliminate punctuation marks.</a:t>
            </a:r>
            <a:endParaRPr lang="en-US" sz="1800" dirty="0">
              <a:effectLst/>
              <a:latin typeface="Times New Roman" panose="02020603050405020304" pitchFamily="18" charset="0"/>
            </a:endParaRPr>
          </a:p>
          <a:p>
            <a:pPr marL="0" marR="0" algn="l">
              <a:spcBef>
                <a:spcPts val="500"/>
              </a:spcBef>
              <a:spcAft>
                <a:spcPts val="500"/>
              </a:spcAft>
            </a:pPr>
            <a:r>
              <a:rPr lang="en-US" sz="1800" kern="0" dirty="0">
                <a:effectLst/>
                <a:latin typeface="Times New Roman" panose="02020603050405020304" pitchFamily="18" charset="0"/>
              </a:rPr>
              <a:t>Step 4: Removing </a:t>
            </a:r>
            <a:r>
              <a:rPr lang="en-US" sz="1800" kern="0" dirty="0" err="1">
                <a:effectLst/>
                <a:latin typeface="Times New Roman" panose="02020603050405020304" pitchFamily="18" charset="0"/>
              </a:rPr>
              <a:t>Stopwords</a:t>
            </a:r>
            <a:endParaRPr lang="en-US" sz="1800" dirty="0">
              <a:effectLst/>
              <a:latin typeface="Times New Roman" panose="02020603050405020304" pitchFamily="18" charset="0"/>
            </a:endParaRPr>
          </a:p>
          <a:p>
            <a:pPr marL="0" marR="0" indent="457200" algn="l">
              <a:spcBef>
                <a:spcPts val="500"/>
              </a:spcBef>
              <a:spcAft>
                <a:spcPts val="500"/>
              </a:spcAft>
            </a:pPr>
            <a:r>
              <a:rPr lang="en-US" sz="1800" kern="0" dirty="0">
                <a:effectLst/>
                <a:latin typeface="Times New Roman" panose="02020603050405020304" pitchFamily="18" charset="0"/>
              </a:rPr>
              <a:t>Discard common, uninformative words.</a:t>
            </a:r>
            <a:endParaRPr lang="en-US" sz="1800" dirty="0">
              <a:effectLst/>
              <a:latin typeface="Times New Roman" panose="02020603050405020304" pitchFamily="18" charset="0"/>
            </a:endParaRPr>
          </a:p>
          <a:p>
            <a:pPr marL="0" marR="0" algn="l">
              <a:spcBef>
                <a:spcPts val="500"/>
              </a:spcBef>
              <a:spcAft>
                <a:spcPts val="500"/>
              </a:spcAft>
            </a:pPr>
            <a:r>
              <a:rPr lang="en-US" sz="1800" kern="0" dirty="0">
                <a:effectLst/>
                <a:latin typeface="Times New Roman" panose="02020603050405020304" pitchFamily="18" charset="0"/>
              </a:rPr>
              <a:t>Step 5: Stemming or Lemmatization</a:t>
            </a:r>
            <a:endParaRPr lang="en-US" sz="1800" dirty="0">
              <a:effectLst/>
              <a:latin typeface="Times New Roman" panose="02020603050405020304" pitchFamily="18" charset="0"/>
            </a:endParaRPr>
          </a:p>
          <a:p>
            <a:pPr marL="0" marR="0" indent="457200" algn="l">
              <a:spcBef>
                <a:spcPts val="500"/>
              </a:spcBef>
              <a:spcAft>
                <a:spcPts val="500"/>
              </a:spcAft>
            </a:pPr>
            <a:r>
              <a:rPr lang="en-US" sz="1800" kern="0" dirty="0">
                <a:effectLst/>
                <a:latin typeface="Times New Roman" panose="02020603050405020304" pitchFamily="18" charset="0"/>
              </a:rPr>
              <a:t>Reduce words to base or root form for normalization.</a:t>
            </a:r>
            <a:endParaRPr lang="en-US" sz="1800" dirty="0">
              <a:effectLst/>
              <a:latin typeface="Times New Roman" panose="02020603050405020304" pitchFamily="18" charset="0"/>
            </a:endParaRPr>
          </a:p>
        </p:txBody>
      </p:sp>
    </p:spTree>
    <p:extLst>
      <p:ext uri="{BB962C8B-B14F-4D97-AF65-F5344CB8AC3E}">
        <p14:creationId xmlns:p14="http://schemas.microsoft.com/office/powerpoint/2010/main" val="326570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9D08-868C-83E2-E8C1-D0FD006E4EDB}"/>
              </a:ext>
            </a:extLst>
          </p:cNvPr>
          <p:cNvSpPr>
            <a:spLocks noGrp="1"/>
          </p:cNvSpPr>
          <p:nvPr>
            <p:ph type="title"/>
          </p:nvPr>
        </p:nvSpPr>
        <p:spPr>
          <a:xfrm>
            <a:off x="482600" y="111125"/>
            <a:ext cx="10515600" cy="1325563"/>
          </a:xfrm>
        </p:spPr>
        <p:txBody>
          <a:bodyPr>
            <a:noAutofit/>
          </a:bodyPr>
          <a:lstStyle/>
          <a:p>
            <a:r>
              <a:rPr lang="en-IN" sz="6000" b="1" dirty="0">
                <a:solidFill>
                  <a:srgbClr val="FF0000"/>
                </a:solidFill>
                <a:effectLst/>
                <a:latin typeface="Calibri" panose="020F0502020204030204" pitchFamily="34" charset="0"/>
              </a:rPr>
              <a:t>Understanding Text Vector</a:t>
            </a:r>
            <a:r>
              <a:rPr lang="en-IN" sz="6000" b="1" spc="-240" dirty="0">
                <a:solidFill>
                  <a:srgbClr val="FF0000"/>
                </a:solidFill>
                <a:latin typeface="Calibri" panose="020F0502020204030204" pitchFamily="34" charset="0"/>
              </a:rPr>
              <a:t> </a:t>
            </a:r>
            <a:r>
              <a:rPr lang="en-IN" sz="6000" b="1" dirty="0">
                <a:solidFill>
                  <a:srgbClr val="FF0000"/>
                </a:solidFill>
                <a:effectLst/>
                <a:latin typeface="Calibri" panose="020F0502020204030204" pitchFamily="34" charset="0"/>
              </a:rPr>
              <a:t>:</a:t>
            </a:r>
            <a:br>
              <a:rPr lang="en-IN" sz="6000" dirty="0">
                <a:effectLst/>
                <a:latin typeface="Calibri" panose="020F0502020204030204" pitchFamily="34" charset="0"/>
              </a:rPr>
            </a:br>
            <a:endParaRPr lang="en-IN" sz="6000" dirty="0"/>
          </a:p>
        </p:txBody>
      </p:sp>
      <p:sp>
        <p:nvSpPr>
          <p:cNvPr id="3" name="TextBox 2">
            <a:extLst>
              <a:ext uri="{FF2B5EF4-FFF2-40B4-BE49-F238E27FC236}">
                <a16:creationId xmlns:a16="http://schemas.microsoft.com/office/drawing/2014/main" id="{07D2BAE7-2417-508A-E3F7-41B25240A514}"/>
              </a:ext>
            </a:extLst>
          </p:cNvPr>
          <p:cNvSpPr txBox="1"/>
          <p:nvPr/>
        </p:nvSpPr>
        <p:spPr>
          <a:xfrm>
            <a:off x="233679" y="1040448"/>
            <a:ext cx="13123921" cy="3162404"/>
          </a:xfrm>
          <a:prstGeom prst="rect">
            <a:avLst/>
          </a:prstGeom>
          <a:noFill/>
        </p:spPr>
        <p:txBody>
          <a:bodyPr wrap="square" rtlCol="0">
            <a:spAutoFit/>
          </a:bodyPr>
          <a:lstStyle/>
          <a:p>
            <a:pPr marL="0" marR="0" algn="l">
              <a:spcBef>
                <a:spcPts val="500"/>
              </a:spcBef>
              <a:spcAft>
                <a:spcPts val="500"/>
              </a:spcAft>
            </a:pPr>
            <a:r>
              <a:rPr lang="en-US" sz="1800" kern="0" dirty="0">
                <a:effectLst/>
                <a:latin typeface="Times New Roman" panose="02020603050405020304" pitchFamily="18" charset="0"/>
              </a:rPr>
              <a:t>Text vectors are numerical representations of text that machine learning models can understand. </a:t>
            </a:r>
          </a:p>
          <a:p>
            <a:pPr marL="0" marR="0" algn="l">
              <a:spcBef>
                <a:spcPts val="500"/>
              </a:spcBef>
              <a:spcAft>
                <a:spcPts val="500"/>
              </a:spcAft>
            </a:pPr>
            <a:r>
              <a:rPr lang="en-US" sz="1800" kern="0" dirty="0">
                <a:effectLst/>
                <a:latin typeface="Times New Roman" panose="02020603050405020304" pitchFamily="18" charset="0"/>
              </a:rPr>
              <a:t>By converting text into vectors, we can perform various mathematical operations to analyze and compare the textual data. </a:t>
            </a:r>
          </a:p>
          <a:p>
            <a:pPr marL="0" marR="0" algn="l">
              <a:spcBef>
                <a:spcPts val="500"/>
              </a:spcBef>
              <a:spcAft>
                <a:spcPts val="500"/>
              </a:spcAft>
            </a:pPr>
            <a:r>
              <a:rPr lang="en-US" sz="1800" kern="0" dirty="0">
                <a:effectLst/>
                <a:latin typeface="Times New Roman" panose="02020603050405020304" pitchFamily="18" charset="0"/>
              </a:rPr>
              <a:t>There are different techniques to generate text vectors, and the choice of technique can impact the performance  ,</a:t>
            </a:r>
          </a:p>
          <a:p>
            <a:pPr marL="0" marR="0" algn="l">
              <a:spcBef>
                <a:spcPts val="500"/>
              </a:spcBef>
              <a:spcAft>
                <a:spcPts val="500"/>
              </a:spcAft>
            </a:pPr>
            <a:r>
              <a:rPr lang="en-US" sz="1800" kern="0" dirty="0">
                <a:effectLst/>
                <a:latin typeface="Times New Roman" panose="02020603050405020304" pitchFamily="18" charset="0"/>
              </a:rPr>
              <a:t>and capabilities of the search engine. </a:t>
            </a:r>
            <a:endParaRPr lang="en-US" sz="1800" dirty="0">
              <a:effectLst/>
              <a:latin typeface="Times New Roman" panose="02020603050405020304" pitchFamily="18" charset="0"/>
            </a:endParaRPr>
          </a:p>
          <a:p>
            <a:pPr marL="0" marR="0" algn="l">
              <a:spcBef>
                <a:spcPts val="500"/>
              </a:spcBef>
              <a:spcAft>
                <a:spcPts val="500"/>
              </a:spcAft>
            </a:pPr>
            <a:r>
              <a:rPr lang="en-US" sz="1800" kern="0" dirty="0">
                <a:effectLst/>
                <a:latin typeface="Times New Roman" panose="02020603050405020304" pitchFamily="18" charset="0"/>
              </a:rPr>
              <a:t>Two key text vector generation methods are: Bag of Words (BOW) and Term Frequency-Inverse Document Frequency .</a:t>
            </a:r>
            <a:endParaRPr lang="en-US" sz="1800" dirty="0">
              <a:effectLst/>
              <a:latin typeface="Times New Roman" panose="02020603050405020304" pitchFamily="18" charset="0"/>
            </a:endParaRPr>
          </a:p>
          <a:p>
            <a:pPr marL="0" marR="0" algn="l">
              <a:spcBef>
                <a:spcPts val="0"/>
              </a:spcBef>
              <a:spcAft>
                <a:spcPts val="0"/>
              </a:spcAft>
            </a:pPr>
            <a:r>
              <a:rPr lang="en-US" sz="1800" dirty="0">
                <a:effectLst/>
                <a:latin typeface="Calibri" panose="020F0502020204030204" pitchFamily="34" charset="0"/>
              </a:rPr>
              <a:t> </a:t>
            </a:r>
          </a:p>
          <a:p>
            <a:pPr marL="0" marR="0" algn="l">
              <a:spcBef>
                <a:spcPts val="0"/>
              </a:spcBef>
              <a:spcAft>
                <a:spcPts val="0"/>
              </a:spcAft>
            </a:pPr>
            <a:r>
              <a:rPr lang="en-US" sz="1800" dirty="0">
                <a:effectLst/>
                <a:latin typeface="Calibri" panose="020F0502020204030204" pitchFamily="34" charset="0"/>
              </a:rPr>
              <a:t>The final one I used is a sentence transformer using </a:t>
            </a:r>
            <a:r>
              <a:rPr lang="en-US" sz="1800" dirty="0" err="1">
                <a:effectLst/>
                <a:latin typeface="Calibri" panose="020F0502020204030204" pitchFamily="34" charset="0"/>
              </a:rPr>
              <a:t>bert</a:t>
            </a:r>
            <a:r>
              <a:rPr lang="en-US" sz="1800" dirty="0">
                <a:effectLst/>
                <a:latin typeface="Calibri" panose="020F0502020204030204" pitchFamily="34" charset="0"/>
              </a:rPr>
              <a:t> model.</a:t>
            </a:r>
            <a:br>
              <a:rPr lang="en-US" sz="1800" dirty="0">
                <a:effectLst/>
                <a:latin typeface="Calibri" panose="020F0502020204030204" pitchFamily="34" charset="0"/>
              </a:rPr>
            </a:br>
            <a:endParaRPr lang="en-US" sz="1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343842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8CD6-B493-57D8-ED8C-DA1E5373BCE9}"/>
              </a:ext>
            </a:extLst>
          </p:cNvPr>
          <p:cNvSpPr>
            <a:spLocks noGrp="1"/>
          </p:cNvSpPr>
          <p:nvPr>
            <p:ph type="title"/>
          </p:nvPr>
        </p:nvSpPr>
        <p:spPr>
          <a:xfrm>
            <a:off x="838200" y="365125"/>
            <a:ext cx="11079480" cy="1325563"/>
          </a:xfrm>
        </p:spPr>
        <p:txBody>
          <a:bodyPr>
            <a:noAutofit/>
          </a:bodyPr>
          <a:lstStyle/>
          <a:p>
            <a:r>
              <a:rPr lang="en-IN" sz="5400" b="1" kern="0" dirty="0">
                <a:solidFill>
                  <a:srgbClr val="FF0000"/>
                </a:solidFill>
                <a:effectLst/>
                <a:latin typeface="Times New Roman" panose="02020603050405020304" pitchFamily="18" charset="0"/>
              </a:rPr>
              <a:t>Implementing </a:t>
            </a:r>
            <a:r>
              <a:rPr lang="en-IN" sz="5400" b="1" dirty="0">
                <a:solidFill>
                  <a:srgbClr val="FF0000"/>
                </a:solidFill>
                <a:effectLst/>
                <a:latin typeface="Times New Roman" panose="02020603050405020304" pitchFamily="18" charset="0"/>
              </a:rPr>
              <a:t>BERT-based Vectors:</a:t>
            </a:r>
            <a:endParaRPr lang="en-IN" sz="5400" dirty="0"/>
          </a:p>
        </p:txBody>
      </p:sp>
      <p:sp>
        <p:nvSpPr>
          <p:cNvPr id="3" name="TextBox 2">
            <a:extLst>
              <a:ext uri="{FF2B5EF4-FFF2-40B4-BE49-F238E27FC236}">
                <a16:creationId xmlns:a16="http://schemas.microsoft.com/office/drawing/2014/main" id="{E94891B5-A658-5EC2-EB64-55DEBFB176A9}"/>
              </a:ext>
            </a:extLst>
          </p:cNvPr>
          <p:cNvSpPr txBox="1"/>
          <p:nvPr/>
        </p:nvSpPr>
        <p:spPr>
          <a:xfrm>
            <a:off x="838200" y="1778000"/>
            <a:ext cx="9067800" cy="3385542"/>
          </a:xfrm>
          <a:prstGeom prst="rect">
            <a:avLst/>
          </a:prstGeom>
          <a:noFill/>
        </p:spPr>
        <p:txBody>
          <a:bodyPr wrap="square" rtlCol="0">
            <a:spAutoFit/>
          </a:bodyPr>
          <a:lstStyle/>
          <a:p>
            <a:r>
              <a:rPr lang="en-US" sz="2800" dirty="0">
                <a:effectLst/>
                <a:latin typeface="Calibri" panose="020F0502020204030204" pitchFamily="34" charset="0"/>
                <a:ea typeface="SimSun" panose="02010600030101010101" pitchFamily="2" charset="-122"/>
              </a:rPr>
              <a:t>With the advancement in NLP, models like BERT have shown significant improvements in understanding the context and meaning of text. By leveraging BERT and other deep learning models, we can generate text vectors that capture the semantic meaning more accurately. This is particularly useful for handling the nuances and context in movie dialogues and subtitles.</a:t>
            </a:r>
            <a:endParaRPr lang="en-US" sz="2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314173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06CF-0EF2-66DB-200D-A060D0B36475}"/>
              </a:ext>
            </a:extLst>
          </p:cNvPr>
          <p:cNvSpPr>
            <a:spLocks noGrp="1"/>
          </p:cNvSpPr>
          <p:nvPr>
            <p:ph type="title"/>
          </p:nvPr>
        </p:nvSpPr>
        <p:spPr/>
        <p:txBody>
          <a:bodyPr>
            <a:normAutofit/>
          </a:bodyPr>
          <a:lstStyle/>
          <a:p>
            <a:r>
              <a:rPr lang="en-US" sz="5400" b="1" dirty="0">
                <a:solidFill>
                  <a:srgbClr val="FF0000"/>
                </a:solidFill>
                <a:effectLst/>
                <a:latin typeface="Calibri" panose="020F0502020204030204" pitchFamily="34" charset="0"/>
              </a:rPr>
              <a:t>Document chunking for large text</a:t>
            </a:r>
            <a:r>
              <a:rPr lang="en-US" sz="5400" b="1" dirty="0">
                <a:solidFill>
                  <a:srgbClr val="FF0000"/>
                </a:solidFill>
                <a:latin typeface="Calibri" panose="020F0502020204030204" pitchFamily="34" charset="0"/>
              </a:rPr>
              <a:t>:</a:t>
            </a:r>
            <a:endParaRPr lang="en-IN" sz="5400" dirty="0"/>
          </a:p>
        </p:txBody>
      </p:sp>
      <p:sp>
        <p:nvSpPr>
          <p:cNvPr id="3" name="TextBox 2">
            <a:extLst>
              <a:ext uri="{FF2B5EF4-FFF2-40B4-BE49-F238E27FC236}">
                <a16:creationId xmlns:a16="http://schemas.microsoft.com/office/drawing/2014/main" id="{3A59E881-EF37-2413-373B-DA16E49EA678}"/>
              </a:ext>
            </a:extLst>
          </p:cNvPr>
          <p:cNvSpPr txBox="1"/>
          <p:nvPr/>
        </p:nvSpPr>
        <p:spPr>
          <a:xfrm>
            <a:off x="838200" y="2072640"/>
            <a:ext cx="8808720" cy="3662541"/>
          </a:xfrm>
          <a:prstGeom prst="rect">
            <a:avLst/>
          </a:prstGeom>
          <a:noFill/>
        </p:spPr>
        <p:txBody>
          <a:bodyPr wrap="square" rtlCol="0">
            <a:spAutoFit/>
          </a:bodyPr>
          <a:lstStyle/>
          <a:p>
            <a:r>
              <a:rPr lang="en-US" sz="2800" dirty="0">
                <a:effectLst/>
                <a:latin typeface="Calibri" panose="020F0502020204030204" pitchFamily="34" charset="0"/>
                <a:ea typeface="SimSun" panose="02010600030101010101" pitchFamily="2" charset="-122"/>
              </a:rPr>
              <a:t>Movie subtitles are usually large documents, and handling the search and retrieval of relevant subtitles from such large text files can be challenging. Implementing a document chunking strategy, where the large documents are broken down into smaller parts for indexing and searching, can help tackle this challenge and improve the efficiency of the search engine.</a:t>
            </a:r>
            <a:br>
              <a:rPr lang="en-US" sz="1800" dirty="0">
                <a:effectLst/>
                <a:latin typeface="Calibri" panose="020F0502020204030204" pitchFamily="34" charset="0"/>
              </a:rPr>
            </a:br>
            <a:endParaRPr lang="en-US" sz="1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224359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EFD7-2FFE-ADF4-9162-09DE89897B80}"/>
              </a:ext>
            </a:extLst>
          </p:cNvPr>
          <p:cNvSpPr>
            <a:spLocks noGrp="1"/>
          </p:cNvSpPr>
          <p:nvPr>
            <p:ph type="title"/>
          </p:nvPr>
        </p:nvSpPr>
        <p:spPr/>
        <p:txBody>
          <a:bodyPr>
            <a:normAutofit/>
          </a:bodyPr>
          <a:lstStyle/>
          <a:p>
            <a:r>
              <a:rPr lang="en-IN" sz="6000" dirty="0">
                <a:solidFill>
                  <a:srgbClr val="FF0000"/>
                </a:solidFill>
              </a:rPr>
              <a:t>Chroma </a:t>
            </a:r>
            <a:r>
              <a:rPr lang="en-IN" sz="6000" dirty="0" err="1">
                <a:solidFill>
                  <a:srgbClr val="FF0000"/>
                </a:solidFill>
              </a:rPr>
              <a:t>db</a:t>
            </a:r>
            <a:r>
              <a:rPr lang="en-IN" sz="6000" dirty="0">
                <a:solidFill>
                  <a:srgbClr val="FF0000"/>
                </a:solidFill>
              </a:rPr>
              <a:t> for storage:</a:t>
            </a:r>
          </a:p>
        </p:txBody>
      </p:sp>
      <p:sp>
        <p:nvSpPr>
          <p:cNvPr id="3" name="TextBox 2">
            <a:extLst>
              <a:ext uri="{FF2B5EF4-FFF2-40B4-BE49-F238E27FC236}">
                <a16:creationId xmlns:a16="http://schemas.microsoft.com/office/drawing/2014/main" id="{C4B0DF0D-5997-15F7-5962-0BE9CF9E48A5}"/>
              </a:ext>
            </a:extLst>
          </p:cNvPr>
          <p:cNvSpPr txBox="1"/>
          <p:nvPr/>
        </p:nvSpPr>
        <p:spPr>
          <a:xfrm>
            <a:off x="838200" y="1828800"/>
            <a:ext cx="8290560" cy="2585323"/>
          </a:xfrm>
          <a:prstGeom prst="rect">
            <a:avLst/>
          </a:prstGeom>
          <a:noFill/>
        </p:spPr>
        <p:txBody>
          <a:bodyPr wrap="square" rtlCol="0">
            <a:spAutoFit/>
          </a:bodyPr>
          <a:lstStyle/>
          <a:p>
            <a:r>
              <a:rPr lang="en-US" dirty="0"/>
              <a:t>As the search engine deals with and processes large volumes of movie subtitles and associated data, a well-organized and efficient storage system is key to the search engine's performance. Storing the preprocessed subtitles and their vectors in a Chroma database allows the search engine to retrieve and present the results to users quickly and accurately. </a:t>
            </a:r>
          </a:p>
          <a:p>
            <a:r>
              <a:rPr lang="en-US" dirty="0"/>
              <a:t>Chroma database provides a high-performance, column-oriented data storage solution that is ideal for the fast read and complex search processes required by the semantic search engine for movie subtitles. </a:t>
            </a:r>
          </a:p>
          <a:p>
            <a:endParaRPr lang="en-IN" dirty="0"/>
          </a:p>
        </p:txBody>
      </p:sp>
    </p:spTree>
    <p:extLst>
      <p:ext uri="{BB962C8B-B14F-4D97-AF65-F5344CB8AC3E}">
        <p14:creationId xmlns:p14="http://schemas.microsoft.com/office/powerpoint/2010/main" val="1113714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764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Times New Roman</vt:lpstr>
      <vt:lpstr>Wingdings</vt:lpstr>
      <vt:lpstr>Office Theme</vt:lpstr>
      <vt:lpstr>PowerPoint Presentation</vt:lpstr>
      <vt:lpstr>Objective:</vt:lpstr>
      <vt:lpstr>Aspects of Subtitles Search Engine: </vt:lpstr>
      <vt:lpstr>Importing Libraries:</vt:lpstr>
      <vt:lpstr>Preprocessing Text Data: </vt:lpstr>
      <vt:lpstr>Understanding Text Vector : </vt:lpstr>
      <vt:lpstr>Implementing BERT-based Vectors:</vt:lpstr>
      <vt:lpstr>Document chunking for large text:</vt:lpstr>
      <vt:lpstr>Chroma db for storage:</vt:lpstr>
      <vt:lpstr>Building the Flask Web App:</vt:lpstr>
      <vt:lpstr>The webapp: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Singh</dc:creator>
  <cp:lastModifiedBy>Ravi Singh</cp:lastModifiedBy>
  <cp:revision>1</cp:revision>
  <dcterms:created xsi:type="dcterms:W3CDTF">2024-04-25T08:20:58Z</dcterms:created>
  <dcterms:modified xsi:type="dcterms:W3CDTF">2024-04-25T08:46:48Z</dcterms:modified>
</cp:coreProperties>
</file>