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28"/>
  </p:notesMasterIdLst>
  <p:handoutMasterIdLst>
    <p:handoutMasterId r:id="rId29"/>
  </p:handoutMasterIdLst>
  <p:sldIdLst>
    <p:sldId id="272" r:id="rId5"/>
    <p:sldId id="273" r:id="rId6"/>
    <p:sldId id="306" r:id="rId7"/>
    <p:sldId id="307" r:id="rId8"/>
    <p:sldId id="308" r:id="rId9"/>
    <p:sldId id="314" r:id="rId10"/>
    <p:sldId id="292" r:id="rId11"/>
    <p:sldId id="310" r:id="rId12"/>
    <p:sldId id="309" r:id="rId13"/>
    <p:sldId id="311" r:id="rId14"/>
    <p:sldId id="289" r:id="rId15"/>
    <p:sldId id="312" r:id="rId16"/>
    <p:sldId id="299" r:id="rId17"/>
    <p:sldId id="297" r:id="rId18"/>
    <p:sldId id="298" r:id="rId19"/>
    <p:sldId id="290" r:id="rId20"/>
    <p:sldId id="300" r:id="rId21"/>
    <p:sldId id="301" r:id="rId22"/>
    <p:sldId id="304" r:id="rId23"/>
    <p:sldId id="302" r:id="rId24"/>
    <p:sldId id="317" r:id="rId25"/>
    <p:sldId id="313" r:id="rId26"/>
    <p:sldId id="315" r:id="rId2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  <p15:guide id="7" pos="31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D1D8B7"/>
    <a:srgbClr val="A09D79"/>
    <a:srgbClr val="AD5C4D"/>
    <a:srgbClr val="543E35"/>
    <a:srgbClr val="637700"/>
    <a:srgbClr val="FFF4ED"/>
    <a:srgbClr val="5E6A76"/>
    <a:srgbClr val="F8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>
        <p:scale>
          <a:sx n="80" d="100"/>
          <a:sy n="80" d="100"/>
        </p:scale>
        <p:origin x="640" y="-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  <p:guide pos="31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CE64-E621-F3BF-7AD2-2075AA47F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ECAE2-7CFC-BD02-B6F8-F4A508AAE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273B-3927-2AB8-7272-D9C3798D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16FC9-8A13-2B9C-695C-87F46F57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AC05-4608-0CBE-48DD-AF71BFF1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CAB0-7173-49F0-9679-251AB046E23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02497-82FF-1A48-85FA-C9D8832F6A66}"/>
              </a:ext>
            </a:extLst>
          </p:cNvPr>
          <p:cNvSpPr/>
          <p:nvPr userDrawn="1"/>
        </p:nvSpPr>
        <p:spPr>
          <a:xfrm>
            <a:off x="6047654" y="1841813"/>
            <a:ext cx="3858347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629B3F-155E-674C-714F-C9E6641B1A5C}"/>
              </a:ext>
            </a:extLst>
          </p:cNvPr>
          <p:cNvSpPr/>
          <p:nvPr userDrawn="1"/>
        </p:nvSpPr>
        <p:spPr>
          <a:xfrm rot="5400000">
            <a:off x="5473432" y="2991608"/>
            <a:ext cx="2225673" cy="5693507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C605DF0-DEAA-EEFA-E32D-947D4936329A}"/>
              </a:ext>
            </a:extLst>
          </p:cNvPr>
          <p:cNvSpPr/>
          <p:nvPr userDrawn="1"/>
        </p:nvSpPr>
        <p:spPr>
          <a:xfrm>
            <a:off x="1" y="1"/>
            <a:ext cx="4778027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AED072-F040-5E2A-0F6C-F454FE43E4EA}"/>
              </a:ext>
            </a:extLst>
          </p:cNvPr>
          <p:cNvSpPr/>
          <p:nvPr userDrawn="1"/>
        </p:nvSpPr>
        <p:spPr>
          <a:xfrm>
            <a:off x="1" y="-1"/>
            <a:ext cx="4174374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3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60A3-0682-625B-3ED0-4FBFCF86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17D85-6960-B8BC-DD90-020B75A5F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5202C-CE90-BB37-E914-A372AB1A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E658F-D489-0FEA-0758-495FBEC4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BD0A-CB68-3FF7-6053-B461D93F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2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6887B-CD25-5CA5-7BD7-FBC2ED79D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35BDE-ADAE-13EE-E0BC-EB17C55C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911AA-9E8B-65C7-7DD7-F8AE7145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1081-140B-DA03-EEB3-C36D121B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19274-A71C-B59D-9B14-22BA210A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4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59" y="704088"/>
            <a:ext cx="8543925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59" y="1901952"/>
            <a:ext cx="7607808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3738159" y="0"/>
            <a:ext cx="6167841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4983876" y="-30589"/>
            <a:ext cx="4101078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71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58" y="704088"/>
            <a:ext cx="5283379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8059" y="1947672"/>
            <a:ext cx="371475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5499160" y="1316481"/>
            <a:ext cx="3840783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5751437" y="2"/>
            <a:ext cx="4154564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50069" y="1"/>
            <a:ext cx="3555931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1" y="0"/>
            <a:ext cx="3496851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2"/>
            <a:ext cx="2516988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7445885" y="2461368"/>
            <a:ext cx="2460116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59" y="704088"/>
            <a:ext cx="8543925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59" y="1901952"/>
            <a:ext cx="8543925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2"/>
            <a:ext cx="2613290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6894541" y="1618812"/>
            <a:ext cx="3011461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911" y="447749"/>
            <a:ext cx="1893682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3528" y="2740026"/>
            <a:ext cx="4621510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901952"/>
            <a:ext cx="8543925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3"/>
            <a:ext cx="2012110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1651206" y="592989"/>
            <a:ext cx="6776230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59" y="704088"/>
            <a:ext cx="8543925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9906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5487" y="1691640"/>
            <a:ext cx="1970574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98350" y="1691640"/>
            <a:ext cx="1970574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61213" y="1691640"/>
            <a:ext cx="1970574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24076" y="1691640"/>
            <a:ext cx="1970574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763" y="5175504"/>
            <a:ext cx="1968818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798350" y="5175504"/>
            <a:ext cx="1968818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28381" y="5175504"/>
            <a:ext cx="1968818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24076" y="5175504"/>
            <a:ext cx="1968818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763" y="5550408"/>
            <a:ext cx="1968818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98350" y="5550408"/>
            <a:ext cx="1968818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28381" y="5550408"/>
            <a:ext cx="1968818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524076" y="5550408"/>
            <a:ext cx="1968818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4542802" y="2"/>
            <a:ext cx="4357175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5184611" y="-24130"/>
            <a:ext cx="4363986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59" y="704088"/>
            <a:ext cx="8543925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0694" y="1572768"/>
            <a:ext cx="1062419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39262" y="1572768"/>
            <a:ext cx="1062419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97830" y="1572768"/>
            <a:ext cx="1062419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56398" y="1572768"/>
            <a:ext cx="1062419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4523" y="3392424"/>
            <a:ext cx="1968818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778558" y="3392424"/>
            <a:ext cx="1968818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42593" y="3392424"/>
            <a:ext cx="1968818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06629" y="3392424"/>
            <a:ext cx="1968818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4523" y="3584448"/>
            <a:ext cx="1968818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78558" y="3584448"/>
            <a:ext cx="1968818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42593" y="3584448"/>
            <a:ext cx="1968818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06629" y="3584448"/>
            <a:ext cx="1968818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0694" y="4242816"/>
            <a:ext cx="1062419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39262" y="4242816"/>
            <a:ext cx="1062419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497830" y="4242816"/>
            <a:ext cx="1062419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756398" y="4242816"/>
            <a:ext cx="1062419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4523" y="6062472"/>
            <a:ext cx="1968818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78558" y="6062472"/>
            <a:ext cx="1968818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42593" y="6062472"/>
            <a:ext cx="1968818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306629" y="6062472"/>
            <a:ext cx="1968818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4523" y="6254496"/>
            <a:ext cx="1968818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8558" y="6254496"/>
            <a:ext cx="1968818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42593" y="6254496"/>
            <a:ext cx="1968818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06629" y="6254496"/>
            <a:ext cx="1968818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6112599" y="2771730"/>
            <a:ext cx="1738943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2801183" y="4196051"/>
            <a:ext cx="1630120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269692" y="1387752"/>
            <a:ext cx="538095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2579337" y="5351806"/>
            <a:ext cx="427687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10348" y="493728"/>
            <a:ext cx="2885278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632" y="1647132"/>
            <a:ext cx="2885278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1261" y="2722253"/>
            <a:ext cx="2885278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82566" y="4198707"/>
            <a:ext cx="2885278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978" y="4301905"/>
            <a:ext cx="2885278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59" y="704088"/>
            <a:ext cx="8543925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599425" y="1496372"/>
            <a:ext cx="9306576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6707019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058" y="2350008"/>
            <a:ext cx="5252657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6840807" y="0"/>
            <a:ext cx="3065194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58" y="1911096"/>
            <a:ext cx="5252657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8058" y="3557016"/>
            <a:ext cx="5252657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058" y="3995928"/>
            <a:ext cx="5252657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59" y="704088"/>
            <a:ext cx="8543925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990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AFF5-4660-8969-66E9-0521A53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64F4-3CB6-D44F-C0BE-F41C7F3F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1A332-E520-8D30-6206-F835A7BB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8C78-FC76-11DF-FB51-D9EDC9E5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620FA-9B19-23D6-4E60-5F1F117C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72730BD-32CF-7612-0F9B-78279779D24D}"/>
              </a:ext>
            </a:extLst>
          </p:cNvPr>
          <p:cNvSpPr/>
          <p:nvPr userDrawn="1"/>
        </p:nvSpPr>
        <p:spPr>
          <a:xfrm>
            <a:off x="7024734" y="0"/>
            <a:ext cx="2881267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0F897D-8F20-B500-33AD-9C8F5D6B80E0}"/>
              </a:ext>
            </a:extLst>
          </p:cNvPr>
          <p:cNvSpPr/>
          <p:nvPr userDrawn="1"/>
        </p:nvSpPr>
        <p:spPr>
          <a:xfrm>
            <a:off x="7997912" y="1681980"/>
            <a:ext cx="1915691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11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505154" y="4724606"/>
            <a:ext cx="7306970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9906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59" y="1911096"/>
            <a:ext cx="2867787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059" y="2505075"/>
            <a:ext cx="2392299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5629" y="1911096"/>
            <a:ext cx="2867787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5629" y="2505075"/>
            <a:ext cx="2392299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59" y="704088"/>
            <a:ext cx="8543925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186" y="1911096"/>
            <a:ext cx="2392299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9186" y="2492438"/>
            <a:ext cx="2392299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990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2"/>
            <a:ext cx="2516988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7445885" y="2461368"/>
            <a:ext cx="2460116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58" y="704088"/>
            <a:ext cx="74295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2"/>
            <a:ext cx="2516988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7445885" y="2461368"/>
            <a:ext cx="2460116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58" y="704088"/>
            <a:ext cx="74295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B5BD-7DAA-C1A8-0DBB-779E379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F624E-891C-DFB9-1766-3C308955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0EA6-1F51-B091-7646-48021DF2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B617-6812-4111-7F16-3C6E361A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624D-494E-E9F8-8C63-4DC6E923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CAB0-7173-49F0-9679-251AB046E23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B508795-BCC1-DE09-7BBC-1DFB3D21FFB2}"/>
              </a:ext>
            </a:extLst>
          </p:cNvPr>
          <p:cNvSpPr/>
          <p:nvPr userDrawn="1"/>
        </p:nvSpPr>
        <p:spPr>
          <a:xfrm>
            <a:off x="1" y="1454554"/>
            <a:ext cx="5914962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3255D0-EEF0-036C-4ABB-D2A557F90681}"/>
              </a:ext>
            </a:extLst>
          </p:cNvPr>
          <p:cNvSpPr/>
          <p:nvPr userDrawn="1"/>
        </p:nvSpPr>
        <p:spPr>
          <a:xfrm>
            <a:off x="1" y="2"/>
            <a:ext cx="4311813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22FB36-1EF6-FDB7-0723-1546E636BDA8}"/>
              </a:ext>
            </a:extLst>
          </p:cNvPr>
          <p:cNvSpPr/>
          <p:nvPr userDrawn="1"/>
        </p:nvSpPr>
        <p:spPr>
          <a:xfrm>
            <a:off x="4704602" y="1"/>
            <a:ext cx="5201396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EEA421-D2DD-11D2-BFB1-757604CE186E}"/>
              </a:ext>
            </a:extLst>
          </p:cNvPr>
          <p:cNvSpPr/>
          <p:nvPr userDrawn="1"/>
        </p:nvSpPr>
        <p:spPr>
          <a:xfrm>
            <a:off x="3859023" y="5750376"/>
            <a:ext cx="428449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B079D4-98B8-0E4D-32E4-AE44D7DF6CB8}"/>
              </a:ext>
            </a:extLst>
          </p:cNvPr>
          <p:cNvSpPr/>
          <p:nvPr userDrawn="1"/>
        </p:nvSpPr>
        <p:spPr>
          <a:xfrm>
            <a:off x="6505565" y="3200882"/>
            <a:ext cx="3413200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A2C3-5CDA-DA30-EE4C-969F4C1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F906-4315-D868-3851-D4AE9C4CB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8DED8-A38E-4EFD-9309-472E365FA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C90FE-B921-A1EE-2BDF-3B98C5E3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F33CB-CCFA-20A3-3852-39508138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5F213-B6B4-D79A-231C-29735530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28E7472-53D9-A37C-B367-A78ABA271A53}"/>
              </a:ext>
            </a:extLst>
          </p:cNvPr>
          <p:cNvSpPr/>
          <p:nvPr userDrawn="1"/>
        </p:nvSpPr>
        <p:spPr>
          <a:xfrm>
            <a:off x="1" y="2"/>
            <a:ext cx="2516988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7BCC134-C372-7816-AAF8-9E460B6E9691}"/>
              </a:ext>
            </a:extLst>
          </p:cNvPr>
          <p:cNvSpPr/>
          <p:nvPr userDrawn="1"/>
        </p:nvSpPr>
        <p:spPr>
          <a:xfrm>
            <a:off x="7445885" y="2461368"/>
            <a:ext cx="2460116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47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FD59-B237-2833-CADE-475A9874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6E29C-8DB8-30C3-9DBE-9251F965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E9573-38ED-996F-02AC-F491E0D13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7CFC4-E4D6-BE62-E28F-AC4F23775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18764-CE38-1319-D42A-E04C59DC4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B5CD9-CEF7-650B-7C0A-8F29C240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C346D-1B31-64FC-6389-65662601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90674-59F0-A5C4-3DC8-43BEFBED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181E7-CFF8-4A94-3074-B45E46856C17}"/>
              </a:ext>
            </a:extLst>
          </p:cNvPr>
          <p:cNvSpPr/>
          <p:nvPr userDrawn="1"/>
        </p:nvSpPr>
        <p:spPr>
          <a:xfrm>
            <a:off x="599425" y="1496372"/>
            <a:ext cx="9306576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F39CD0A-E4E3-1A0B-15B8-98478096598A}"/>
              </a:ext>
            </a:extLst>
          </p:cNvPr>
          <p:cNvSpPr/>
          <p:nvPr userDrawn="1"/>
        </p:nvSpPr>
        <p:spPr>
          <a:xfrm>
            <a:off x="0" y="0"/>
            <a:ext cx="6707019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CE5E59-C0AC-7343-9F68-62A6F8824FA7}"/>
              </a:ext>
            </a:extLst>
          </p:cNvPr>
          <p:cNvSpPr/>
          <p:nvPr userDrawn="1"/>
        </p:nvSpPr>
        <p:spPr>
          <a:xfrm>
            <a:off x="6840807" y="0"/>
            <a:ext cx="3065194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B5664F-7DC4-048E-DB36-8312388185C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990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A2FB-4D74-451B-D0BE-11943A3A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B8505-2C4B-D3D2-8206-F87F867C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6D23E-F0AB-2ADE-7A02-D7E9A00A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6585-D56A-50CE-C5A8-328C64AA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A338F-39A7-195F-53E4-CC5CFDCC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7829A-C315-0246-F8E9-F620CB71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6415-EB2C-F94D-C0D6-D424E004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2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C783-08CB-873F-C25A-1839866E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479E-3503-1083-AB5D-D1354E0F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03A16-3DCB-AC1E-E57C-6EBF84FB5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EA74D-51D5-8877-0ABD-2EB2751D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6374-E344-C5CE-2FB8-C35B44C3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056A5-2194-57F3-050C-A446632E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17F3E1-D17C-78A3-F218-497C16DE2339}"/>
              </a:ext>
            </a:extLst>
          </p:cNvPr>
          <p:cNvSpPr/>
          <p:nvPr userDrawn="1"/>
        </p:nvSpPr>
        <p:spPr>
          <a:xfrm>
            <a:off x="1" y="2"/>
            <a:ext cx="2516988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5BD651-56AB-4A07-9E68-8B40C4B238C4}"/>
              </a:ext>
            </a:extLst>
          </p:cNvPr>
          <p:cNvSpPr/>
          <p:nvPr userDrawn="1"/>
        </p:nvSpPr>
        <p:spPr>
          <a:xfrm>
            <a:off x="7445885" y="2461368"/>
            <a:ext cx="2460116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8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C342-588F-FA49-FDB7-E994438C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48B01-7702-6A1B-9FAF-761DDB75C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A775-63A8-5A28-C663-B3369C3E8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8E7C9-6B7B-B011-95E8-A8E11C69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45D2F-527A-9054-DF95-5AB7E04F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826D9-1082-7E41-83CB-EF433A44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47E3A993-CD5B-E16B-D49C-6D511E4D4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5499160" y="1316481"/>
            <a:ext cx="3840783" cy="499813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47905AB-39F3-7653-710B-DD5BA6B9212D}"/>
              </a:ext>
            </a:extLst>
          </p:cNvPr>
          <p:cNvSpPr/>
          <p:nvPr userDrawn="1"/>
        </p:nvSpPr>
        <p:spPr>
          <a:xfrm>
            <a:off x="5751437" y="2"/>
            <a:ext cx="4154564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62D08-85CF-78E6-33AD-F569648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8EA23-DC66-6715-E7D6-46D7149E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CB53F-5596-8501-356C-296825F63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A116-C9BE-45D0-BAB3-8E2B9F69D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7D57-6CC6-8BC2-B4BE-EBB87DF70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DAD9E2-CA13-4B5E-0AAA-A81B9F2BB68B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9906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57" r:id="rId13"/>
    <p:sldLayoutId id="2147483664" r:id="rId14"/>
    <p:sldLayoutId id="2147483661" r:id="rId15"/>
    <p:sldLayoutId id="2147483662" r:id="rId16"/>
    <p:sldLayoutId id="2147483663" r:id="rId17"/>
    <p:sldLayoutId id="2147483654" r:id="rId18"/>
    <p:sldLayoutId id="2147483653" r:id="rId19"/>
    <p:sldLayoutId id="2147483667" r:id="rId20"/>
    <p:sldLayoutId id="2147483652" r:id="rId21"/>
    <p:sldLayoutId id="214748365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64765" y="3154116"/>
            <a:ext cx="4020208" cy="190463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20120015  Ankam Ravi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rma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20120024  Kiran Kumar Challa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20120062 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Nimmaka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Meghana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20120103  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Vallepu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Prabhu Das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19120062 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Panjala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Samanvitha</a:t>
            </a:r>
            <a:endParaRPr lang="en-US" sz="20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52C40-3A8B-C91B-6C2C-C273F8767FF3}"/>
              </a:ext>
            </a:extLst>
          </p:cNvPr>
          <p:cNvSpPr txBox="1"/>
          <p:nvPr/>
        </p:nvSpPr>
        <p:spPr>
          <a:xfrm>
            <a:off x="309562" y="4053802"/>
            <a:ext cx="3109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Supervised By:</a:t>
            </a:r>
          </a:p>
          <a:p>
            <a:r>
              <a:rPr lang="en-US" sz="2800" b="1" i="1" dirty="0">
                <a:latin typeface="Bahnschrift SemiBold Condensed" pitchFamily="34" charset="0"/>
              </a:rPr>
              <a:t>Dr. Naga Sruthi Neelam</a:t>
            </a:r>
          </a:p>
        </p:txBody>
      </p:sp>
      <p:sp>
        <p:nvSpPr>
          <p:cNvPr id="5" name="Round Diagonal Corner Rectangle 4"/>
          <p:cNvSpPr/>
          <p:nvPr/>
        </p:nvSpPr>
        <p:spPr>
          <a:xfrm>
            <a:off x="309562" y="152401"/>
            <a:ext cx="9299258" cy="1328023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itchFamily="34" charset="0"/>
                <a:cs typeface="Arial" panose="020B0604020202020204" pitchFamily="34" charset="0"/>
              </a:rPr>
              <a:t>Process optimization in FSW of two similar γ-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itchFamily="34" charset="0"/>
                <a:cs typeface="Arial" panose="020B0604020202020204" pitchFamily="34" charset="0"/>
              </a:rPr>
              <a:t>TiAl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itchFamily="34" charset="0"/>
                <a:cs typeface="Arial" panose="020B0604020202020204" pitchFamily="34" charset="0"/>
              </a:rPr>
              <a:t> alloys using ML approach</a:t>
            </a:r>
            <a:endParaRPr lang="en-US" sz="3600" b="1" dirty="0">
              <a:solidFill>
                <a:schemeClr val="tx1"/>
              </a:solidFill>
              <a:latin typeface="Bahnschrift SemiBold Condensed" pitchFamily="34" charset="0"/>
            </a:endParaRPr>
          </a:p>
        </p:txBody>
      </p:sp>
      <p:pic>
        <p:nvPicPr>
          <p:cNvPr id="6" name="Picture 5" descr="Image result for NITRAIPUR 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022" y="1687878"/>
            <a:ext cx="1604896" cy="17637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 Diagonal Corner Rectangle 6"/>
          <p:cNvSpPr/>
          <p:nvPr/>
        </p:nvSpPr>
        <p:spPr>
          <a:xfrm>
            <a:off x="520065" y="5227320"/>
            <a:ext cx="8952548" cy="144780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 eaLnBrk="0" hangingPunct="0"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None/>
              <a:defRPr/>
            </a:pPr>
            <a:endParaRPr lang="en-US" b="1" dirty="0">
              <a:solidFill>
                <a:prstClr val="black"/>
              </a:solidFill>
              <a:latin typeface="Trebuchet MS" pitchFamily="34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/>
                </a:solidFill>
                <a:latin typeface="Bahnschrift Light SemiCondensed" pitchFamily="34" charset="0"/>
              </a:rPr>
              <a:t>Department of Metallurgical and Materials Engineering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/>
                </a:solidFill>
                <a:latin typeface="Bahnschrift Light SemiCondensed" pitchFamily="34" charset="0"/>
              </a:rPr>
              <a:t> National Institute of Technology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tx1"/>
                </a:solidFill>
                <a:latin typeface="Bahnschrift Light SemiCondensed" pitchFamily="34" charset="0"/>
              </a:rPr>
              <a:t>Raipur – 492  010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None/>
              <a:defRPr/>
            </a:pPr>
            <a:endParaRPr lang="en-US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78586" y="3505697"/>
            <a:ext cx="2081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Project Viva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283" y="146122"/>
            <a:ext cx="9585434" cy="72866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1" i="1" kern="100" dirty="0">
                <a:solidFill>
                  <a:srgbClr val="D1D5DB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US" sz="3000" b="1" i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000" b="1" i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Process parameters of FSW for ML:</a:t>
            </a:r>
            <a:br>
              <a:rPr lang="en-US" sz="3000" b="1" i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9022DB-B6CA-E6DE-27EA-18F1F92083C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1053" y="1732010"/>
            <a:ext cx="3931444" cy="3111635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b="1" i="1" kern="1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Rotation Speed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b="1" i="1" kern="1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Traverse Speed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b="1" i="1" kern="1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 Geometry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b="1" i="1" kern="1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Plunge Depth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b="1" i="1" kern="1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Friction Time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b="1" i="1" kern="1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Upset Pressure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b="1" i="1" kern="1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Friction Pressure</a:t>
            </a:r>
          </a:p>
          <a:p>
            <a:pPr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b="1" i="1" kern="1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Tilt angle</a:t>
            </a:r>
            <a:endParaRPr lang="en-US" sz="2000" b="1" i="1" kern="1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83887-87D0-C3CD-F0AC-3CAC209B4FFF}"/>
              </a:ext>
            </a:extLst>
          </p:cNvPr>
          <p:cNvSpPr txBox="1"/>
          <p:nvPr/>
        </p:nvSpPr>
        <p:spPr>
          <a:xfrm>
            <a:off x="5533657" y="1769835"/>
            <a:ext cx="3874072" cy="2153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Variable.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2000" b="1" i="1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Rotation Speed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2000" b="1" i="1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Friction Time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2000" b="1" i="1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Upset Pressure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2000" b="1" i="1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Friction Pressure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2000" b="1" i="1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Tilt 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962CA-E00C-A069-9413-05DE4CC8BAF2}"/>
              </a:ext>
            </a:extLst>
          </p:cNvPr>
          <p:cNvSpPr txBox="1"/>
          <p:nvPr/>
        </p:nvSpPr>
        <p:spPr>
          <a:xfrm>
            <a:off x="5533657" y="4011203"/>
            <a:ext cx="3874072" cy="784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57200" algn="l"/>
              </a:tabLst>
              <a:defRPr/>
            </a:pPr>
            <a:r>
              <a:rPr lang="en-US" sz="2000" b="1" i="1" kern="100" noProof="0" dirty="0">
                <a:solidFill>
                  <a:prstClr val="black">
                    <a:lumMod val="50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Output Variable </a:t>
            </a:r>
          </a:p>
          <a:p>
            <a:pPr marL="800100" lvl="1" indent="-342900">
              <a:lnSpc>
                <a:spcPct val="115000"/>
              </a:lnSpc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sz="2000" b="1" i="1" kern="100" noProof="0" dirty="0">
                <a:solidFill>
                  <a:prstClr val="black">
                    <a:lumMod val="50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Tensile Strength</a:t>
            </a:r>
            <a:endParaRPr kumimoji="0" lang="en-US" sz="2000" b="1" i="1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5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8CE601-CA61-8A5C-BDE4-C5F72DDC0B75}"/>
              </a:ext>
            </a:extLst>
          </p:cNvPr>
          <p:cNvGrpSpPr>
            <a:grpSpLocks/>
          </p:cNvGrpSpPr>
          <p:nvPr/>
        </p:nvGrpSpPr>
        <p:grpSpPr bwMode="auto">
          <a:xfrm>
            <a:off x="114797" y="864203"/>
            <a:ext cx="8915400" cy="50800"/>
            <a:chOff x="468" y="3975"/>
            <a:chExt cx="4908" cy="32"/>
          </a:xfrm>
        </p:grpSpPr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CE7B59EC-C003-B4B3-43BD-BA08695B9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C1FC9145-8AAF-BC14-F14E-3612F22C1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9666" y="123054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414A98-57A8-D3D5-BBF6-8D09621B576A}"/>
              </a:ext>
            </a:extLst>
          </p:cNvPr>
          <p:cNvSpPr txBox="1"/>
          <p:nvPr/>
        </p:nvSpPr>
        <p:spPr>
          <a:xfrm>
            <a:off x="258882" y="6356351"/>
            <a:ext cx="89660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/>
              <a:t>Y. Du, T. Mukherjee, P. Mitra, T. </a:t>
            </a:r>
            <a:r>
              <a:rPr lang="en-IN" sz="1050" dirty="0" err="1"/>
              <a:t>DebRoy</a:t>
            </a:r>
            <a:r>
              <a:rPr lang="en-IN" sz="1050" dirty="0"/>
              <a:t>, Machine learning based hierarchy of causative variables for tool failure in friction stir welding, Acta </a:t>
            </a:r>
            <a:r>
              <a:rPr lang="en-IN" sz="1050" dirty="0" err="1"/>
              <a:t>Materialia</a:t>
            </a:r>
            <a:r>
              <a:rPr lang="en-IN" sz="1050" dirty="0"/>
              <a:t>, Volume 192, 2020, Pages 67-77,</a:t>
            </a:r>
          </a:p>
        </p:txBody>
      </p:sp>
    </p:spTree>
    <p:extLst>
      <p:ext uri="{BB962C8B-B14F-4D97-AF65-F5344CB8AC3E}">
        <p14:creationId xmlns:p14="http://schemas.microsoft.com/office/powerpoint/2010/main" val="65240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DE0E-FC76-79BC-9151-1DD043BE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6D375-8E59-3256-719B-BAC3A36673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9310" y="129246"/>
            <a:ext cx="8543925" cy="1001396"/>
          </a:xfrm>
        </p:spPr>
        <p:txBody>
          <a:bodyPr>
            <a:norm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2A2E-E64C-8E67-302F-F594AB3D5F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9563" y="1690689"/>
            <a:ext cx="3880373" cy="3876675"/>
          </a:xfrm>
          <a:ln>
            <a:solidFill>
              <a:schemeClr val="tx1"/>
            </a:solidFill>
          </a:ln>
          <a:effectLst>
            <a:softEdge rad="0"/>
          </a:effectLst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0" indent="0"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Assembled a dataset by reviewing literature and extracting sample data from research journals. </a:t>
            </a:r>
          </a:p>
          <a:p>
            <a:pPr marL="457200" lvl="1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defined ranges of each parameter were sourced from these journals.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Tensile Strength ranges from 120-450 MPa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FDB6E9-ECA6-E92D-1AB6-AE2D94B29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98145"/>
              </p:ext>
            </p:extLst>
          </p:nvPr>
        </p:nvGraphicFramePr>
        <p:xfrm>
          <a:off x="4693920" y="1690689"/>
          <a:ext cx="4826000" cy="3876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33268962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549934"/>
                    </a:ext>
                  </a:extLst>
                </a:gridCol>
              </a:tblGrid>
              <a:tr h="56111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PROCESS PARAMETER</a:t>
                      </a:r>
                      <a:endPara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RANGE</a:t>
                      </a:r>
                      <a:endPara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88482"/>
                  </a:ext>
                </a:extLst>
              </a:tr>
              <a:tr h="663113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Rotational Speed</a:t>
                      </a:r>
                      <a:endPara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2000-2500 rpm</a:t>
                      </a:r>
                      <a:endPara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39617"/>
                  </a:ext>
                </a:extLst>
              </a:tr>
              <a:tr h="663113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Friction Time</a:t>
                      </a:r>
                      <a:endPara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30-50 sec</a:t>
                      </a:r>
                      <a:endPara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"/>
                  </a:ext>
                </a:extLst>
              </a:tr>
              <a:tr h="663113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Upset Pressure</a:t>
                      </a:r>
                      <a:endPara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300-460 MPa</a:t>
                      </a:r>
                      <a:endPara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267563"/>
                  </a:ext>
                </a:extLst>
              </a:tr>
              <a:tr h="663113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Friction Pressure</a:t>
                      </a:r>
                      <a:endPara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130-170 MPa</a:t>
                      </a:r>
                      <a:endPara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22523"/>
                  </a:ext>
                </a:extLst>
              </a:tr>
              <a:tr h="663113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Tilt Angle</a:t>
                      </a:r>
                      <a:endPara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1- 3 ⁰</a:t>
                      </a:r>
                      <a:endParaRPr lang="en-I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96088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7EC4E32B-58EA-C49F-0159-246461148953}"/>
              </a:ext>
            </a:extLst>
          </p:cNvPr>
          <p:cNvSpPr/>
          <p:nvPr/>
        </p:nvSpPr>
        <p:spPr>
          <a:xfrm>
            <a:off x="4191747" y="3429000"/>
            <a:ext cx="502173" cy="741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A5A328-189F-F078-8166-200CAC284E20}"/>
              </a:ext>
            </a:extLst>
          </p:cNvPr>
          <p:cNvGrpSpPr>
            <a:grpSpLocks/>
          </p:cNvGrpSpPr>
          <p:nvPr/>
        </p:nvGrpSpPr>
        <p:grpSpPr bwMode="auto">
          <a:xfrm>
            <a:off x="309563" y="901702"/>
            <a:ext cx="8915400" cy="50800"/>
            <a:chOff x="468" y="3975"/>
            <a:chExt cx="4908" cy="32"/>
          </a:xfrm>
        </p:grpSpPr>
        <p:sp>
          <p:nvSpPr>
            <p:cNvPr id="7" name="Line 3">
              <a:extLst>
                <a:ext uri="{FF2B5EF4-FFF2-40B4-BE49-F238E27FC236}">
                  <a16:creationId xmlns:a16="http://schemas.microsoft.com/office/drawing/2014/main" id="{73A384D4-10C5-A92A-C8B8-A91506C74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1C6CBEEB-B819-AAC7-CD64-E7311A0BB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1684" y="167981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A29E5-6136-D9C2-A0B3-695E5BD1F8AF}"/>
              </a:ext>
            </a:extLst>
          </p:cNvPr>
          <p:cNvSpPr txBox="1"/>
          <p:nvPr/>
        </p:nvSpPr>
        <p:spPr>
          <a:xfrm>
            <a:off x="309563" y="6356351"/>
            <a:ext cx="854392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Microstructure and Mechanical Properties of Ti-48Al-2Cr-2Nb Manufactured Via Electron Beam Melting DO  - 10.1002/9781119296126.ch223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Joining Technology of gamma-</a:t>
            </a:r>
            <a:r>
              <a:rPr lang="en-IN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TiAl</a:t>
            </a:r>
            <a:r>
              <a:rPr lang="en-IN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Alloys By Sonia Luisa dos Santos </a:t>
            </a:r>
            <a:r>
              <a:rPr lang="en-IN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Simoes</a:t>
            </a:r>
            <a:r>
              <a:rPr lang="en-IN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Filomena Maria da </a:t>
            </a:r>
            <a:r>
              <a:rPr lang="en-IN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Conceicao</a:t>
            </a:r>
            <a:r>
              <a:rPr lang="en-IN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Viana, Manuel Fernando Goncalves Vieira</a:t>
            </a:r>
          </a:p>
        </p:txBody>
      </p:sp>
    </p:spTree>
    <p:extLst>
      <p:ext uri="{BB962C8B-B14F-4D97-AF65-F5344CB8AC3E}">
        <p14:creationId xmlns:p14="http://schemas.microsoft.com/office/powerpoint/2010/main" val="22500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DE0E-FC76-79BC-9151-1DD043BE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6D375-8E59-3256-719B-BAC3A36673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6614" y="-60081"/>
            <a:ext cx="8543925" cy="1325563"/>
          </a:xfrm>
        </p:spPr>
        <p:txBody>
          <a:bodyPr>
            <a:norm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2A2E-E64C-8E67-302F-F594AB3D5F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4706" y="1494474"/>
            <a:ext cx="9191297" cy="364648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IMPLEMENTATION OF MACHINE LEARNING ALGORITHMS</a:t>
            </a:r>
          </a:p>
          <a:p>
            <a:pPr marL="971550" lvl="1" indent="-514350">
              <a:buFont typeface="+mj-lt"/>
              <a:buAutoNum type="romanLcPeriod"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python libraries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FSW data set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on FSW data set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 set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ML algorithms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ML Models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356F4B-E849-1758-7213-194234854D45}"/>
              </a:ext>
            </a:extLst>
          </p:cNvPr>
          <p:cNvGrpSpPr>
            <a:grpSpLocks/>
          </p:cNvGrpSpPr>
          <p:nvPr/>
        </p:nvGrpSpPr>
        <p:grpSpPr bwMode="auto">
          <a:xfrm>
            <a:off x="173426" y="870512"/>
            <a:ext cx="8915400" cy="50800"/>
            <a:chOff x="468" y="3975"/>
            <a:chExt cx="4908" cy="32"/>
          </a:xfrm>
        </p:grpSpPr>
        <p:sp>
          <p:nvSpPr>
            <p:cNvPr id="7" name="Line 3">
              <a:extLst>
                <a:ext uri="{FF2B5EF4-FFF2-40B4-BE49-F238E27FC236}">
                  <a16:creationId xmlns:a16="http://schemas.microsoft.com/office/drawing/2014/main" id="{94E943E5-F24F-0D27-8922-236EB6D7C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4F7155DD-5A75-F4E1-D8FA-7D89B0FE0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6523" y="168910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2870F2-ACCC-06A5-8808-5F35CD964B3C}"/>
              </a:ext>
            </a:extLst>
          </p:cNvPr>
          <p:cNvSpPr txBox="1"/>
          <p:nvPr/>
        </p:nvSpPr>
        <p:spPr>
          <a:xfrm>
            <a:off x="258882" y="6356351"/>
            <a:ext cx="89660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/>
              <a:t>Y. Du, T. Mukherjee, P. Mitra, T. </a:t>
            </a:r>
            <a:r>
              <a:rPr lang="en-IN" sz="1050" dirty="0" err="1"/>
              <a:t>DebRoy</a:t>
            </a:r>
            <a:r>
              <a:rPr lang="en-IN" sz="1050" dirty="0"/>
              <a:t>, Machine learning based hierarchy of causative variables for tool failure in friction stir welding, Acta </a:t>
            </a:r>
            <a:r>
              <a:rPr lang="en-IN" sz="1050" dirty="0" err="1"/>
              <a:t>Materialia</a:t>
            </a:r>
            <a:r>
              <a:rPr lang="en-IN" sz="1050" dirty="0"/>
              <a:t>, Volume 192, 2020, Pages 67-77,</a:t>
            </a:r>
          </a:p>
        </p:txBody>
      </p:sp>
    </p:spTree>
    <p:extLst>
      <p:ext uri="{BB962C8B-B14F-4D97-AF65-F5344CB8AC3E}">
        <p14:creationId xmlns:p14="http://schemas.microsoft.com/office/powerpoint/2010/main" val="85992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D3FAB-6BD6-C039-BD9C-8703CE1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53C1F3-474F-DFFD-4C32-9A83DBA2A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4"/>
          <a:stretch/>
        </p:blipFill>
        <p:spPr bwMode="auto">
          <a:xfrm>
            <a:off x="1047816" y="1150554"/>
            <a:ext cx="7258707" cy="25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6724ADB-3116-1E13-BBC5-9E4E8DE08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8" r="-1"/>
          <a:stretch/>
        </p:blipFill>
        <p:spPr bwMode="auto">
          <a:xfrm>
            <a:off x="1047816" y="3698240"/>
            <a:ext cx="7349512" cy="246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C92C79-F409-7CFC-9192-0CDDC90E3F22}"/>
              </a:ext>
            </a:extLst>
          </p:cNvPr>
          <p:cNvSpPr txBox="1"/>
          <p:nvPr/>
        </p:nvSpPr>
        <p:spPr>
          <a:xfrm>
            <a:off x="260033" y="243840"/>
            <a:ext cx="6725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IN" sz="3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F8C4B9-60C4-776A-A5F4-E85C3435B76A}"/>
              </a:ext>
            </a:extLst>
          </p:cNvPr>
          <p:cNvGrpSpPr>
            <a:grpSpLocks/>
          </p:cNvGrpSpPr>
          <p:nvPr/>
        </p:nvGrpSpPr>
        <p:grpSpPr bwMode="auto">
          <a:xfrm>
            <a:off x="144780" y="844795"/>
            <a:ext cx="8915400" cy="50800"/>
            <a:chOff x="468" y="3975"/>
            <a:chExt cx="4908" cy="32"/>
          </a:xfrm>
        </p:grpSpPr>
        <p:sp>
          <p:nvSpPr>
            <p:cNvPr id="4" name="Line 3">
              <a:extLst>
                <a:ext uri="{FF2B5EF4-FFF2-40B4-BE49-F238E27FC236}">
                  <a16:creationId xmlns:a16="http://schemas.microsoft.com/office/drawing/2014/main" id="{304C171F-342C-4366-70C2-7327150EC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6DE5F0F8-784C-3637-0236-0DCA4B56F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0539" y="94322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339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8C39-FF6B-C8B9-7A95-7ACACD01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2F3D52-972E-0CD3-163E-CBA4EA84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3" y="1237297"/>
            <a:ext cx="5731510" cy="4431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37A50-112B-9AB2-C40A-78F8AA14AD91}"/>
              </a:ext>
            </a:extLst>
          </p:cNvPr>
          <p:cNvSpPr txBox="1"/>
          <p:nvPr/>
        </p:nvSpPr>
        <p:spPr>
          <a:xfrm>
            <a:off x="6136641" y="1402298"/>
            <a:ext cx="3068002" cy="4431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observed that the Rotational Speed (RPM) has the highest influence on the nature of TS (MPa).</a:t>
            </a:r>
          </a:p>
          <a:p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Tilt Angle does not influence much on the nature of TS (MPa).</a:t>
            </a:r>
          </a:p>
          <a:p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566E-6E3E-DD92-3657-9E570EDA8E03}"/>
              </a:ext>
            </a:extLst>
          </p:cNvPr>
          <p:cNvSpPr txBox="1"/>
          <p:nvPr/>
        </p:nvSpPr>
        <p:spPr>
          <a:xfrm>
            <a:off x="304800" y="264160"/>
            <a:ext cx="6766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  <a:endParaRPr lang="en-IN" sz="3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3E2B0-2061-7EB2-E85A-E6B4BB235D5E}"/>
              </a:ext>
            </a:extLst>
          </p:cNvPr>
          <p:cNvGrpSpPr>
            <a:grpSpLocks/>
          </p:cNvGrpSpPr>
          <p:nvPr/>
        </p:nvGrpSpPr>
        <p:grpSpPr bwMode="auto">
          <a:xfrm>
            <a:off x="178753" y="880228"/>
            <a:ext cx="8915400" cy="50800"/>
            <a:chOff x="468" y="3975"/>
            <a:chExt cx="4908" cy="32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54CAED83-E888-B7A5-D638-FFC3D93AE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63D5A0FD-359A-08D8-0680-2BDA2CD30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8829" y="136524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26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0BCA-AF0D-5690-A613-F7DA55A7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FF26ED-8F07-8045-5129-75474BB4B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00" y="974896"/>
            <a:ext cx="6555660" cy="505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B6FAA7-6316-BCF4-B7CA-7BEB8DC198C9}"/>
              </a:ext>
            </a:extLst>
          </p:cNvPr>
          <p:cNvSpPr txBox="1"/>
          <p:nvPr/>
        </p:nvSpPr>
        <p:spPr>
          <a:xfrm>
            <a:off x="360363" y="274155"/>
            <a:ext cx="73050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Correlation between the Variables</a:t>
            </a:r>
            <a:endParaRPr lang="en-IN" sz="3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B329D6-A98A-3690-1165-1D068BDA9C95}"/>
              </a:ext>
            </a:extLst>
          </p:cNvPr>
          <p:cNvGrpSpPr>
            <a:grpSpLocks/>
          </p:cNvGrpSpPr>
          <p:nvPr/>
        </p:nvGrpSpPr>
        <p:grpSpPr bwMode="auto">
          <a:xfrm>
            <a:off x="277059" y="828009"/>
            <a:ext cx="8915400" cy="50800"/>
            <a:chOff x="468" y="3975"/>
            <a:chExt cx="4908" cy="32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4417498-30CC-436B-15E9-DD9EAEBDF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FE296C8C-1F22-7B55-0C45-9FB8B99A0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6124" y="139675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399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AA8D-D1D4-DCA1-0D5F-4A4BAA49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D4D6F-4C91-5156-DDA2-2CA762E27A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8444" y="218146"/>
            <a:ext cx="8543925" cy="676275"/>
          </a:xfrm>
        </p:spPr>
        <p:txBody>
          <a:bodyPr>
            <a:norm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Results and Discussion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F68AF-8559-C493-DD66-AE3946089864}"/>
              </a:ext>
            </a:extLst>
          </p:cNvPr>
          <p:cNvSpPr txBox="1"/>
          <p:nvPr/>
        </p:nvSpPr>
        <p:spPr>
          <a:xfrm>
            <a:off x="158444" y="1018247"/>
            <a:ext cx="9341156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</a:t>
            </a:r>
          </a:p>
          <a:p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is a greed-based non-parametric machine learning algorithm used to predict the target variable, i.e., Tensile Strength.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model performed well, explaining 86.5% of the outcome's variation (R-squared) and showing small prediction errors (MAE) with a value of 28.189.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9A721F-8F76-F2EF-F04D-98F9BF34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4775200"/>
            <a:ext cx="7101840" cy="12334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EE06FBE-1406-4E2D-DF31-084315691739}"/>
              </a:ext>
            </a:extLst>
          </p:cNvPr>
          <p:cNvGrpSpPr>
            <a:grpSpLocks/>
          </p:cNvGrpSpPr>
          <p:nvPr/>
        </p:nvGrpSpPr>
        <p:grpSpPr bwMode="auto">
          <a:xfrm>
            <a:off x="158444" y="798536"/>
            <a:ext cx="8915400" cy="50800"/>
            <a:chOff x="468" y="3975"/>
            <a:chExt cx="4908" cy="32"/>
          </a:xfrm>
        </p:grpSpPr>
        <p:sp>
          <p:nvSpPr>
            <p:cNvPr id="4" name="Line 3">
              <a:extLst>
                <a:ext uri="{FF2B5EF4-FFF2-40B4-BE49-F238E27FC236}">
                  <a16:creationId xmlns:a16="http://schemas.microsoft.com/office/drawing/2014/main" id="{53CEF12D-F879-FB6D-BCDA-FDAEED00D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3EB6448E-7FA6-0521-98B9-ACA28BE72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1505" y="32409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214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65024AD-32E6-AFBE-6934-B8C3941D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0" y="1106424"/>
            <a:ext cx="9070181" cy="495909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5D49-27A4-C019-D03E-E1E5CFF5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D4A4A-6699-3202-2EE5-4242897EE2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7909" y="890391"/>
            <a:ext cx="7201946" cy="677863"/>
          </a:xfrm>
        </p:spPr>
        <p:txBody>
          <a:bodyPr>
            <a:no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Architecture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8A8ED0-0C44-60FE-9CD6-3DE25FE813A8}"/>
              </a:ext>
            </a:extLst>
          </p:cNvPr>
          <p:cNvGrpSpPr>
            <a:grpSpLocks/>
          </p:cNvGrpSpPr>
          <p:nvPr/>
        </p:nvGrpSpPr>
        <p:grpSpPr bwMode="auto">
          <a:xfrm>
            <a:off x="309562" y="816604"/>
            <a:ext cx="8915400" cy="50800"/>
            <a:chOff x="468" y="3975"/>
            <a:chExt cx="4908" cy="32"/>
          </a:xfrm>
        </p:grpSpPr>
        <p:sp>
          <p:nvSpPr>
            <p:cNvPr id="4" name="Line 3">
              <a:extLst>
                <a:ext uri="{FF2B5EF4-FFF2-40B4-BE49-F238E27FC236}">
                  <a16:creationId xmlns:a16="http://schemas.microsoft.com/office/drawing/2014/main" id="{1825DB55-1A58-11BA-4713-0F4631D6C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93AE254E-50D1-DC41-770C-033BCEF25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1937" y="136524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248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6B58-C4E9-754E-F433-4C06F25E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F633-13C2-B595-4B30-60DEDF7B4A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8375" y="1519665"/>
            <a:ext cx="5268825" cy="30238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 is a supervised machine learning algorithm constituted from decision trees.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output is generated by the outcome resulted from the decision trees by taking the mean or average of the output yielded from the individual decision trees.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90199-A40F-9F42-C7A7-A10AAB13A0D8}"/>
              </a:ext>
            </a:extLst>
          </p:cNvPr>
          <p:cNvSpPr txBox="1"/>
          <p:nvPr/>
        </p:nvSpPr>
        <p:spPr>
          <a:xfrm>
            <a:off x="268375" y="878379"/>
            <a:ext cx="758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22DC9-7486-99C2-3872-612F8EA6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57" y="4594359"/>
            <a:ext cx="7055441" cy="1388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F2CB67-6A62-7B4D-6F2B-83413472CEDF}"/>
              </a:ext>
            </a:extLst>
          </p:cNvPr>
          <p:cNvSpPr txBox="1"/>
          <p:nvPr/>
        </p:nvSpPr>
        <p:spPr>
          <a:xfrm>
            <a:off x="6213803" y="1514745"/>
            <a:ext cx="315976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model did well, explaining 84.5% of the result, and it made accurate predictions with a small error (MSE: 34.481)</a:t>
            </a:r>
          </a:p>
          <a:p>
            <a:endParaRPr lang="en-IN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48370A-7B02-1D89-A4BC-D93DAE077409}"/>
              </a:ext>
            </a:extLst>
          </p:cNvPr>
          <p:cNvGrpSpPr>
            <a:grpSpLocks/>
          </p:cNvGrpSpPr>
          <p:nvPr/>
        </p:nvGrpSpPr>
        <p:grpSpPr bwMode="auto">
          <a:xfrm>
            <a:off x="135277" y="763169"/>
            <a:ext cx="8915400" cy="50800"/>
            <a:chOff x="468" y="3975"/>
            <a:chExt cx="4908" cy="32"/>
          </a:xfrm>
        </p:grpSpPr>
        <p:sp>
          <p:nvSpPr>
            <p:cNvPr id="8" name="Line 3">
              <a:extLst>
                <a:ext uri="{FF2B5EF4-FFF2-40B4-BE49-F238E27FC236}">
                  <a16:creationId xmlns:a16="http://schemas.microsoft.com/office/drawing/2014/main" id="{34492272-50FB-044B-9CA4-CA94F9D15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4">
              <a:extLst>
                <a:ext uri="{FF2B5EF4-FFF2-40B4-BE49-F238E27FC236}">
                  <a16:creationId xmlns:a16="http://schemas.microsoft.com/office/drawing/2014/main" id="{2503430F-6F56-1F9A-AAAE-52B9B89C0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0539" y="94322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710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6A9B88-05F3-4C6F-2874-8EE4B87F5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1520726"/>
            <a:ext cx="8656003" cy="42907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FAF9F-48A5-5802-5FE9-42E120E6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4B24C-3169-5EDF-E24E-43A88E0F31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9217" y="930555"/>
            <a:ext cx="8076565" cy="677863"/>
          </a:xfrm>
        </p:spPr>
        <p:txBody>
          <a:bodyPr>
            <a:no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Random Forest Algorithm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4D937A-D432-1A72-B0DF-31EA4CC5C5C5}"/>
              </a:ext>
            </a:extLst>
          </p:cNvPr>
          <p:cNvGrpSpPr>
            <a:grpSpLocks/>
          </p:cNvGrpSpPr>
          <p:nvPr/>
        </p:nvGrpSpPr>
        <p:grpSpPr bwMode="auto">
          <a:xfrm>
            <a:off x="124460" y="741608"/>
            <a:ext cx="8915400" cy="50800"/>
            <a:chOff x="468" y="3975"/>
            <a:chExt cx="4908" cy="32"/>
          </a:xfrm>
        </p:grpSpPr>
        <p:sp>
          <p:nvSpPr>
            <p:cNvPr id="7" name="Line 3">
              <a:extLst>
                <a:ext uri="{FF2B5EF4-FFF2-40B4-BE49-F238E27FC236}">
                  <a16:creationId xmlns:a16="http://schemas.microsoft.com/office/drawing/2014/main" id="{DD328CE0-6B32-7AB7-A669-EF4CF5E02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571C4559-4440-F7DD-6EED-FF35B2EE6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0539" y="94322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048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1086" y="111125"/>
            <a:ext cx="8543925" cy="762000"/>
          </a:xfrm>
        </p:spPr>
        <p:txBody>
          <a:bodyPr/>
          <a:lstStyle/>
          <a:p>
            <a:r>
              <a:rPr lang="en-US" b="1" dirty="0">
                <a:latin typeface="Bahnschrift SemiBold Condensed" pitchFamily="34" charset="0"/>
                <a:cs typeface="Times New Roman" pitchFamily="18" charset="0"/>
              </a:rPr>
              <a:t>Contents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6108" y="884626"/>
            <a:ext cx="9410700" cy="50800"/>
            <a:chOff x="468" y="3975"/>
            <a:chExt cx="4908" cy="32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127342" y="1179045"/>
            <a:ext cx="6187857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400" b="1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TiAl</a:t>
            </a:r>
            <a:r>
              <a:rPr lang="en-US" sz="24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alloys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4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Friction stir welding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4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Machine Learning</a:t>
            </a:r>
          </a:p>
          <a:p>
            <a:pPr marL="390525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390525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390525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 AND DISCUSSIONS</a:t>
            </a:r>
          </a:p>
          <a:p>
            <a:pPr marL="390525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SUMMARY &amp; CONCLUSION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0539" y="94322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6B58-C4E9-754E-F433-4C06F25E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F633-13C2-B595-4B30-60DEDF7B4A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4959" y="1450926"/>
            <a:ext cx="8778241" cy="2534965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algorithm is an ensemble model that combines the   weal learners or weak predictive models to predict the continuous value further.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observed that the Gradient Boosting Algorithm results the best fit by yielding the highest value of 0.890 in comparison to the other two algorithms.</a:t>
            </a:r>
          </a:p>
          <a:p>
            <a:pPr marL="0" indent="0">
              <a:buNone/>
            </a:pPr>
            <a:endParaRPr lang="en-I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D2964-DD8F-0F9C-64D8-E3C399C2DEED}"/>
              </a:ext>
            </a:extLst>
          </p:cNvPr>
          <p:cNvSpPr txBox="1"/>
          <p:nvPr/>
        </p:nvSpPr>
        <p:spPr>
          <a:xfrm>
            <a:off x="314959" y="817829"/>
            <a:ext cx="642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Algorithm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FD8D7-F0F5-7FF0-B35A-01CEB815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86" y="4174939"/>
            <a:ext cx="7113665" cy="154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95D39F-5EAF-16B5-E0AC-9C6B9CBE1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5" y="628781"/>
            <a:ext cx="8943975" cy="10477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70539" y="94322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5314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6B58-C4E9-754E-F433-4C06F25E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D2964-DD8F-0F9C-64D8-E3C399C2DEED}"/>
              </a:ext>
            </a:extLst>
          </p:cNvPr>
          <p:cNvSpPr txBox="1"/>
          <p:nvPr/>
        </p:nvSpPr>
        <p:spPr>
          <a:xfrm>
            <a:off x="314959" y="817829"/>
            <a:ext cx="642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Parameters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95D39F-5EAF-16B5-E0AC-9C6B9CBE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" y="628781"/>
            <a:ext cx="8943975" cy="10477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0539" y="94322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6672C99-FAE8-76C2-25D9-05133346B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0750"/>
              </p:ext>
            </p:extLst>
          </p:nvPr>
        </p:nvGraphicFramePr>
        <p:xfrm>
          <a:off x="961975" y="1694871"/>
          <a:ext cx="7908564" cy="142318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18094">
                  <a:extLst>
                    <a:ext uri="{9D8B030D-6E8A-4147-A177-3AD203B41FA5}">
                      <a16:colId xmlns:a16="http://schemas.microsoft.com/office/drawing/2014/main" val="4031241538"/>
                    </a:ext>
                  </a:extLst>
                </a:gridCol>
                <a:gridCol w="978052">
                  <a:extLst>
                    <a:ext uri="{9D8B030D-6E8A-4147-A177-3AD203B41FA5}">
                      <a16:colId xmlns:a16="http://schemas.microsoft.com/office/drawing/2014/main" val="461081897"/>
                    </a:ext>
                  </a:extLst>
                </a:gridCol>
                <a:gridCol w="1658136">
                  <a:extLst>
                    <a:ext uri="{9D8B030D-6E8A-4147-A177-3AD203B41FA5}">
                      <a16:colId xmlns:a16="http://schemas.microsoft.com/office/drawing/2014/main" val="2759577611"/>
                    </a:ext>
                  </a:extLst>
                </a:gridCol>
                <a:gridCol w="1318094">
                  <a:extLst>
                    <a:ext uri="{9D8B030D-6E8A-4147-A177-3AD203B41FA5}">
                      <a16:colId xmlns:a16="http://schemas.microsoft.com/office/drawing/2014/main" val="2988562990"/>
                    </a:ext>
                  </a:extLst>
                </a:gridCol>
                <a:gridCol w="1318094">
                  <a:extLst>
                    <a:ext uri="{9D8B030D-6E8A-4147-A177-3AD203B41FA5}">
                      <a16:colId xmlns:a16="http://schemas.microsoft.com/office/drawing/2014/main" val="265765688"/>
                    </a:ext>
                  </a:extLst>
                </a:gridCol>
                <a:gridCol w="1318094">
                  <a:extLst>
                    <a:ext uri="{9D8B030D-6E8A-4147-A177-3AD203B41FA5}">
                      <a16:colId xmlns:a16="http://schemas.microsoft.com/office/drawing/2014/main" val="3342753598"/>
                    </a:ext>
                  </a:extLst>
                </a:gridCol>
              </a:tblGrid>
              <a:tr h="6022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</a:rPr>
                        <a:t>Rotational Speed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</a:rPr>
                        <a:t>Friction Time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</a:rPr>
                        <a:t>Upset Pressure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</a:rPr>
                        <a:t>Friction Pressure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</a:rPr>
                        <a:t>Tilt Angle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</a:rPr>
                        <a:t>Tensile Strength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3162245"/>
                  </a:ext>
                </a:extLst>
              </a:tr>
              <a:tr h="41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000000"/>
                          </a:solidFill>
                          <a:effectLst/>
                        </a:rPr>
                        <a:t>2309</a:t>
                      </a:r>
                      <a:endParaRPr lang="en-IN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IN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000000"/>
                          </a:solidFill>
                          <a:effectLst/>
                        </a:rPr>
                        <a:t>412</a:t>
                      </a:r>
                      <a:endParaRPr lang="en-IN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  <a:endParaRPr lang="en-IN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000000"/>
                          </a:solidFill>
                          <a:effectLst/>
                        </a:rPr>
                        <a:t>418(MAX)</a:t>
                      </a:r>
                      <a:endParaRPr lang="en-IN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5411456"/>
                  </a:ext>
                </a:extLst>
              </a:tr>
              <a:tr h="41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000000"/>
                          </a:solidFill>
                          <a:effectLst/>
                        </a:rPr>
                        <a:t>2480</a:t>
                      </a:r>
                      <a:endParaRPr lang="en-IN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IN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000000"/>
                          </a:solidFill>
                          <a:effectLst/>
                        </a:rPr>
                        <a:t>319</a:t>
                      </a:r>
                      <a:endParaRPr lang="en-IN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000000"/>
                          </a:solidFill>
                          <a:effectLst/>
                        </a:rPr>
                        <a:t>137</a:t>
                      </a:r>
                      <a:endParaRPr lang="en-IN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000000"/>
                          </a:solidFill>
                          <a:effectLst/>
                        </a:rPr>
                        <a:t>127(MIN)</a:t>
                      </a:r>
                      <a:endParaRPr lang="en-IN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6428811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E393EBB-5F70-D681-E51D-0513DCBB7D35}"/>
              </a:ext>
            </a:extLst>
          </p:cNvPr>
          <p:cNvSpPr txBox="1"/>
          <p:nvPr/>
        </p:nvSpPr>
        <p:spPr>
          <a:xfrm>
            <a:off x="725415" y="4256545"/>
            <a:ext cx="8381683" cy="1534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Rotational Speed- 2000 rpm, Friction Time – 42 s, Upset Pressure-411 MPa, Friction Pressure-139 MPa, Tilt Angle- 2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 Output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160.17 MPa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 Output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157 MPa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04117-CAB4-6EFD-D901-76B04966D48B}"/>
              </a:ext>
            </a:extLst>
          </p:cNvPr>
          <p:cNvSpPr txBox="1"/>
          <p:nvPr/>
        </p:nvSpPr>
        <p:spPr>
          <a:xfrm>
            <a:off x="314959" y="3739948"/>
            <a:ext cx="49580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Inputs -</a:t>
            </a:r>
            <a:endParaRPr lang="en-I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241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404-602D-4033-8120-2BCF93AE95C2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6281" y="1075830"/>
            <a:ext cx="9447981" cy="489930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Data set required for ML process is obtained from the literature and expanded using various mathematical algorithms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Supervised machine learning regression-based algorithms, including Decision Trees, Gradient Boosting Algorithm, and Random Forest Algorithm, using Python programming were implemented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Highest and least tensile strength of 418 </a:t>
            </a:r>
            <a:r>
              <a:rPr lang="en-US" sz="22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MPa</a:t>
            </a: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and 127 </a:t>
            </a:r>
            <a:r>
              <a:rPr lang="en-US" sz="22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MPa</a:t>
            </a:r>
            <a:r>
              <a:rPr lang="en-US" sz="2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respectively was achieved for the alloy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γ-Ti-46.5Al-5Nb-2Mo-0.3B under specific parameter settings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These results can be taken as a guideline and be validated with the experimental setup for joining similar γ-Ti-46.5Al-5Nb-2Mo-0.3B alloys using FSW to obtain defect free joints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94471" y="785912"/>
            <a:ext cx="8915400" cy="50800"/>
            <a:chOff x="468" y="3975"/>
            <a:chExt cx="4908" cy="32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0539" y="94322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32048" y="231033"/>
            <a:ext cx="51443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 b="1" i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Summary and Conclusions</a:t>
            </a:r>
            <a:endParaRPr lang="en-US" sz="3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914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60400" y="609600"/>
            <a:ext cx="8915400" cy="50800"/>
            <a:chOff x="468" y="3975"/>
            <a:chExt cx="4908" cy="32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393297" y="2638961"/>
            <a:ext cx="689163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0" b="1" i="1" dirty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askerville Old Face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AF7A-87BA-470B-8060-09480D917C68}" type="slidenum">
              <a:rPr lang="en-US" smtClean="0"/>
              <a:t>23</a:t>
            </a:fld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0539" y="94322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039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404-602D-4033-8120-2BCF93AE95C2}" type="slidenum">
              <a:rPr lang="en-IN" smtClean="0"/>
              <a:pPr/>
              <a:t>3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4234995" y="1416620"/>
            <a:ext cx="5641595" cy="2156396"/>
            <a:chOff x="4114799" y="609600"/>
            <a:chExt cx="5207626" cy="2156396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267200" y="609600"/>
              <a:ext cx="5055225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Gamma TiAl based alloy Concepts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Font typeface="Wingdings" pitchFamily="2" charset="2"/>
                <a:buChar char="§"/>
              </a:pP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  <a:latin typeface="Symbol" pitchFamily="18" charset="2"/>
                  <a:cs typeface="Times New Roman" pitchFamily="18" charset="0"/>
                </a:rPr>
                <a:t>     </a:t>
              </a:r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Symbol" pitchFamily="18" charset="2"/>
                  <a:cs typeface="Times New Roman" pitchFamily="18" charset="0"/>
                </a:rPr>
                <a:t>g</a:t>
              </a:r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-TiAl alloys possess low specific weight (</a:t>
              </a:r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Symbol" pitchFamily="18" charset="2"/>
                  <a:cs typeface="Times New Roman" pitchFamily="18" charset="0"/>
                </a:rPr>
                <a:t>r</a:t>
              </a:r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=3.9 gm/cm</a:t>
              </a:r>
              <a:r>
                <a:rPr lang="en-US" sz="2000" baseline="300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)-leads to substantial weight saving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 High Elastic Stiffness (E=170 GPa)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 Good oxidation resistance up to 750°C 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 High tensile strength and fatigue strength</a:t>
              </a:r>
            </a:p>
          </p:txBody>
        </p:sp>
        <p:sp>
          <p:nvSpPr>
            <p:cNvPr id="12" name="Round Diagonal Corner Rectangle 11"/>
            <p:cNvSpPr/>
            <p:nvPr/>
          </p:nvSpPr>
          <p:spPr>
            <a:xfrm>
              <a:off x="4114799" y="652132"/>
              <a:ext cx="5199279" cy="2113864"/>
            </a:xfrm>
            <a:prstGeom prst="round2DiagRect">
              <a:avLst/>
            </a:prstGeom>
            <a:noFill/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4471" y="1007368"/>
            <a:ext cx="3864257" cy="2133600"/>
            <a:chOff x="228495" y="831275"/>
            <a:chExt cx="3349849" cy="2133600"/>
          </a:xfrm>
        </p:grpSpPr>
        <p:sp>
          <p:nvSpPr>
            <p:cNvPr id="14" name="Round Diagonal Corner Rectangle 13"/>
            <p:cNvSpPr/>
            <p:nvPr/>
          </p:nvSpPr>
          <p:spPr>
            <a:xfrm>
              <a:off x="228495" y="831275"/>
              <a:ext cx="3349849" cy="2133600"/>
            </a:xfrm>
            <a:prstGeom prst="round2Diag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8999" y="865990"/>
              <a:ext cx="2951175" cy="20826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Why 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  <a:latin typeface="Symbol" pitchFamily="18" charset="2"/>
                  <a:cs typeface="Times New Roman" pitchFamily="18" charset="0"/>
                </a:rPr>
                <a:t>g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b="1" dirty="0" err="1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TiAl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alloys?</a:t>
              </a:r>
            </a:p>
            <a:p>
              <a:pPr algn="just" eaLnBrk="0" hangingPunct="0"/>
              <a:endParaRPr lang="en-US" sz="800" baseline="-25000" dirty="0">
                <a:latin typeface="Calibri" pitchFamily="34" charset="0"/>
              </a:endParaRPr>
            </a:p>
            <a:p>
              <a:pPr marL="285750" indent="-285750" algn="just" eaLnBrk="0" hangingPunct="0">
                <a:buFont typeface="Arial" pitchFamily="34" charset="0"/>
                <a:buChar char="•"/>
              </a:pPr>
              <a:r>
                <a:rPr lang="en-US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Weight reduction</a:t>
              </a:r>
            </a:p>
            <a:p>
              <a:pPr marL="285750" indent="-285750" algn="just" eaLnBrk="0" hangingPunct="0">
                <a:buFont typeface="Arial" pitchFamily="34" charset="0"/>
                <a:buChar char="•"/>
              </a:pPr>
              <a:endParaRPr lang="en-US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285750" indent="-285750" algn="just" eaLnBrk="0" hangingPunct="0">
                <a:buFont typeface="Arial" pitchFamily="34" charset="0"/>
                <a:buChar char="•"/>
              </a:pPr>
              <a:r>
                <a:rPr lang="en-US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Substantial reduction in CO</a:t>
              </a:r>
              <a:r>
                <a:rPr lang="en-US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and </a:t>
              </a:r>
              <a:r>
                <a:rPr lang="en-US" b="1" i="1" dirty="0" err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NO</a:t>
              </a:r>
              <a:r>
                <a:rPr lang="en-US" b="1" i="1" baseline="-25000" dirty="0" err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emission.</a:t>
              </a:r>
            </a:p>
            <a:p>
              <a:pPr marL="285750" indent="-285750" algn="just" eaLnBrk="0" hangingPunct="0">
                <a:buFont typeface="Arial" pitchFamily="34" charset="0"/>
                <a:buChar char="•"/>
              </a:pPr>
              <a:endParaRPr lang="en-US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285750" indent="-285750" algn="just" eaLnBrk="0" hangingPunct="0">
                <a:buFont typeface="Arial" pitchFamily="34" charset="0"/>
                <a:buChar char="•"/>
              </a:pPr>
              <a:r>
                <a:rPr lang="en-US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Substantial noise and cost reduction.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50489" y="785912"/>
            <a:ext cx="8915400" cy="50800"/>
            <a:chOff x="468" y="3975"/>
            <a:chExt cx="4908" cy="32"/>
          </a:xfrm>
        </p:grpSpPr>
        <p:sp>
          <p:nvSpPr>
            <p:cNvPr id="18" name="Line 3"/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0539" y="94322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557047" y="241484"/>
            <a:ext cx="2230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ymbol" pitchFamily="18" charset="2"/>
                <a:cs typeface="Times New Roman" pitchFamily="18" charset="0"/>
              </a:rPr>
              <a:t>g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TiAl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alloys:</a:t>
            </a:r>
            <a:endParaRPr lang="en-US" sz="28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31" y="3607364"/>
            <a:ext cx="4816357" cy="274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208" y="3789042"/>
            <a:ext cx="3655201" cy="2529113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343043" y="6309320"/>
            <a:ext cx="2827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γ-Ti-46.5Al-5Nb-2Mo-0.3B</a:t>
            </a:r>
            <a:endParaRPr lang="en-US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932178" y="5373218"/>
            <a:ext cx="854736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Arial" pitchFamily="34" charset="0"/>
              </a:rPr>
              <a:t>lamellar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ymbol" pitchFamily="18" charset="2"/>
                <a:cs typeface="Arial" pitchFamily="34" charset="0"/>
              </a:rPr>
              <a:t>a</a:t>
            </a:r>
            <a:r>
              <a:rPr kumimoji="0" lang="en-US" sz="1200" b="1" i="0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Symbol" pitchFamily="18" charset="2"/>
                <a:cs typeface="Arial" pitchFamily="34" charset="0"/>
              </a:rPr>
              <a:t>2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ymbol" pitchFamily="18" charset="2"/>
                <a:cs typeface="Arial" pitchFamily="34" charset="0"/>
              </a:rPr>
              <a:t>+g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147464" y="4681184"/>
            <a:ext cx="639450" cy="481312"/>
            <a:chOff x="5883769" y="4544195"/>
            <a:chExt cx="590261" cy="481312"/>
          </a:xfrm>
        </p:grpSpPr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5883769" y="4747695"/>
              <a:ext cx="5111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Symbol" pitchFamily="18" charset="2"/>
                  <a:cs typeface="Arial" pitchFamily="34" charset="0"/>
                </a:rPr>
                <a:t>b/B2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6280215" y="4544195"/>
              <a:ext cx="193815" cy="273978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217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404-602D-4033-8120-2BCF93AE95C2}" type="slidenum">
              <a:rPr lang="en-IN" smtClean="0"/>
              <a:pPr/>
              <a:t>4</a:t>
            </a:fld>
            <a:endParaRPr lang="en-IN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270977" y="1660345"/>
            <a:ext cx="1337700" cy="2743200"/>
            <a:chOff x="7772400" y="3407121"/>
            <a:chExt cx="914400" cy="203140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9000" contrast="1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377236" y="4128964"/>
              <a:ext cx="1704728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47"/>
            <p:cNvSpPr txBox="1">
              <a:spLocks noChangeArrowheads="1"/>
            </p:cNvSpPr>
            <p:nvPr/>
          </p:nvSpPr>
          <p:spPr bwMode="auto">
            <a:xfrm>
              <a:off x="7889175" y="3407121"/>
              <a:ext cx="573297" cy="273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Blades</a:t>
              </a: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19" y="1593787"/>
            <a:ext cx="6921623" cy="450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71270" y="6409704"/>
            <a:ext cx="223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CC"/>
                </a:solidFill>
              </a:rPr>
              <a:t>Courtesy: GE aviation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976" y="116632"/>
            <a:ext cx="2462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Applications:</a:t>
            </a:r>
            <a:endParaRPr lang="en-US" sz="2800" b="1" i="1" dirty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94471" y="620688"/>
            <a:ext cx="8915400" cy="50800"/>
            <a:chOff x="468" y="3975"/>
            <a:chExt cx="4908" cy="32"/>
          </a:xfrm>
        </p:grpSpPr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70539" y="94322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243484" y="833469"/>
            <a:ext cx="5632552" cy="570396"/>
            <a:chOff x="4114799" y="652132"/>
            <a:chExt cx="5199279" cy="2113864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4267199" y="931009"/>
              <a:ext cx="4770909" cy="1482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Aerospace and automotive applications</a:t>
              </a:r>
            </a:p>
          </p:txBody>
        </p:sp>
        <p:sp>
          <p:nvSpPr>
            <p:cNvPr id="16" name="Round Diagonal Corner Rectangle 15"/>
            <p:cNvSpPr/>
            <p:nvPr/>
          </p:nvSpPr>
          <p:spPr>
            <a:xfrm>
              <a:off x="4114799" y="652132"/>
              <a:ext cx="5199279" cy="2113864"/>
            </a:xfrm>
            <a:prstGeom prst="round2Diag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262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43" y="3111608"/>
            <a:ext cx="3627724" cy="159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404-602D-4033-8120-2BCF93AE95C2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16977" y="116632"/>
            <a:ext cx="4945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Friction Stir Welding (FSW):</a:t>
            </a:r>
            <a:endParaRPr lang="en-US" sz="2800" b="1" i="1" dirty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94471" y="620688"/>
            <a:ext cx="8915400" cy="50800"/>
            <a:chOff x="468" y="3975"/>
            <a:chExt cx="4908" cy="32"/>
          </a:xfrm>
        </p:grpSpPr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0539" y="94322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70100" y="874457"/>
            <a:ext cx="5462988" cy="25545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FSW?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Solid state joining process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non-consumable rotating tool is used to generate frictional heat between the tool and the materials leading to material mixing for a metallurgical and mechanical bonding at the interface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02"/>
          <a:stretch/>
        </p:blipFill>
        <p:spPr bwMode="auto">
          <a:xfrm>
            <a:off x="135655" y="3645023"/>
            <a:ext cx="5677822" cy="319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11095" y="908721"/>
            <a:ext cx="3627724" cy="206210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WHY?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Economic, effective and relatively productive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 requirement of  vacuum, shield gas, filler materials etc.</a:t>
            </a:r>
          </a:p>
        </p:txBody>
      </p:sp>
      <p:pic>
        <p:nvPicPr>
          <p:cNvPr id="18" name="Picture 3" descr="C:\Users\Hamenth.Sony\Desktop\PROJECT PROPOSAL\SEED GRANT_June2023\FSW_animation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234" y="4819764"/>
            <a:ext cx="3667351" cy="190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404-602D-4033-8120-2BCF93AE95C2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16976" y="116632"/>
            <a:ext cx="4111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Current Status of Work</a:t>
            </a:r>
            <a:endParaRPr lang="en-US" sz="2800" b="1" i="1" dirty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94471" y="620688"/>
            <a:ext cx="8915400" cy="50800"/>
            <a:chOff x="468" y="3975"/>
            <a:chExt cx="4908" cy="32"/>
          </a:xfrm>
        </p:grpSpPr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0539" y="94321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62523" y="879019"/>
            <a:ext cx="3894172" cy="1323439"/>
          </a:xfrm>
          <a:prstGeom prst="rect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Inherent brittleness; high dependence of properties on structure and composition of </a:t>
            </a:r>
            <a:r>
              <a:rPr lang="el-GR"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TiAl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alloys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640965" y="1230406"/>
            <a:ext cx="1014113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33086" y="1078840"/>
            <a:ext cx="3894172" cy="1015663"/>
          </a:xfrm>
          <a:prstGeom prst="rect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Challenging to control the metallurgy of the material and to prevent cracking during welding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42579"/>
              </p:ext>
            </p:extLst>
          </p:nvPr>
        </p:nvGraphicFramePr>
        <p:xfrm>
          <a:off x="506507" y="2454542"/>
          <a:ext cx="5972290" cy="36705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7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8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Joining Method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Limitation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Friction stir welding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Solid state cracking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3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Diffusion bonding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Brittle α</a:t>
                      </a:r>
                      <a:r>
                        <a:rPr kumimoji="0" lang="en-US" sz="2000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0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phase along the bond line degrading the mechanical properties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8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Laser/Electron beam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High</a:t>
                      </a:r>
                      <a:r>
                        <a:rPr kumimoji="0" lang="en-US" sz="2000" b="0" i="0" kern="1200" baseline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thermal stresses; </a:t>
                      </a:r>
                      <a:r>
                        <a:rPr kumimoji="0" lang="el-GR" sz="2000" b="0" i="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α-γ </a:t>
                      </a:r>
                      <a:r>
                        <a:rPr kumimoji="0" lang="en-US" sz="2000" b="0" i="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phase transformation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8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 of interlayers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Compromising the composition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the material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6513173" y="3068960"/>
            <a:ext cx="70207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83627" y="2884500"/>
            <a:ext cx="2505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Careful optimization of welding parameters, preheating to </a:t>
            </a:r>
            <a:r>
              <a:rPr lang="en-US" sz="1600" i="1" dirty="0">
                <a:solidFill>
                  <a:srgbClr val="FF0000"/>
                </a:solidFill>
              </a:rPr>
              <a:t>700–800 °C</a:t>
            </a:r>
            <a:r>
              <a:rPr lang="en-US" i="1" dirty="0">
                <a:solidFill>
                  <a:srgbClr val="FF0000"/>
                </a:solidFill>
              </a:rPr>
              <a:t>, etc.</a:t>
            </a:r>
          </a:p>
        </p:txBody>
      </p:sp>
      <p:sp>
        <p:nvSpPr>
          <p:cNvPr id="8" name="Rectangle 7"/>
          <p:cNvSpPr/>
          <p:nvPr/>
        </p:nvSpPr>
        <p:spPr>
          <a:xfrm>
            <a:off x="78081" y="6297840"/>
            <a:ext cx="971145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050" dirty="0"/>
              <a:t>Joining of Gamma-based Titanium Aluminides – A Review: A. S. Ramos et.al., </a:t>
            </a:r>
            <a:r>
              <a:rPr lang="en-US" sz="1050" i="1" dirty="0"/>
              <a:t>Materials Science Forum Vols. 514-516 (2006) </a:t>
            </a:r>
            <a:r>
              <a:rPr lang="en-US" sz="1050" i="1" dirty="0" err="1"/>
              <a:t>pp</a:t>
            </a:r>
            <a:r>
              <a:rPr lang="en-US" sz="1050" i="1" dirty="0"/>
              <a:t> 483-489</a:t>
            </a:r>
            <a:endParaRPr lang="en-US" sz="105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sz="1050" dirty="0"/>
              <a:t>The joining of gamma titanium </a:t>
            </a:r>
            <a:r>
              <a:rPr lang="en-US" sz="1050" dirty="0" err="1"/>
              <a:t>aluminides</a:t>
            </a:r>
            <a:r>
              <a:rPr lang="en-US" sz="1050" dirty="0"/>
              <a:t> via the powder interlayer bonding method; </a:t>
            </a:r>
            <a:r>
              <a:rPr lang="fr-FR" sz="1050" dirty="0"/>
              <a:t>Davies, P.D., Davies, H.M., Watkins, I. </a:t>
            </a:r>
            <a:r>
              <a:rPr lang="fr-FR" sz="1050" i="1" dirty="0"/>
              <a:t>et al.; </a:t>
            </a:r>
            <a:r>
              <a:rPr lang="en-US" sz="1050" i="1" dirty="0" err="1"/>
              <a:t>Int</a:t>
            </a:r>
            <a:r>
              <a:rPr lang="en-US" sz="1050" i="1" dirty="0"/>
              <a:t> J </a:t>
            </a:r>
            <a:r>
              <a:rPr lang="en-US" sz="1050" i="1" dirty="0" err="1"/>
              <a:t>Adv</a:t>
            </a:r>
            <a:r>
              <a:rPr lang="en-US" sz="1050" i="1" dirty="0"/>
              <a:t> </a:t>
            </a:r>
            <a:r>
              <a:rPr lang="en-US" sz="1050" i="1" dirty="0" err="1"/>
              <a:t>Manuf</a:t>
            </a:r>
            <a:r>
              <a:rPr lang="en-US" sz="1050" i="1" dirty="0"/>
              <a:t> </a:t>
            </a:r>
            <a:r>
              <a:rPr lang="en-US" sz="1050" i="1" dirty="0" err="1"/>
              <a:t>Technol</a:t>
            </a:r>
            <a:r>
              <a:rPr lang="en-US" sz="1050" dirty="0"/>
              <a:t> </a:t>
            </a:r>
            <a:r>
              <a:rPr lang="en-US" sz="1050" b="1" dirty="0"/>
              <a:t>109</a:t>
            </a:r>
            <a:r>
              <a:rPr lang="en-US" sz="1050" dirty="0"/>
              <a:t>, 2049–2054 (2020)</a:t>
            </a:r>
          </a:p>
        </p:txBody>
      </p:sp>
    </p:spTree>
    <p:extLst>
      <p:ext uri="{BB962C8B-B14F-4D97-AF65-F5344CB8AC3E}">
        <p14:creationId xmlns:p14="http://schemas.microsoft.com/office/powerpoint/2010/main" val="1937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3765-8FCD-ECA2-8C1A-05C04460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B906B-3A0B-EC35-AEEB-2E6D4809C7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2290" y="311389"/>
            <a:ext cx="4348480" cy="747712"/>
          </a:xfrm>
        </p:spPr>
        <p:txBody>
          <a:bodyPr>
            <a:norm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n-IN" sz="3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3AC43-399B-4360-3785-5F9D78B8F79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2439" y="1629886"/>
            <a:ext cx="4348480" cy="3516947"/>
          </a:xfrm>
        </p:spPr>
        <p:txBody>
          <a:bodyPr>
            <a:normAutofit/>
          </a:bodyPr>
          <a:lstStyle/>
          <a:p>
            <a:endParaRPr lang="en-US" sz="2000" dirty="0">
              <a:latin typeface="Bell MT" panose="02020503060305020303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like teaching computers to learn from data and make decisions without being explicitly programmed for each task.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about creating algorithms that can recognize patterns and make predictions or decisions based on examples or experiences.</a:t>
            </a:r>
          </a:p>
          <a:p>
            <a:endParaRPr lang="en-IN" sz="1800" b="1" dirty="0">
              <a:latin typeface="Bell MT" panose="02020503060305020303" pitchFamily="18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699CE86-40E5-60A2-9FF8-B5D5E6DA0EAC}"/>
              </a:ext>
            </a:extLst>
          </p:cNvPr>
          <p:cNvSpPr txBox="1">
            <a:spLocks/>
          </p:cNvSpPr>
          <p:nvPr/>
        </p:nvSpPr>
        <p:spPr>
          <a:xfrm>
            <a:off x="804862" y="3388360"/>
            <a:ext cx="7978458" cy="249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latin typeface="Bell MT" panose="02020503060305020303" pitchFamily="18" charset="0"/>
            </a:endParaRPr>
          </a:p>
        </p:txBody>
      </p:sp>
      <p:pic>
        <p:nvPicPr>
          <p:cNvPr id="3074" name="Picture 2" descr="Application of Machine Learning | tutorialforbeginner.com">
            <a:extLst>
              <a:ext uri="{FF2B5EF4-FFF2-40B4-BE49-F238E27FC236}">
                <a16:creationId xmlns:a16="http://schemas.microsoft.com/office/drawing/2014/main" id="{E5478E2E-7D8D-2BF2-D19F-9397D3CFA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14" y="1473201"/>
            <a:ext cx="3581412" cy="377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8CF2899-3946-A141-ACE2-EB847863E71C}"/>
              </a:ext>
            </a:extLst>
          </p:cNvPr>
          <p:cNvGrpSpPr>
            <a:grpSpLocks/>
          </p:cNvGrpSpPr>
          <p:nvPr/>
        </p:nvGrpSpPr>
        <p:grpSpPr bwMode="auto">
          <a:xfrm>
            <a:off x="103070" y="999490"/>
            <a:ext cx="8915400" cy="50800"/>
            <a:chOff x="468" y="3975"/>
            <a:chExt cx="4908" cy="32"/>
          </a:xfrm>
        </p:grpSpPr>
        <p:sp>
          <p:nvSpPr>
            <p:cNvPr id="11" name="Line 3">
              <a:extLst>
                <a:ext uri="{FF2B5EF4-FFF2-40B4-BE49-F238E27FC236}">
                  <a16:creationId xmlns:a16="http://schemas.microsoft.com/office/drawing/2014/main" id="{E70AF875-3C54-30FB-6F36-695904A79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4">
              <a:extLst>
                <a:ext uri="{FF2B5EF4-FFF2-40B4-BE49-F238E27FC236}">
                  <a16:creationId xmlns:a16="http://schemas.microsoft.com/office/drawing/2014/main" id="{3E04CC4C-D383-95E5-6C8D-FE6EE4FE0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9949" y="263367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92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75D9F-080F-84B5-6A4B-27FE750A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28D39ED-D239-2457-1C28-706B5ACFD2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0177" y="62531"/>
            <a:ext cx="8689678" cy="1147762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Machine Learning in FSW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E7CA875-3DB1-F14D-1722-F07E7A5801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3039" y="1609066"/>
            <a:ext cx="8721924" cy="15811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i="1" kern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is increasingly being used in various aspects of Friction Stir Welding (FSW) to enhance the process, improve quality control, and optimize parameters.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i="1" kern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are some ways in which machine learning is applied to FSW:</a:t>
            </a:r>
          </a:p>
          <a:p>
            <a:pPr marL="0" indent="0">
              <a:buNone/>
            </a:pPr>
            <a:endParaRPr lang="en-US" sz="2000" i="1" kern="1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808BB6-585D-D16E-4FC3-0FB3305A93DF}"/>
              </a:ext>
            </a:extLst>
          </p:cNvPr>
          <p:cNvSpPr txBox="1"/>
          <p:nvPr/>
        </p:nvSpPr>
        <p:spPr>
          <a:xfrm>
            <a:off x="995680" y="3667761"/>
            <a:ext cx="353568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i="1" kern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Quality Control</a:t>
            </a:r>
            <a:endParaRPr lang="en-US" sz="2000" i="1" kern="1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 Optimization</a:t>
            </a:r>
            <a:endParaRPr lang="en-US" sz="2000" i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i="1" kern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endParaRPr lang="en-US" sz="2000" i="1" kern="1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i="1" kern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Predictive Maintenance</a:t>
            </a:r>
            <a:endParaRPr lang="en-US" sz="2000" i="1" kern="1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ECBC8-A899-3338-D70F-FCA922230CEC}"/>
              </a:ext>
            </a:extLst>
          </p:cNvPr>
          <p:cNvSpPr txBox="1"/>
          <p:nvPr/>
        </p:nvSpPr>
        <p:spPr>
          <a:xfrm>
            <a:off x="5181600" y="3667761"/>
            <a:ext cx="393192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i="1" kern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 Selection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Weld Parameter Optimization</a:t>
            </a:r>
            <a:endParaRPr lang="en-US" sz="2000" i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i="1" kern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Simulation and Design.</a:t>
            </a:r>
            <a:endParaRPr lang="en-US" sz="2000" i="1" kern="1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000" i="1" kern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Analysis.</a:t>
            </a:r>
            <a:endParaRPr lang="en-US" sz="2000" i="1" kern="10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B4C7728-F338-EF0E-BE5B-5384089B9446}"/>
              </a:ext>
            </a:extLst>
          </p:cNvPr>
          <p:cNvSpPr/>
          <p:nvPr/>
        </p:nvSpPr>
        <p:spPr>
          <a:xfrm>
            <a:off x="4607397" y="3111491"/>
            <a:ext cx="508000" cy="4775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BBC104-8EDC-7C51-4D91-65A8CAAB1541}"/>
              </a:ext>
            </a:extLst>
          </p:cNvPr>
          <p:cNvGrpSpPr>
            <a:grpSpLocks/>
          </p:cNvGrpSpPr>
          <p:nvPr/>
        </p:nvGrpSpPr>
        <p:grpSpPr bwMode="auto">
          <a:xfrm>
            <a:off x="180177" y="967448"/>
            <a:ext cx="8915400" cy="50800"/>
            <a:chOff x="468" y="3975"/>
            <a:chExt cx="4908" cy="32"/>
          </a:xfrm>
        </p:grpSpPr>
        <p:sp>
          <p:nvSpPr>
            <p:cNvPr id="14" name="Line 3">
              <a:extLst>
                <a:ext uri="{FF2B5EF4-FFF2-40B4-BE49-F238E27FC236}">
                  <a16:creationId xmlns:a16="http://schemas.microsoft.com/office/drawing/2014/main" id="{4A1C5C7C-8C03-C999-4A94-E6A4B2487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">
              <a:extLst>
                <a:ext uri="{FF2B5EF4-FFF2-40B4-BE49-F238E27FC236}">
                  <a16:creationId xmlns:a16="http://schemas.microsoft.com/office/drawing/2014/main" id="{8E0AA9DB-9F0F-652B-5AC5-756450FBA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9775" y="174449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A47769-FFEA-3B6D-64FE-58439B143436}"/>
              </a:ext>
            </a:extLst>
          </p:cNvPr>
          <p:cNvSpPr txBox="1"/>
          <p:nvPr/>
        </p:nvSpPr>
        <p:spPr>
          <a:xfrm>
            <a:off x="258882" y="6356351"/>
            <a:ext cx="89660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/>
              <a:t>Y. Du, T. Mukherjee, P. Mitra, T. </a:t>
            </a:r>
            <a:r>
              <a:rPr lang="en-IN" sz="1050" dirty="0" err="1"/>
              <a:t>DebRoy</a:t>
            </a:r>
            <a:r>
              <a:rPr lang="en-IN" sz="1050" dirty="0"/>
              <a:t>, Machine learning based hierarchy of causative variables for tool failure in friction stir welding, Acta </a:t>
            </a:r>
            <a:r>
              <a:rPr lang="en-IN" sz="1050" dirty="0" err="1"/>
              <a:t>Materialia</a:t>
            </a:r>
            <a:r>
              <a:rPr lang="en-IN" sz="1050" dirty="0"/>
              <a:t>, Volume 192, 2020, Pages 67-77,</a:t>
            </a:r>
          </a:p>
        </p:txBody>
      </p:sp>
    </p:spTree>
    <p:extLst>
      <p:ext uri="{BB962C8B-B14F-4D97-AF65-F5344CB8AC3E}">
        <p14:creationId xmlns:p14="http://schemas.microsoft.com/office/powerpoint/2010/main" val="127506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4404-602D-4033-8120-2BCF93AE95C2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6281" y="1454214"/>
            <a:ext cx="9337621" cy="2739421"/>
          </a:xfrm>
        </p:spPr>
        <p:txBody>
          <a:bodyPr>
            <a:normAutofit/>
          </a:bodyPr>
          <a:lstStyle/>
          <a:p>
            <a:pPr lvl="0" algn="just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N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Optimization of FSW parameters to obtain a defect free joint of γ-Ti-46.5Al-5Nb-2Mo-0.3B alloy using Machine learning 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IN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generate sufficient data set for Machine learning process 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IN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Optimization of process parameters using various ML algorithms –   </a:t>
            </a:r>
            <a:br>
              <a:rPr lang="en-IN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       to reduce the experimental trails in obtaining a defect free joint</a:t>
            </a:r>
            <a:endParaRPr lang="en-IN" sz="2000" b="1" i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94471" y="785912"/>
            <a:ext cx="8915400" cy="50800"/>
            <a:chOff x="468" y="3975"/>
            <a:chExt cx="4908" cy="32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468" y="4007"/>
              <a:ext cx="4908" cy="0"/>
            </a:xfrm>
            <a:prstGeom prst="line">
              <a:avLst/>
            </a:prstGeom>
            <a:noFill/>
            <a:ln w="57150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468" y="3975"/>
              <a:ext cx="4908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0539" y="94322"/>
            <a:ext cx="100605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32048" y="231033"/>
            <a:ext cx="3530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i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Research</a:t>
            </a:r>
            <a:r>
              <a:rPr lang="en-US" sz="2800" b="1" i="1" dirty="0">
                <a:solidFill>
                  <a:schemeClr val="bg2">
                    <a:lumMod val="10000"/>
                  </a:schemeClr>
                </a:solidFill>
              </a:rPr>
              <a:t> Objectives:</a:t>
            </a:r>
          </a:p>
        </p:txBody>
      </p:sp>
      <p:sp>
        <p:nvSpPr>
          <p:cNvPr id="9" name="Snip Single Corner Rectangle 8"/>
          <p:cNvSpPr/>
          <p:nvPr/>
        </p:nvSpPr>
        <p:spPr>
          <a:xfrm>
            <a:off x="137452" y="1365099"/>
            <a:ext cx="9644542" cy="279700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85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3409</TotalTime>
  <Words>1289</Words>
  <Application>Microsoft Office PowerPoint</Application>
  <PresentationFormat>A4 Paper (210x297 mm)</PresentationFormat>
  <Paragraphs>211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Bahnschrift Light SemiCondensed</vt:lpstr>
      <vt:lpstr>Bahnschrift SemiBold Condensed</vt:lpstr>
      <vt:lpstr>Baskerville Old Face</vt:lpstr>
      <vt:lpstr>Bell MT</vt:lpstr>
      <vt:lpstr>Calibri</vt:lpstr>
      <vt:lpstr>Calibri Light</vt:lpstr>
      <vt:lpstr>Courier New</vt:lpstr>
      <vt:lpstr>Gill Sans Nova</vt:lpstr>
      <vt:lpstr>Symbol</vt:lpstr>
      <vt:lpstr>Times New Roman</vt:lpstr>
      <vt:lpstr>Trebuchet MS</vt:lpstr>
      <vt:lpstr>Wingdings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Machine Learning</vt:lpstr>
      <vt:lpstr>Machine Learning in FSW</vt:lpstr>
      <vt:lpstr>PowerPoint Presentation</vt:lpstr>
      <vt:lpstr>  Process parameters of FSW for ML: </vt:lpstr>
      <vt:lpstr>Methodology</vt:lpstr>
      <vt:lpstr>Methodology </vt:lpstr>
      <vt:lpstr>PowerPoint Presentation</vt:lpstr>
      <vt:lpstr>PowerPoint Presentation</vt:lpstr>
      <vt:lpstr>PowerPoint Presentation</vt:lpstr>
      <vt:lpstr>Results and Discussion</vt:lpstr>
      <vt:lpstr>Decision Tree Architecture</vt:lpstr>
      <vt:lpstr>PowerPoint Presentation</vt:lpstr>
      <vt:lpstr>Architecture of Random Forest Algorithm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MME-0062_samanvitha panjala</dc:creator>
  <cp:lastModifiedBy>Ravi Varma</cp:lastModifiedBy>
  <cp:revision>28</cp:revision>
  <dcterms:created xsi:type="dcterms:W3CDTF">2023-11-07T09:42:49Z</dcterms:created>
  <dcterms:modified xsi:type="dcterms:W3CDTF">2023-11-26T18:39:55Z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