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68" r:id="rId4"/>
    <p:sldId id="258" r:id="rId5"/>
    <p:sldId id="259" r:id="rId6"/>
    <p:sldId id="260" r:id="rId7"/>
    <p:sldId id="261" r:id="rId8"/>
    <p:sldId id="262" r:id="rId9"/>
    <p:sldId id="263" r:id="rId10"/>
    <p:sldId id="264" r:id="rId11"/>
    <p:sldId id="266" r:id="rId12"/>
    <p:sldId id="267"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84DB-4C9D-013D-F951-3A632664D4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9D90EB-517A-E5C2-3FD1-3CDF7F7E3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D8D72E-9905-2B79-3482-C7E7CF483CAD}"/>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5" name="Footer Placeholder 4">
            <a:extLst>
              <a:ext uri="{FF2B5EF4-FFF2-40B4-BE49-F238E27FC236}">
                <a16:creationId xmlns:a16="http://schemas.microsoft.com/office/drawing/2014/main" id="{B7445DCD-E7BB-09F7-19A6-A1017BC8B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24020-CB8D-8B35-2AB4-702DABDD1606}"/>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21545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41C8-7792-2956-22A2-5D7FBAC84A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E093FE-5D7A-A58E-B669-7495960AF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CD19C9-9B91-61B0-BABA-48A2440F6404}"/>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5" name="Footer Placeholder 4">
            <a:extLst>
              <a:ext uri="{FF2B5EF4-FFF2-40B4-BE49-F238E27FC236}">
                <a16:creationId xmlns:a16="http://schemas.microsoft.com/office/drawing/2014/main" id="{614BC10E-EC97-DEAB-3DC8-2D2914E4D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68207-19DE-1343-EBEE-675BC0AFA302}"/>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46686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AF561-C8B6-F7D4-DA45-365DB698C0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ADA6C1-9CD9-013C-EB92-8CD23AC28C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414C4-BF0E-9BDF-634D-45E932D1AFEA}"/>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5" name="Footer Placeholder 4">
            <a:extLst>
              <a:ext uri="{FF2B5EF4-FFF2-40B4-BE49-F238E27FC236}">
                <a16:creationId xmlns:a16="http://schemas.microsoft.com/office/drawing/2014/main" id="{8121FEBC-8DA6-F6E3-E6EE-B0888EE11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3A73A-FD16-4BB5-E13B-545E025EE026}"/>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350462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81E7-0359-3179-D4FB-3A2E56878E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538696-6828-1293-98D7-38BCDBD3F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47EDE-3B9D-F4B8-D7ED-DFFF33AB6F92}"/>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5" name="Footer Placeholder 4">
            <a:extLst>
              <a:ext uri="{FF2B5EF4-FFF2-40B4-BE49-F238E27FC236}">
                <a16:creationId xmlns:a16="http://schemas.microsoft.com/office/drawing/2014/main" id="{977E1FDB-CBCB-0950-216B-12AE8C564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0C0761-93DC-DCAF-85BD-5566979F791C}"/>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42016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07B7-DBFB-F55B-6DCA-715AE7B8EE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4BD4AA-C284-867E-D0C2-D87BA14C9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4DD55-4A73-A712-099F-5E9E677C7C28}"/>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5" name="Footer Placeholder 4">
            <a:extLst>
              <a:ext uri="{FF2B5EF4-FFF2-40B4-BE49-F238E27FC236}">
                <a16:creationId xmlns:a16="http://schemas.microsoft.com/office/drawing/2014/main" id="{E65CCF81-1BF1-B4F0-5EF7-CE045743D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57582-66CC-902B-58A7-BFD7AB83C769}"/>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213217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0E1F-DCF1-D086-74C0-7ED688DE90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6DBE76-72EC-9450-FDC6-4061BC0471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67622E-1EB4-DF38-2B24-304B19C4E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2F87C8-0078-BD33-6727-8A5EDC6FAE53}"/>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6" name="Footer Placeholder 5">
            <a:extLst>
              <a:ext uri="{FF2B5EF4-FFF2-40B4-BE49-F238E27FC236}">
                <a16:creationId xmlns:a16="http://schemas.microsoft.com/office/drawing/2014/main" id="{A40387CA-77B8-CCCE-8FC2-9D7BFFED07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C807F-5C44-EBAE-9A94-D1E4B7E37624}"/>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74980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D29E-3D51-B9F8-D3A7-7A9BDE8201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AAE499-CCE7-EBB7-82D1-8F6CEBC685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8E76B8-15AD-D5A1-18B4-6637BD0DD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F700C-EB84-D84A-B935-944C40165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B9F01-CA30-5566-D084-CA696F770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27E947-42CD-ECC3-B10A-3E5C3958D130}"/>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8" name="Footer Placeholder 7">
            <a:extLst>
              <a:ext uri="{FF2B5EF4-FFF2-40B4-BE49-F238E27FC236}">
                <a16:creationId xmlns:a16="http://schemas.microsoft.com/office/drawing/2014/main" id="{9E572DDA-4C97-0D84-46F2-7C747A8E73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208C2D-4D1A-F87F-B9F5-4FADED2D2E60}"/>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425727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3ACE-74E8-EE2A-2ED0-83C0817281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5CFF35-5EBD-7333-09BE-71CA5EBA7FBA}"/>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4" name="Footer Placeholder 3">
            <a:extLst>
              <a:ext uri="{FF2B5EF4-FFF2-40B4-BE49-F238E27FC236}">
                <a16:creationId xmlns:a16="http://schemas.microsoft.com/office/drawing/2014/main" id="{371AFE3E-9939-63DD-CFA2-4B6462D013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307651-02C5-1E77-18F6-647ACE5E1F16}"/>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340353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697F0-AAA3-155A-B3F8-560EFDA0D6AC}"/>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3" name="Footer Placeholder 2">
            <a:extLst>
              <a:ext uri="{FF2B5EF4-FFF2-40B4-BE49-F238E27FC236}">
                <a16:creationId xmlns:a16="http://schemas.microsoft.com/office/drawing/2014/main" id="{DEB36909-29DF-D060-16B7-776D56F2CC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1767BE-DA13-A4E8-7354-82A4FDF32EC0}"/>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417165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5CB7-E751-3D2F-A7B9-64DC034CD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873243-090F-405B-A203-58D221886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4FA209-6183-FE91-6487-D779003F4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8B9FD-1C2D-2710-5F12-2570630DA73B}"/>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6" name="Footer Placeholder 5">
            <a:extLst>
              <a:ext uri="{FF2B5EF4-FFF2-40B4-BE49-F238E27FC236}">
                <a16:creationId xmlns:a16="http://schemas.microsoft.com/office/drawing/2014/main" id="{0E488A3C-701E-E565-11E4-A135B2223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7C6ECA-58EB-9399-6B76-098A5E01ACA5}"/>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73084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2176-5402-9CFF-FF44-1859132D2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CF9B3D-00D4-8D42-6FF6-D7F2850C2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56258-2348-26DE-032D-95A231F51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0486D-540D-BABA-8FE0-18651EB3BD41}"/>
              </a:ext>
            </a:extLst>
          </p:cNvPr>
          <p:cNvSpPr>
            <a:spLocks noGrp="1"/>
          </p:cNvSpPr>
          <p:nvPr>
            <p:ph type="dt" sz="half" idx="10"/>
          </p:nvPr>
        </p:nvSpPr>
        <p:spPr/>
        <p:txBody>
          <a:bodyPr/>
          <a:lstStyle/>
          <a:p>
            <a:fld id="{CC45D01C-F828-42F8-8A2A-3CC518431DEF}" type="datetimeFigureOut">
              <a:rPr lang="en-IN" smtClean="0"/>
              <a:pPr/>
              <a:t>17-06-2023</a:t>
            </a:fld>
            <a:endParaRPr lang="en-IN"/>
          </a:p>
        </p:txBody>
      </p:sp>
      <p:sp>
        <p:nvSpPr>
          <p:cNvPr id="6" name="Footer Placeholder 5">
            <a:extLst>
              <a:ext uri="{FF2B5EF4-FFF2-40B4-BE49-F238E27FC236}">
                <a16:creationId xmlns:a16="http://schemas.microsoft.com/office/drawing/2014/main" id="{D93F5978-C8F4-4CF5-D875-AADE23AB44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F9415-A914-2448-22B6-A8CFAD673407}"/>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346414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9459E3-418F-499F-E5A8-04916CEB5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10FE7A-D4BC-4F7B-E43D-57C196201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5C216-577A-4E7B-C9DB-39070D640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5D01C-F828-42F8-8A2A-3CC518431DEF}" type="datetimeFigureOut">
              <a:rPr lang="en-IN" smtClean="0"/>
              <a:pPr/>
              <a:t>17-06-2023</a:t>
            </a:fld>
            <a:endParaRPr lang="en-IN"/>
          </a:p>
        </p:txBody>
      </p:sp>
      <p:sp>
        <p:nvSpPr>
          <p:cNvPr id="5" name="Footer Placeholder 4">
            <a:extLst>
              <a:ext uri="{FF2B5EF4-FFF2-40B4-BE49-F238E27FC236}">
                <a16:creationId xmlns:a16="http://schemas.microsoft.com/office/drawing/2014/main" id="{F75599B6-A842-FFA2-6190-FA6A16B03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CE5900-F13C-73D5-12A8-E12C4F7F1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4AE0B-05E6-43A7-88DA-38EA5247C1F7}" type="slidenum">
              <a:rPr lang="en-IN" smtClean="0"/>
              <a:pPr/>
              <a:t>‹#›</a:t>
            </a:fld>
            <a:endParaRPr lang="en-IN"/>
          </a:p>
        </p:txBody>
      </p:sp>
    </p:spTree>
    <p:extLst>
      <p:ext uri="{BB962C8B-B14F-4D97-AF65-F5344CB8AC3E}">
        <p14:creationId xmlns:p14="http://schemas.microsoft.com/office/powerpoint/2010/main" val="423701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adityakadiwal/water-potabilit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AB49B2-08C8-5F8A-E991-4D52C3009D31}"/>
              </a:ext>
            </a:extLst>
          </p:cNvPr>
          <p:cNvSpPr txBox="1"/>
          <p:nvPr/>
        </p:nvSpPr>
        <p:spPr>
          <a:xfrm>
            <a:off x="2545606" y="1525751"/>
            <a:ext cx="5801360" cy="584775"/>
          </a:xfrm>
          <a:prstGeom prst="rect">
            <a:avLst/>
          </a:prstGeom>
          <a:noFill/>
        </p:spPr>
        <p:txBody>
          <a:bodyPr wrap="square" rtlCol="0">
            <a:spAutoFit/>
          </a:bodyPr>
          <a:lstStyle/>
          <a:p>
            <a:pPr algn="ctr"/>
            <a:r>
              <a:rPr lang="en-US" sz="3200" b="1" dirty="0">
                <a:latin typeface="Algerian" pitchFamily="82" charset="0"/>
              </a:rPr>
              <a:t> Water Quality Prediction</a:t>
            </a:r>
            <a:endParaRPr lang="en-IN" sz="3200" b="1" dirty="0">
              <a:latin typeface="Algerian" pitchFamily="82" charset="0"/>
            </a:endParaRPr>
          </a:p>
        </p:txBody>
      </p:sp>
      <p:sp>
        <p:nvSpPr>
          <p:cNvPr id="4" name="TextBox 3">
            <a:extLst>
              <a:ext uri="{FF2B5EF4-FFF2-40B4-BE49-F238E27FC236}">
                <a16:creationId xmlns:a16="http://schemas.microsoft.com/office/drawing/2014/main" id="{D3FC1A9D-1828-73F9-CB02-778FCD4BABA5}"/>
              </a:ext>
            </a:extLst>
          </p:cNvPr>
          <p:cNvSpPr txBox="1"/>
          <p:nvPr/>
        </p:nvSpPr>
        <p:spPr>
          <a:xfrm>
            <a:off x="3291840" y="3545840"/>
            <a:ext cx="5801360" cy="2585323"/>
          </a:xfrm>
          <a:prstGeom prst="rect">
            <a:avLst/>
          </a:prstGeom>
          <a:noFill/>
        </p:spPr>
        <p:txBody>
          <a:bodyPr wrap="square" rtlCol="0">
            <a:spAutoFit/>
          </a:bodyPr>
          <a:lstStyle/>
          <a:p>
            <a:r>
              <a:rPr lang="en-US" dirty="0">
                <a:latin typeface="Arial Black" pitchFamily="34" charset="0"/>
              </a:rPr>
              <a:t>Team</a:t>
            </a:r>
            <a:r>
              <a:rPr lang="en-US" dirty="0"/>
              <a:t>-</a:t>
            </a:r>
          </a:p>
          <a:p>
            <a:r>
              <a:rPr lang="en-US" b="1" dirty="0"/>
              <a:t>E-ADA-085-Anchuri Yamuna</a:t>
            </a:r>
            <a:endParaRPr lang="en-US" dirty="0"/>
          </a:p>
          <a:p>
            <a:r>
              <a:rPr lang="en-US" b="1" dirty="0"/>
              <a:t>E-ADA-087-Ankam Ravi </a:t>
            </a:r>
            <a:r>
              <a:rPr lang="en-US" b="1" dirty="0" err="1"/>
              <a:t>Varma</a:t>
            </a:r>
            <a:endParaRPr lang="en-US" dirty="0"/>
          </a:p>
          <a:p>
            <a:r>
              <a:rPr lang="en-US" b="1" dirty="0"/>
              <a:t>E-ADA-114-Lokesh </a:t>
            </a:r>
            <a:r>
              <a:rPr lang="en-US" b="1" dirty="0" err="1"/>
              <a:t>Sonwani</a:t>
            </a:r>
            <a:endParaRPr lang="en-US" dirty="0"/>
          </a:p>
          <a:p>
            <a:r>
              <a:rPr lang="en-US" b="1" dirty="0"/>
              <a:t>E-ADA-123-Muddada </a:t>
            </a:r>
            <a:r>
              <a:rPr lang="en-US" b="1" dirty="0" err="1"/>
              <a:t>Anusha</a:t>
            </a:r>
            <a:endParaRPr lang="en-US" dirty="0"/>
          </a:p>
          <a:p>
            <a:r>
              <a:rPr lang="en-US" b="1" dirty="0"/>
              <a:t>E-ADA-135-Prerna </a:t>
            </a:r>
            <a:r>
              <a:rPr lang="en-US" b="1" dirty="0" err="1"/>
              <a:t>Sahu</a:t>
            </a:r>
            <a:endParaRPr lang="en-US" dirty="0"/>
          </a:p>
          <a:p>
            <a:r>
              <a:rPr lang="en-US" b="1" dirty="0"/>
              <a:t>E-ADA-164-Vallepu </a:t>
            </a:r>
            <a:r>
              <a:rPr lang="en-US" b="1" dirty="0" err="1"/>
              <a:t>Prabhu</a:t>
            </a:r>
            <a:r>
              <a:rPr lang="en-US" b="1" dirty="0"/>
              <a:t> Das</a:t>
            </a:r>
            <a:endParaRPr lang="en-US" dirty="0"/>
          </a:p>
          <a:p>
            <a:endParaRPr lang="en-US" dirty="0"/>
          </a:p>
          <a:p>
            <a:endParaRPr lang="en-IN" dirty="0"/>
          </a:p>
        </p:txBody>
      </p:sp>
    </p:spTree>
    <p:extLst>
      <p:ext uri="{BB962C8B-B14F-4D97-AF65-F5344CB8AC3E}">
        <p14:creationId xmlns:p14="http://schemas.microsoft.com/office/powerpoint/2010/main" val="92754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219B3A-AF00-C426-6B0B-1B48BF604DC8}"/>
              </a:ext>
            </a:extLst>
          </p:cNvPr>
          <p:cNvPicPr>
            <a:picLocks noChangeAspect="1"/>
          </p:cNvPicPr>
          <p:nvPr/>
        </p:nvPicPr>
        <p:blipFill>
          <a:blip r:embed="rId2"/>
          <a:stretch>
            <a:fillRect/>
          </a:stretch>
        </p:blipFill>
        <p:spPr>
          <a:xfrm>
            <a:off x="1045078" y="1313067"/>
            <a:ext cx="5143764" cy="4394426"/>
          </a:xfrm>
          <a:prstGeom prst="rect">
            <a:avLst/>
          </a:prstGeom>
        </p:spPr>
      </p:pic>
      <p:pic>
        <p:nvPicPr>
          <p:cNvPr id="5" name="Picture 4">
            <a:extLst>
              <a:ext uri="{FF2B5EF4-FFF2-40B4-BE49-F238E27FC236}">
                <a16:creationId xmlns:a16="http://schemas.microsoft.com/office/drawing/2014/main" id="{B14DE3D0-1840-73B9-3523-C75CD7340724}"/>
              </a:ext>
            </a:extLst>
          </p:cNvPr>
          <p:cNvPicPr>
            <a:picLocks noChangeAspect="1"/>
          </p:cNvPicPr>
          <p:nvPr/>
        </p:nvPicPr>
        <p:blipFill>
          <a:blip r:embed="rId3"/>
          <a:stretch>
            <a:fillRect/>
          </a:stretch>
        </p:blipFill>
        <p:spPr>
          <a:xfrm>
            <a:off x="6826801" y="2574542"/>
            <a:ext cx="4838281" cy="1977137"/>
          </a:xfrm>
          <a:prstGeom prst="rect">
            <a:avLst/>
          </a:prstGeom>
        </p:spPr>
      </p:pic>
    </p:spTree>
    <p:extLst>
      <p:ext uri="{BB962C8B-B14F-4D97-AF65-F5344CB8AC3E}">
        <p14:creationId xmlns:p14="http://schemas.microsoft.com/office/powerpoint/2010/main" val="154630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B9A23-20F2-E310-2267-A02B185FDD44}"/>
              </a:ext>
            </a:extLst>
          </p:cNvPr>
          <p:cNvSpPr txBox="1"/>
          <p:nvPr/>
        </p:nvSpPr>
        <p:spPr>
          <a:xfrm>
            <a:off x="1005840" y="594135"/>
            <a:ext cx="6096000" cy="490199"/>
          </a:xfrm>
          <a:prstGeom prst="rect">
            <a:avLst/>
          </a:prstGeom>
          <a:noFill/>
        </p:spPr>
        <p:txBody>
          <a:bodyPr wrap="square">
            <a:spAutoFit/>
          </a:bodyPr>
          <a:lstStyle/>
          <a:p>
            <a:pPr>
              <a:lnSpc>
                <a:spcPct val="115000"/>
              </a:lnSpc>
              <a:spcAft>
                <a:spcPts val="1000"/>
              </a:spcAft>
            </a:pPr>
            <a:r>
              <a:rPr lang="en-IN" sz="2400" b="1" dirty="0">
                <a:effectLst/>
                <a:latin typeface="Times New Roman" panose="02020603050405020304" pitchFamily="18" charset="0"/>
                <a:ea typeface="Calibri" panose="020F0502020204030204" pitchFamily="34" charset="0"/>
                <a:cs typeface="Mangal" panose="02040503050203030202" pitchFamily="18" charset="0"/>
              </a:rPr>
              <a:t>3. Feature Engineering:</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id="{C92BC048-F9C0-85BC-9B42-0DE34D9CA00A}"/>
              </a:ext>
            </a:extLst>
          </p:cNvPr>
          <p:cNvSpPr txBox="1"/>
          <p:nvPr/>
        </p:nvSpPr>
        <p:spPr>
          <a:xfrm>
            <a:off x="1402080" y="1235670"/>
            <a:ext cx="7376160" cy="3046988"/>
          </a:xfrm>
          <a:prstGeom prst="rect">
            <a:avLst/>
          </a:prstGeom>
          <a:noFill/>
        </p:spPr>
        <p:txBody>
          <a:bodyPr wrap="square" rtlCol="0">
            <a:spAutoFit/>
          </a:bodyPr>
          <a:lstStyle/>
          <a:p>
            <a:r>
              <a:rPr lang="en-IN" sz="2000" b="1" dirty="0"/>
              <a:t>Input features</a:t>
            </a:r>
            <a:endParaRPr lang="en-IN" b="1" dirty="0"/>
          </a:p>
          <a:p>
            <a:r>
              <a:rPr lang="en-IN" dirty="0"/>
              <a:t>'</a:t>
            </a:r>
            <a:r>
              <a:rPr lang="en-IN" dirty="0" err="1"/>
              <a:t>ph</a:t>
            </a:r>
            <a:r>
              <a:rPr lang="en-IN" dirty="0"/>
              <a:t>', 'Hardness', 'Solids', 'Chloramines', '</a:t>
            </a:r>
            <a:r>
              <a:rPr lang="en-IN" dirty="0" err="1"/>
              <a:t>Sulfate</a:t>
            </a:r>
            <a:r>
              <a:rPr lang="en-IN" dirty="0"/>
              <a:t>', 'Conductivity', '</a:t>
            </a:r>
            <a:r>
              <a:rPr lang="en-IN" dirty="0" err="1"/>
              <a:t>Organic_carbon</a:t>
            </a:r>
            <a:r>
              <a:rPr lang="en-IN" dirty="0"/>
              <a:t>', 'Trihalomethanes', 'Turbidity’</a:t>
            </a:r>
          </a:p>
          <a:p>
            <a:endParaRPr lang="en-IN" dirty="0"/>
          </a:p>
          <a:p>
            <a:r>
              <a:rPr lang="en-IN" sz="2000" b="1" dirty="0"/>
              <a:t>Target</a:t>
            </a:r>
          </a:p>
          <a:p>
            <a:r>
              <a:rPr lang="en-IN" sz="2000" dirty="0"/>
              <a:t>‘Potability</a:t>
            </a:r>
            <a:r>
              <a:rPr lang="en-IN" sz="2000" b="1" dirty="0"/>
              <a:t>’</a:t>
            </a:r>
          </a:p>
          <a:p>
            <a:endParaRPr lang="en-IN" sz="2000" b="1" dirty="0"/>
          </a:p>
          <a:p>
            <a:endParaRPr lang="en-IN" sz="2000" b="1" dirty="0"/>
          </a:p>
          <a:p>
            <a:r>
              <a:rPr lang="en-IN" sz="2000" b="1" dirty="0"/>
              <a:t>Dividing the dataset into Training and Testing</a:t>
            </a:r>
          </a:p>
          <a:p>
            <a:endParaRPr lang="en-IN" b="1" dirty="0"/>
          </a:p>
        </p:txBody>
      </p:sp>
      <p:pic>
        <p:nvPicPr>
          <p:cNvPr id="9" name="Picture 8">
            <a:extLst>
              <a:ext uri="{FF2B5EF4-FFF2-40B4-BE49-F238E27FC236}">
                <a16:creationId xmlns:a16="http://schemas.microsoft.com/office/drawing/2014/main" id="{1E6BD737-8C9B-2EC8-0E39-133D3B3D7CDE}"/>
              </a:ext>
            </a:extLst>
          </p:cNvPr>
          <p:cNvPicPr>
            <a:picLocks noChangeAspect="1"/>
          </p:cNvPicPr>
          <p:nvPr/>
        </p:nvPicPr>
        <p:blipFill>
          <a:blip r:embed="rId2"/>
          <a:stretch>
            <a:fillRect/>
          </a:stretch>
        </p:blipFill>
        <p:spPr>
          <a:xfrm>
            <a:off x="1402080" y="4109938"/>
            <a:ext cx="8727440" cy="2341389"/>
          </a:xfrm>
          <a:prstGeom prst="rect">
            <a:avLst/>
          </a:prstGeom>
        </p:spPr>
      </p:pic>
    </p:spTree>
    <p:extLst>
      <p:ext uri="{BB962C8B-B14F-4D97-AF65-F5344CB8AC3E}">
        <p14:creationId xmlns:p14="http://schemas.microsoft.com/office/powerpoint/2010/main" val="67872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C883F5-E2C2-66F6-0CC9-198F7F0F1C4F}"/>
              </a:ext>
            </a:extLst>
          </p:cNvPr>
          <p:cNvSpPr txBox="1"/>
          <p:nvPr/>
        </p:nvSpPr>
        <p:spPr>
          <a:xfrm>
            <a:off x="1178560" y="1171178"/>
            <a:ext cx="8788400" cy="4013150"/>
          </a:xfrm>
          <a:prstGeom prst="rect">
            <a:avLst/>
          </a:prstGeom>
          <a:noFill/>
        </p:spPr>
        <p:txBody>
          <a:bodyPr wrap="square">
            <a:spAutoFit/>
          </a:bodyPr>
          <a:lstStyle/>
          <a:p>
            <a:pPr>
              <a:lnSpc>
                <a:spcPct val="115000"/>
              </a:lnSpc>
              <a:spcAft>
                <a:spcPts val="1000"/>
              </a:spcAft>
            </a:pPr>
            <a:r>
              <a:rPr lang="en-IN" sz="2400" b="1" dirty="0">
                <a:effectLst/>
                <a:latin typeface="Times New Roman" panose="02020603050405020304" pitchFamily="18" charset="0"/>
                <a:ea typeface="Calibri" panose="020F0502020204030204" pitchFamily="34" charset="0"/>
                <a:cs typeface="Mangal" panose="02040503050203030202" pitchFamily="18" charset="0"/>
              </a:rPr>
              <a:t>4. Model Selection, Training and Evaluation:</a:t>
            </a:r>
          </a:p>
          <a:p>
            <a:pPr>
              <a:lnSpc>
                <a:spcPct val="115000"/>
              </a:lnSpc>
              <a:spcAft>
                <a:spcPts val="1000"/>
              </a:spcAft>
            </a:pPr>
            <a:endParaRPr lang="en-IN" sz="2400" b="1" dirty="0">
              <a:latin typeface="Times New Roman" panose="02020603050405020304" pitchFamily="18" charset="0"/>
              <a:ea typeface="Calibri" panose="020F0502020204030204" pitchFamily="34" charset="0"/>
              <a:cs typeface="Mangal" panose="02040503050203030202" pitchFamily="18" charset="0"/>
            </a:endParaRPr>
          </a:p>
          <a:p>
            <a:pPr>
              <a:lnSpc>
                <a:spcPct val="115000"/>
              </a:lnSpc>
              <a:spcAft>
                <a:spcPts val="1000"/>
              </a:spcAft>
            </a:pPr>
            <a:r>
              <a:rPr lang="en-IN" sz="2400" dirty="0">
                <a:effectLst/>
                <a:latin typeface="Times New Roman" panose="02020603050405020304" pitchFamily="18" charset="0"/>
                <a:ea typeface="Calibri" panose="020F0502020204030204" pitchFamily="34" charset="0"/>
                <a:cs typeface="Mangal" panose="02040503050203030202" pitchFamily="18" charset="0"/>
              </a:rPr>
              <a:t>ML models or algorithms which we have used</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Logistic Regression</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Decision Tree</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Random Forest</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KNN (k nearest </a:t>
            </a:r>
            <a:r>
              <a:rPr lang="en-US" sz="2000" dirty="0" err="1">
                <a:effectLst/>
                <a:latin typeface="Calibri" panose="020F0502020204030204" pitchFamily="34" charset="0"/>
                <a:ea typeface="Calibri" panose="020F0502020204030204" pitchFamily="34" charset="0"/>
                <a:cs typeface="Mangal" panose="02040503050203030202" pitchFamily="18" charset="0"/>
              </a:rPr>
              <a:t>neighbours</a:t>
            </a:r>
            <a:r>
              <a:rPr lang="en-US" sz="2000" dirty="0">
                <a:effectLst/>
                <a:latin typeface="Calibri" panose="020F0502020204030204" pitchFamily="34" charset="0"/>
                <a:ea typeface="Calibri" panose="020F0502020204030204" pitchFamily="34" charset="0"/>
                <a:cs typeface="Mangal" panose="02040503050203030202" pitchFamily="18" charset="0"/>
              </a:rPr>
              <a:t>)</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SVM (support vector machine)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7734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A375C-933E-F5E8-BFFE-52F356E31846}"/>
              </a:ext>
            </a:extLst>
          </p:cNvPr>
          <p:cNvSpPr txBox="1"/>
          <p:nvPr/>
        </p:nvSpPr>
        <p:spPr>
          <a:xfrm>
            <a:off x="1422400" y="1178560"/>
            <a:ext cx="8158480" cy="369332"/>
          </a:xfrm>
          <a:prstGeom prst="rect">
            <a:avLst/>
          </a:prstGeom>
          <a:noFill/>
        </p:spPr>
        <p:txBody>
          <a:bodyPr wrap="square" rtlCol="0">
            <a:spAutoFit/>
          </a:bodyPr>
          <a:lstStyle/>
          <a:p>
            <a:r>
              <a:rPr lang="en-US" dirty="0"/>
              <a:t>Based on accuracy value of each model, we will select the model for further iterations</a:t>
            </a:r>
            <a:endParaRPr lang="en-IN" dirty="0"/>
          </a:p>
        </p:txBody>
      </p:sp>
      <p:pic>
        <p:nvPicPr>
          <p:cNvPr id="5122" name="Picture 2">
            <a:extLst>
              <a:ext uri="{FF2B5EF4-FFF2-40B4-BE49-F238E27FC236}">
                <a16:creationId xmlns:a16="http://schemas.microsoft.com/office/drawing/2014/main" id="{9F40619E-4D78-89D6-6CE5-FB715E15E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185" y="1889760"/>
            <a:ext cx="645795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C54CB4-2DE8-F401-9433-4F8FD4A8AD6D}"/>
              </a:ext>
            </a:extLst>
          </p:cNvPr>
          <p:cNvPicPr>
            <a:picLocks noChangeAspect="1"/>
          </p:cNvPicPr>
          <p:nvPr/>
        </p:nvPicPr>
        <p:blipFill>
          <a:blip r:embed="rId3"/>
          <a:stretch>
            <a:fillRect/>
          </a:stretch>
        </p:blipFill>
        <p:spPr>
          <a:xfrm>
            <a:off x="530802" y="2693626"/>
            <a:ext cx="3507911" cy="2721654"/>
          </a:xfrm>
          <a:prstGeom prst="rect">
            <a:avLst/>
          </a:prstGeom>
        </p:spPr>
      </p:pic>
    </p:spTree>
    <p:extLst>
      <p:ext uri="{BB962C8B-B14F-4D97-AF65-F5344CB8AC3E}">
        <p14:creationId xmlns:p14="http://schemas.microsoft.com/office/powerpoint/2010/main" val="171253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5324" y="1061545"/>
            <a:ext cx="3626069" cy="461665"/>
          </a:xfrm>
          <a:prstGeom prst="rect">
            <a:avLst/>
          </a:prstGeom>
          <a:noFill/>
        </p:spPr>
        <p:txBody>
          <a:bodyPr wrap="square" rtlCol="0">
            <a:spAutoFit/>
          </a:bodyPr>
          <a:lstStyle/>
          <a:p>
            <a:r>
              <a:rPr lang="en-US" sz="2400" b="1" dirty="0"/>
              <a:t>5. Model Optimization:</a:t>
            </a:r>
          </a:p>
        </p:txBody>
      </p:sp>
      <p:sp>
        <p:nvSpPr>
          <p:cNvPr id="4" name="TextBox 3"/>
          <p:cNvSpPr txBox="1"/>
          <p:nvPr/>
        </p:nvSpPr>
        <p:spPr>
          <a:xfrm>
            <a:off x="1849820" y="1870841"/>
            <a:ext cx="7462346"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GridSearchCV</a:t>
            </a:r>
            <a:r>
              <a:rPr lang="en-US" sz="2000" dirty="0"/>
              <a:t> is a technique for finding the optimal parameter values from a given set of parameters in a grid. It's essentially a cross-validation technique. The model as well as the parameters must be entered.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Grid search builds a model for every combination of </a:t>
            </a:r>
            <a:r>
              <a:rPr lang="en-US" sz="2000" dirty="0" err="1"/>
              <a:t>hyperparameters</a:t>
            </a:r>
            <a:r>
              <a:rPr lang="en-US" sz="2000" dirty="0"/>
              <a:t> specified and evaluates each model.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Gridsearchcv</a:t>
            </a:r>
            <a:r>
              <a:rPr lang="en-US" sz="2000" dirty="0"/>
              <a:t> finds the optimal parameters to increase model performance</a:t>
            </a:r>
          </a:p>
        </p:txBody>
      </p:sp>
    </p:spTree>
    <p:extLst>
      <p:ext uri="{BB962C8B-B14F-4D97-AF65-F5344CB8AC3E}">
        <p14:creationId xmlns:p14="http://schemas.microsoft.com/office/powerpoint/2010/main" val="413824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4607" y="1093076"/>
            <a:ext cx="2942897" cy="461665"/>
          </a:xfrm>
          <a:prstGeom prst="rect">
            <a:avLst/>
          </a:prstGeom>
          <a:noFill/>
        </p:spPr>
        <p:txBody>
          <a:bodyPr wrap="square" rtlCol="0">
            <a:spAutoFit/>
          </a:bodyPr>
          <a:lstStyle/>
          <a:p>
            <a:r>
              <a:rPr lang="en-US" sz="2400" b="1" dirty="0"/>
              <a:t>Conclusion</a:t>
            </a:r>
            <a:r>
              <a:rPr lang="en-US" b="1" dirty="0"/>
              <a:t>:</a:t>
            </a:r>
          </a:p>
        </p:txBody>
      </p:sp>
      <p:sp>
        <p:nvSpPr>
          <p:cNvPr id="4" name="TextBox 3"/>
          <p:cNvSpPr txBox="1"/>
          <p:nvPr/>
        </p:nvSpPr>
        <p:spPr>
          <a:xfrm>
            <a:off x="1376980" y="1656679"/>
            <a:ext cx="9983095" cy="1938992"/>
          </a:xfrm>
          <a:prstGeom prst="rect">
            <a:avLst/>
          </a:prstGeom>
          <a:noFill/>
        </p:spPr>
        <p:txBody>
          <a:bodyPr wrap="square" rtlCol="0">
            <a:spAutoFit/>
          </a:bodyPr>
          <a:lstStyle/>
          <a:p>
            <a:r>
              <a:rPr lang="en-US" sz="2000" dirty="0"/>
              <a:t>We conclude that we predict the water quality  with machine learning models. Here we trained the data in various models  like logistic regression, k nearest neighbors, support vector machine, random forest classifier and decision tree. Here we get most accuracy in </a:t>
            </a:r>
            <a:r>
              <a:rPr lang="en-US" sz="2000" dirty="0" err="1"/>
              <a:t>svm</a:t>
            </a:r>
            <a:r>
              <a:rPr lang="en-US" sz="2000" dirty="0"/>
              <a:t>(</a:t>
            </a:r>
            <a:r>
              <a:rPr lang="en-US" sz="2000" dirty="0" err="1"/>
              <a:t>suppport</a:t>
            </a:r>
            <a:r>
              <a:rPr lang="en-US" sz="2000" dirty="0"/>
              <a:t> vector machine) as explained above with the mentioned bar graph. There we get accuracy of  0.685976 in </a:t>
            </a:r>
            <a:r>
              <a:rPr lang="en-US" sz="2000" dirty="0" err="1"/>
              <a:t>svm</a:t>
            </a:r>
            <a:r>
              <a:rPr lang="en-US" sz="2000" dirty="0"/>
              <a:t> compared to other models.</a:t>
            </a:r>
          </a:p>
          <a:p>
            <a:endParaRPr lang="en-US" sz="2000" dirty="0"/>
          </a:p>
        </p:txBody>
      </p:sp>
    </p:spTree>
    <p:extLst>
      <p:ext uri="{BB962C8B-B14F-4D97-AF65-F5344CB8AC3E}">
        <p14:creationId xmlns:p14="http://schemas.microsoft.com/office/powerpoint/2010/main" val="212553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5FF09F-E677-D014-B5AA-453577DBBB47}"/>
              </a:ext>
            </a:extLst>
          </p:cNvPr>
          <p:cNvSpPr txBox="1"/>
          <p:nvPr/>
        </p:nvSpPr>
        <p:spPr>
          <a:xfrm>
            <a:off x="1330960" y="1513838"/>
            <a:ext cx="8879840" cy="3539430"/>
          </a:xfrm>
          <a:prstGeom prst="rect">
            <a:avLst/>
          </a:prstGeom>
          <a:noFill/>
        </p:spPr>
        <p:txBody>
          <a:bodyPr wrap="square" rtlCol="0">
            <a:spAutoFit/>
          </a:bodyPr>
          <a:lstStyle/>
          <a:p>
            <a:r>
              <a:rPr lang="en-US" sz="2400" b="1" dirty="0"/>
              <a:t>Machine learning </a:t>
            </a:r>
            <a:r>
              <a:rPr lang="en-US" sz="2000" dirty="0"/>
              <a:t>is a subfield of artificial intelligence (AI) that focuses on creating algorithms and models capable of learning and making predictions or decisions without being explicitly programmed. It involves developing computer systems that can automatically learn and improve from experience, allowing them to analyze data, identify patterns, and make informed decisions or predictions.</a:t>
            </a:r>
          </a:p>
          <a:p>
            <a:endParaRPr lang="en-US" sz="2000" dirty="0"/>
          </a:p>
          <a:p>
            <a:r>
              <a:rPr lang="en-US" sz="2000" dirty="0"/>
              <a:t>The core idea behind machine learning is to enable computers to learn from examples and data, rather than relying on explicit instructions. This is done by training models on large datasets, where the models use statistical techniques to find patterns and relationships within the data. Once trained, these models can make predictions or take actions on new, unseen data.</a:t>
            </a:r>
            <a:endParaRPr lang="en-IN" sz="2000" dirty="0"/>
          </a:p>
        </p:txBody>
      </p:sp>
    </p:spTree>
    <p:extLst>
      <p:ext uri="{BB962C8B-B14F-4D97-AF65-F5344CB8AC3E}">
        <p14:creationId xmlns:p14="http://schemas.microsoft.com/office/powerpoint/2010/main" val="327546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5D78F-7A23-C66F-20C5-2E1AA9D2ADCC}"/>
              </a:ext>
            </a:extLst>
          </p:cNvPr>
          <p:cNvSpPr txBox="1"/>
          <p:nvPr/>
        </p:nvSpPr>
        <p:spPr>
          <a:xfrm>
            <a:off x="1310640" y="1574800"/>
            <a:ext cx="8666480" cy="3200876"/>
          </a:xfrm>
          <a:prstGeom prst="rect">
            <a:avLst/>
          </a:prstGeom>
          <a:noFill/>
        </p:spPr>
        <p:txBody>
          <a:bodyPr wrap="square" rtlCol="0">
            <a:spAutoFit/>
          </a:bodyPr>
          <a:lstStyle/>
          <a:p>
            <a:r>
              <a:rPr lang="en-IN" sz="2400" b="1" dirty="0"/>
              <a:t>Problem Statement:</a:t>
            </a:r>
            <a:endParaRPr lang="en-US" sz="2400" b="1" dirty="0"/>
          </a:p>
          <a:p>
            <a:endParaRPr lang="en-US" dirty="0"/>
          </a:p>
          <a:p>
            <a:r>
              <a:rPr lang="en-US" sz="2000" dirty="0"/>
              <a:t>The problem at hand is to develop a machine learning model that can accurately predict water quality based on various parameters and features. The objective is to leverage historical data on water samples and associated measurements to create a predictive model that can assess water quality in real-time, enabling early detection of potential contaminants or anomalies.</a:t>
            </a:r>
          </a:p>
          <a:p>
            <a:endParaRPr lang="en-US" sz="2000" dirty="0"/>
          </a:p>
          <a:p>
            <a:r>
              <a:rPr lang="en-US" sz="2000" dirty="0"/>
              <a:t>We have to predict the quality of water based on the pH, Hardness, and other properties.</a:t>
            </a:r>
            <a:endParaRPr lang="en-IN" sz="2000" dirty="0"/>
          </a:p>
        </p:txBody>
      </p:sp>
    </p:spTree>
    <p:extLst>
      <p:ext uri="{BB962C8B-B14F-4D97-AF65-F5344CB8AC3E}">
        <p14:creationId xmlns:p14="http://schemas.microsoft.com/office/powerpoint/2010/main" val="147132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8A0AED-86D9-9BB4-A11E-678031D75AB4}"/>
              </a:ext>
            </a:extLst>
          </p:cNvPr>
          <p:cNvSpPr txBox="1"/>
          <p:nvPr/>
        </p:nvSpPr>
        <p:spPr>
          <a:xfrm>
            <a:off x="1361440" y="643374"/>
            <a:ext cx="9286240" cy="461665"/>
          </a:xfrm>
          <a:prstGeom prst="rect">
            <a:avLst/>
          </a:prstGeom>
          <a:noFill/>
        </p:spPr>
        <p:txBody>
          <a:bodyPr wrap="square">
            <a:spAutoFit/>
          </a:bodyPr>
          <a:lstStyle/>
          <a:p>
            <a:r>
              <a:rPr lang="en-IN" sz="2400" b="1" dirty="0"/>
              <a:t>Steps in Machine Learning :-</a:t>
            </a:r>
          </a:p>
        </p:txBody>
      </p:sp>
      <p:pic>
        <p:nvPicPr>
          <p:cNvPr id="1026" name="Picture 2" descr="Data Science Process - GeeksforGeeks">
            <a:extLst>
              <a:ext uri="{FF2B5EF4-FFF2-40B4-BE49-F238E27FC236}">
                <a16:creationId xmlns:a16="http://schemas.microsoft.com/office/drawing/2014/main" id="{8E22EA1E-C32F-04F8-6687-9F383C03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57732"/>
            <a:ext cx="6587490" cy="433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4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FC19A4-25FA-7A4D-553A-6CDB7EBB81AB}"/>
              </a:ext>
            </a:extLst>
          </p:cNvPr>
          <p:cNvSpPr txBox="1"/>
          <p:nvPr/>
        </p:nvSpPr>
        <p:spPr>
          <a:xfrm>
            <a:off x="1402080" y="366623"/>
            <a:ext cx="8554720" cy="6709529"/>
          </a:xfrm>
          <a:prstGeom prst="rect">
            <a:avLst/>
          </a:prstGeom>
          <a:noFill/>
        </p:spPr>
        <p:txBody>
          <a:bodyPr wrap="square">
            <a:spAutoFit/>
          </a:bodyPr>
          <a:lstStyle/>
          <a:p>
            <a:pPr>
              <a:tabLst>
                <a:tab pos="2874963" algn="l"/>
              </a:tabLst>
            </a:pPr>
            <a:r>
              <a:rPr lang="en-IN" sz="2400" b="1" dirty="0"/>
              <a:t>1. Gathering and acquiring relevant data for the project</a:t>
            </a:r>
            <a:r>
              <a:rPr lang="en-IN" sz="1800" b="1" dirty="0"/>
              <a:t>:-</a:t>
            </a:r>
          </a:p>
          <a:p>
            <a:endParaRPr lang="en-IN" sz="1800" b="1" dirty="0"/>
          </a:p>
          <a:p>
            <a:r>
              <a:rPr lang="en-IN" sz="1800" b="1" dirty="0"/>
              <a:t>Used Data from Kaggle Website</a:t>
            </a:r>
          </a:p>
          <a:p>
            <a:r>
              <a:rPr lang="en-US" sz="1600" b="1" dirty="0"/>
              <a:t>Data set </a:t>
            </a:r>
            <a:r>
              <a:rPr lang="en-US" sz="1600" dirty="0"/>
              <a:t>: </a:t>
            </a:r>
            <a:r>
              <a:rPr lang="en-IN" sz="1600" dirty="0">
                <a:hlinkClick r:id="rId2"/>
              </a:rPr>
              <a:t>https://www.kaggle.com/datasets/adityakadiwal/water-potability</a:t>
            </a:r>
            <a:endParaRPr lang="en-IN" sz="1600" dirty="0"/>
          </a:p>
          <a:p>
            <a:endParaRPr lang="en-IN" sz="1600" dirty="0"/>
          </a:p>
          <a:p>
            <a:r>
              <a:rPr lang="en-IN" sz="2000" b="1" dirty="0"/>
              <a:t>Column Description</a:t>
            </a:r>
          </a:p>
          <a:p>
            <a:r>
              <a:rPr lang="en-US" dirty="0"/>
              <a:t>1. </a:t>
            </a:r>
            <a:r>
              <a:rPr lang="en-US" dirty="0" err="1"/>
              <a:t>ph</a:t>
            </a:r>
            <a:r>
              <a:rPr lang="en-US" dirty="0"/>
              <a:t>: pH of 1. water (0 to 14).</a:t>
            </a:r>
          </a:p>
          <a:p>
            <a:r>
              <a:rPr lang="en-US" dirty="0"/>
              <a:t>2. Hardness: Capacity of water to precipitate soap in mg/L.</a:t>
            </a:r>
          </a:p>
          <a:p>
            <a:r>
              <a:rPr lang="en-US" dirty="0"/>
              <a:t>3. Solids: Total dissolved solids in ppm.</a:t>
            </a:r>
          </a:p>
          <a:p>
            <a:r>
              <a:rPr lang="en-US" dirty="0"/>
              <a:t>4. Chloramines: Amount of Chloramines in ppm.</a:t>
            </a:r>
          </a:p>
          <a:p>
            <a:r>
              <a:rPr lang="en-US" dirty="0"/>
              <a:t>5. Sulfate: Amount of Sulfates dissolved in mg/L.</a:t>
            </a:r>
          </a:p>
          <a:p>
            <a:r>
              <a:rPr lang="en-US" dirty="0"/>
              <a:t>6. Conductivity: Electrical conductivity of water in </a:t>
            </a:r>
            <a:r>
              <a:rPr lang="en-US" dirty="0" err="1"/>
              <a:t>μS</a:t>
            </a:r>
            <a:r>
              <a:rPr lang="en-US" dirty="0"/>
              <a:t>/cm.</a:t>
            </a:r>
          </a:p>
          <a:p>
            <a:r>
              <a:rPr lang="en-US" dirty="0"/>
              <a:t>7. </a:t>
            </a:r>
            <a:r>
              <a:rPr lang="en-US" dirty="0" err="1"/>
              <a:t>Organic_carbon</a:t>
            </a:r>
            <a:r>
              <a:rPr lang="en-US" dirty="0"/>
              <a:t>: Amount of organic carbon in ppm.</a:t>
            </a:r>
          </a:p>
          <a:p>
            <a:r>
              <a:rPr lang="en-US" dirty="0"/>
              <a:t>8. Trihalomethanes: Amount of Trihalomethanes in </a:t>
            </a:r>
            <a:r>
              <a:rPr lang="en-US" dirty="0" err="1"/>
              <a:t>μg</a:t>
            </a:r>
            <a:r>
              <a:rPr lang="en-US" dirty="0"/>
              <a:t>/L.</a:t>
            </a:r>
          </a:p>
          <a:p>
            <a:r>
              <a:rPr lang="en-US" dirty="0"/>
              <a:t>9. Turbidity: Measure of light </a:t>
            </a:r>
            <a:r>
              <a:rPr lang="en-US" dirty="0" err="1"/>
              <a:t>emiting</a:t>
            </a:r>
            <a:r>
              <a:rPr lang="en-US" dirty="0"/>
              <a:t> property of water in NTU.</a:t>
            </a:r>
          </a:p>
          <a:p>
            <a:r>
              <a:rPr lang="en-US" dirty="0"/>
              <a:t>10. Potability: Indicates if water is safe for human consumption. Potable -1 and Not potable -0</a:t>
            </a:r>
          </a:p>
          <a:p>
            <a:endParaRPr lang="en-IN" sz="1600" b="1" dirty="0"/>
          </a:p>
          <a:p>
            <a:endParaRPr lang="en-IN" sz="1600" dirty="0"/>
          </a:p>
          <a:p>
            <a:r>
              <a:rPr lang="en-IN" b="1" dirty="0">
                <a:latin typeface="Times New Roman" panose="02020603050405020304" pitchFamily="18" charset="0"/>
                <a:ea typeface="Calibri" panose="020F0502020204030204" pitchFamily="34" charset="0"/>
                <a:cs typeface="Mangal" panose="02040503050203030202" pitchFamily="18" charset="0"/>
              </a:rPr>
              <a:t>Data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preprocessing</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data cleaning</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handling missing values</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feature scaling.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600" dirty="0"/>
          </a:p>
        </p:txBody>
      </p:sp>
    </p:spTree>
    <p:extLst>
      <p:ext uri="{BB962C8B-B14F-4D97-AF65-F5344CB8AC3E}">
        <p14:creationId xmlns:p14="http://schemas.microsoft.com/office/powerpoint/2010/main" val="333811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A8FF4B-F0F2-539D-EA1D-6DFC35EE44CA}"/>
              </a:ext>
            </a:extLst>
          </p:cNvPr>
          <p:cNvPicPr>
            <a:picLocks noChangeAspect="1"/>
          </p:cNvPicPr>
          <p:nvPr/>
        </p:nvPicPr>
        <p:blipFill>
          <a:blip r:embed="rId2"/>
          <a:stretch>
            <a:fillRect/>
          </a:stretch>
        </p:blipFill>
        <p:spPr>
          <a:xfrm>
            <a:off x="994808" y="2508834"/>
            <a:ext cx="9744312" cy="2865806"/>
          </a:xfrm>
          <a:prstGeom prst="rect">
            <a:avLst/>
          </a:prstGeom>
        </p:spPr>
      </p:pic>
      <p:sp>
        <p:nvSpPr>
          <p:cNvPr id="4" name="TextBox 3">
            <a:extLst>
              <a:ext uri="{FF2B5EF4-FFF2-40B4-BE49-F238E27FC236}">
                <a16:creationId xmlns:a16="http://schemas.microsoft.com/office/drawing/2014/main" id="{A7CE14C4-D4B3-B7BA-C1DF-D073B05114CE}"/>
              </a:ext>
            </a:extLst>
          </p:cNvPr>
          <p:cNvSpPr txBox="1"/>
          <p:nvPr/>
        </p:nvSpPr>
        <p:spPr>
          <a:xfrm flipH="1">
            <a:off x="1482488" y="1625600"/>
            <a:ext cx="4912361" cy="707886"/>
          </a:xfrm>
          <a:prstGeom prst="rect">
            <a:avLst/>
          </a:prstGeom>
          <a:noFill/>
        </p:spPr>
        <p:txBody>
          <a:bodyPr wrap="square" rtlCol="0">
            <a:spAutoFit/>
          </a:bodyPr>
          <a:lstStyle/>
          <a:p>
            <a:r>
              <a:rPr lang="en-US" sz="2000" b="1" dirty="0"/>
              <a:t>Sample Data</a:t>
            </a:r>
          </a:p>
          <a:p>
            <a:r>
              <a:rPr lang="en-US" sz="2000" b="1" dirty="0" err="1"/>
              <a:t>df.head</a:t>
            </a:r>
            <a:r>
              <a:rPr lang="en-US" sz="2000" b="1" dirty="0"/>
              <a:t>(5)</a:t>
            </a:r>
            <a:endParaRPr lang="en-IN" sz="2000" b="1" dirty="0"/>
          </a:p>
        </p:txBody>
      </p:sp>
    </p:spTree>
    <p:extLst>
      <p:ext uri="{BB962C8B-B14F-4D97-AF65-F5344CB8AC3E}">
        <p14:creationId xmlns:p14="http://schemas.microsoft.com/office/powerpoint/2010/main" val="408469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A5B76C-D1DF-15DB-4FA4-98FF3CB9E29F}"/>
              </a:ext>
            </a:extLst>
          </p:cNvPr>
          <p:cNvPicPr>
            <a:picLocks noChangeAspect="1"/>
          </p:cNvPicPr>
          <p:nvPr/>
        </p:nvPicPr>
        <p:blipFill>
          <a:blip r:embed="rId2"/>
          <a:stretch>
            <a:fillRect/>
          </a:stretch>
        </p:blipFill>
        <p:spPr>
          <a:xfrm>
            <a:off x="518161" y="2086502"/>
            <a:ext cx="4257040" cy="3623418"/>
          </a:xfrm>
          <a:prstGeom prst="rect">
            <a:avLst/>
          </a:prstGeom>
        </p:spPr>
      </p:pic>
      <p:sp>
        <p:nvSpPr>
          <p:cNvPr id="4" name="TextBox 3">
            <a:extLst>
              <a:ext uri="{FF2B5EF4-FFF2-40B4-BE49-F238E27FC236}">
                <a16:creationId xmlns:a16="http://schemas.microsoft.com/office/drawing/2014/main" id="{AFD4E48A-EDD1-A681-1F56-E6EF9811B4AB}"/>
              </a:ext>
            </a:extLst>
          </p:cNvPr>
          <p:cNvSpPr txBox="1"/>
          <p:nvPr/>
        </p:nvSpPr>
        <p:spPr>
          <a:xfrm>
            <a:off x="518161" y="695019"/>
            <a:ext cx="8483600" cy="1077218"/>
          </a:xfrm>
          <a:prstGeom prst="rect">
            <a:avLst/>
          </a:prstGeom>
          <a:noFill/>
        </p:spPr>
        <p:txBody>
          <a:bodyPr wrap="square" rtlCol="0">
            <a:spAutoFit/>
          </a:bodyPr>
          <a:lstStyle/>
          <a:p>
            <a:r>
              <a:rPr lang="en-US" sz="2400" b="1" dirty="0"/>
              <a:t>Handling Missing Values</a:t>
            </a:r>
            <a:endParaRPr lang="en-US" sz="2000" b="1" dirty="0"/>
          </a:p>
          <a:p>
            <a:r>
              <a:rPr lang="en-US" sz="2000" dirty="0"/>
              <a:t>Null values which are present in data</a:t>
            </a:r>
          </a:p>
          <a:p>
            <a:r>
              <a:rPr lang="en-US" sz="2000" dirty="0"/>
              <a:t>These null Values are filled with mean of their columns</a:t>
            </a:r>
          </a:p>
        </p:txBody>
      </p:sp>
      <p:pic>
        <p:nvPicPr>
          <p:cNvPr id="2050" name="Picture 2">
            <a:extLst>
              <a:ext uri="{FF2B5EF4-FFF2-40B4-BE49-F238E27FC236}">
                <a16:creationId xmlns:a16="http://schemas.microsoft.com/office/drawing/2014/main" id="{A348114B-BB50-943A-1D37-9F77CE727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320" y="1905940"/>
            <a:ext cx="6888480" cy="477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20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5652CE-F038-5B5A-FAE0-E65E9BBD03D8}"/>
              </a:ext>
            </a:extLst>
          </p:cNvPr>
          <p:cNvPicPr>
            <a:picLocks noChangeAspect="1"/>
          </p:cNvPicPr>
          <p:nvPr/>
        </p:nvPicPr>
        <p:blipFill>
          <a:blip r:embed="rId2"/>
          <a:stretch>
            <a:fillRect/>
          </a:stretch>
        </p:blipFill>
        <p:spPr>
          <a:xfrm>
            <a:off x="1706881" y="1439914"/>
            <a:ext cx="8046720" cy="4391926"/>
          </a:xfrm>
          <a:prstGeom prst="rect">
            <a:avLst/>
          </a:prstGeom>
        </p:spPr>
      </p:pic>
    </p:spTree>
    <p:extLst>
      <p:ext uri="{BB962C8B-B14F-4D97-AF65-F5344CB8AC3E}">
        <p14:creationId xmlns:p14="http://schemas.microsoft.com/office/powerpoint/2010/main" val="327795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6071D-7296-A49D-7937-63AE70CC2B61}"/>
              </a:ext>
            </a:extLst>
          </p:cNvPr>
          <p:cNvSpPr txBox="1"/>
          <p:nvPr/>
        </p:nvSpPr>
        <p:spPr>
          <a:xfrm>
            <a:off x="916248" y="350795"/>
            <a:ext cx="5697912" cy="978473"/>
          </a:xfrm>
          <a:prstGeom prst="rect">
            <a:avLst/>
          </a:prstGeom>
          <a:noFill/>
        </p:spPr>
        <p:txBody>
          <a:bodyPr wrap="square">
            <a:spAutoFit/>
          </a:bodyPr>
          <a:lstStyle/>
          <a:p>
            <a:pPr>
              <a:lnSpc>
                <a:spcPct val="115000"/>
              </a:lnSpc>
              <a:spcAft>
                <a:spcPts val="1000"/>
              </a:spcAft>
            </a:pPr>
            <a:r>
              <a:rPr lang="en-IN" sz="2400" b="1" dirty="0">
                <a:effectLst/>
                <a:latin typeface="Times New Roman" panose="02020603050405020304" pitchFamily="18" charset="0"/>
                <a:ea typeface="Calibri" panose="020F0502020204030204" pitchFamily="34" charset="0"/>
                <a:cs typeface="Mangal" panose="02040503050203030202" pitchFamily="18" charset="0"/>
              </a:rPr>
              <a:t>2. Data Exploration and Analysis :-</a:t>
            </a:r>
          </a:p>
          <a:p>
            <a:pPr>
              <a:lnSpc>
                <a:spcPct val="115000"/>
              </a:lnSpc>
              <a:spcAft>
                <a:spcPts val="1000"/>
              </a:spcAft>
            </a:pPr>
            <a:endParaRPr lang="en-IN" sz="2000" b="1"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3074" name="Picture 2">
            <a:extLst>
              <a:ext uri="{FF2B5EF4-FFF2-40B4-BE49-F238E27FC236}">
                <a16:creationId xmlns:a16="http://schemas.microsoft.com/office/drawing/2014/main" id="{13F7FE4D-73DA-5FBE-FF10-B17D654FB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440" y="1185607"/>
            <a:ext cx="8331200" cy="5398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32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678</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dc:creator>
  <cp:lastModifiedBy>Ravi Varma</cp:lastModifiedBy>
  <cp:revision>11</cp:revision>
  <dcterms:created xsi:type="dcterms:W3CDTF">2023-06-17T04:10:49Z</dcterms:created>
  <dcterms:modified xsi:type="dcterms:W3CDTF">2023-06-17T07:44:14Z</dcterms:modified>
</cp:coreProperties>
</file>