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63" r:id="rId7"/>
    <p:sldId id="256" r:id="rId8"/>
    <p:sldId id="279" r:id="rId9"/>
    <p:sldId id="262" r:id="rId10"/>
    <p:sldId id="27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80" r:id="rId20"/>
    <p:sldId id="281" r:id="rId21"/>
    <p:sldId id="273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8A6B-E3B1-4037-A7AF-629D33BC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380D-FEF7-4B9E-8702-62517C2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E87D-EDF6-4B18-B477-AED1E6D1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E011-D088-476F-BF2D-C9824FE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072D-FA0F-4714-AADF-5A869FD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9CFB-DD00-4D1B-AB70-5581CA6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3142-E2B0-4546-AFC4-AB25D652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85A3-71AF-4FCF-BB39-19E873B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58FB-7274-4890-BE1B-BBE763D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14D7-AF55-40AD-B6CC-0734A062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1B3B9-F328-4F93-AC8D-3A3BE98D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C252-A369-4A16-A9F0-7D7D6CB6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A814-1D72-44A4-8E2F-7CB445B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EA1E-FAEB-4158-BB24-8B70BF4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89D7-8632-4128-B73E-32C84BD3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4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66A1-EE7F-4B4F-AB03-5247EF50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02B2-A7C5-4CAC-B53C-C3F41A13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CA7-B571-4031-8E0F-63C85E6F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CF32-738B-478F-BC93-51F69D48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BED4-42D5-4868-B54F-861D9579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6A7-1D60-459B-9362-4C82B68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1561-68D2-4698-BDFA-7C9DE4ED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F11C-38C0-47FC-A9EE-BAFAC6A2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3732-669A-4B7A-BF68-FDC05FBB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104F-AE80-4250-8AD2-D5861178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AA81-64F4-4058-B5A4-21C36CA8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4568-EA54-4143-8E8C-62BE691A2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83603-0798-429B-B0E4-5F9085728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B390B-2386-4990-9033-C37FF82F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288EA-21BA-4A42-85A6-A06A3A42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C0F7-317B-42AE-B5E1-5B87AD1F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A174-61C7-4B74-A4C1-8EF7C2D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7F88-1D7F-4DA3-871C-759FFAB4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265CD-CE25-48B6-B2D2-FAD71557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8A7F-CFE4-45F0-8661-27265F87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AFAE3-E792-49D0-8E55-34FF2ADA6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3590F-F6AB-4C9B-941C-41FD3557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4D6AE-E03E-456B-93C9-A12DD6BA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9219B-4155-4A2C-96B2-C56AD54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6988-6F41-4B34-AA73-5EC2CC4F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66A25-3F92-4BD7-8C49-7931EAEE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A5F7A-939B-4129-8FDF-57DE4241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FB13E-7E82-42ED-A4FF-5638E75C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F6E8A-55DB-4E5F-9281-9E65D32D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7474D-AE0A-49E1-84E6-3BE4E5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E30AC-3422-40B3-9C09-38DB831F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7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596A-EA89-4C14-B101-10BC6747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5E86-276D-4450-989C-96A7C5D6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19329-65F9-4354-9C90-39FF5092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0020-9671-4FD4-8006-D483D22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2836F-133E-473B-A73A-322222F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BC7D8-A25B-427D-8F13-88D2A835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959-78FC-4466-A26F-5DAB5EA8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ABB8-FCE8-4CAD-AF50-780375D4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AD9C6-D42E-4D07-9192-800B5563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FAC3-0CDD-4B64-AAE7-0DBEB10C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F0AE-C394-4135-A0FC-D38C3CC5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DF47-BC5D-4DAB-889F-54FF6AE0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E67B1-E940-4495-A416-34CE8DFB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4F85-1E58-475D-B9ED-0960075E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4A59-022F-4297-B1C9-7AF2CA02A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6C3-DEC9-47E6-B85E-A01884B32F29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3823-CD78-48BA-B55D-12182B0F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B90E-8149-4BFF-99C3-F2DE3019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E6B0-BEAF-4240-8C49-8B0C43A6C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VNVCM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F54B7-1E35-441D-A5AD-25038F12BE9A}"/>
              </a:ext>
            </a:extLst>
          </p:cNvPr>
          <p:cNvSpPr/>
          <p:nvPr/>
        </p:nvSpPr>
        <p:spPr>
          <a:xfrm>
            <a:off x="1123950" y="1580913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Desktop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791D7-15BE-4EE2-BA22-FB62E80064CD}"/>
              </a:ext>
            </a:extLst>
          </p:cNvPr>
          <p:cNvSpPr/>
          <p:nvPr/>
        </p:nvSpPr>
        <p:spPr>
          <a:xfrm>
            <a:off x="1123950" y="2828570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Web App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E4A86-F875-4F00-B33D-0C594F90F5D4}"/>
              </a:ext>
            </a:extLst>
          </p:cNvPr>
          <p:cNvSpPr/>
          <p:nvPr/>
        </p:nvSpPr>
        <p:spPr>
          <a:xfrm>
            <a:off x="1123950" y="4076227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1AE192A5-4C50-4BD4-B3CA-7A1DF66711EF}"/>
              </a:ext>
            </a:extLst>
          </p:cNvPr>
          <p:cNvSpPr/>
          <p:nvPr/>
        </p:nvSpPr>
        <p:spPr>
          <a:xfrm>
            <a:off x="5623560" y="2022755"/>
            <a:ext cx="2583180" cy="1611630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VNVCM Rest API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16C20F6-9133-4E74-9DF7-5535E9C792B5}"/>
              </a:ext>
            </a:extLst>
          </p:cNvPr>
          <p:cNvSpPr/>
          <p:nvPr/>
        </p:nvSpPr>
        <p:spPr>
          <a:xfrm>
            <a:off x="5995035" y="4260894"/>
            <a:ext cx="1840230" cy="161163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83322-27C3-4CC1-8919-419640507380}"/>
              </a:ext>
            </a:extLst>
          </p:cNvPr>
          <p:cNvSpPr/>
          <p:nvPr/>
        </p:nvSpPr>
        <p:spPr>
          <a:xfrm>
            <a:off x="1123950" y="5132793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Swagger UI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54BE6A-D990-44DD-8157-625A13EDAFFD}"/>
              </a:ext>
            </a:extLst>
          </p:cNvPr>
          <p:cNvCxnSpPr>
            <a:stCxn id="10" idx="3"/>
            <a:endCxn id="2" idx="1"/>
          </p:cNvCxnSpPr>
          <p:nvPr/>
        </p:nvCxnSpPr>
        <p:spPr>
          <a:xfrm>
            <a:off x="2987040" y="1838088"/>
            <a:ext cx="2636520" cy="9904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8DBADA-243E-452E-8286-1C4998FBC805}"/>
              </a:ext>
            </a:extLst>
          </p:cNvPr>
          <p:cNvCxnSpPr>
            <a:stCxn id="20" idx="3"/>
            <a:endCxn id="2" idx="1"/>
          </p:cNvCxnSpPr>
          <p:nvPr/>
        </p:nvCxnSpPr>
        <p:spPr>
          <a:xfrm flipV="1">
            <a:off x="2987040" y="2828570"/>
            <a:ext cx="2636520" cy="25613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C952F5-C7B6-4160-B698-79252757DC8F}"/>
              </a:ext>
            </a:extLst>
          </p:cNvPr>
          <p:cNvCxnSpPr>
            <a:stCxn id="14" idx="3"/>
            <a:endCxn id="2" idx="1"/>
          </p:cNvCxnSpPr>
          <p:nvPr/>
        </p:nvCxnSpPr>
        <p:spPr>
          <a:xfrm flipV="1">
            <a:off x="2987040" y="2828570"/>
            <a:ext cx="2636520" cy="15048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B910B91-707A-41CE-B7F5-E986FE17CB21}"/>
              </a:ext>
            </a:extLst>
          </p:cNvPr>
          <p:cNvCxnSpPr>
            <a:stCxn id="11" idx="3"/>
            <a:endCxn id="2" idx="1"/>
          </p:cNvCxnSpPr>
          <p:nvPr/>
        </p:nvCxnSpPr>
        <p:spPr>
          <a:xfrm flipV="1">
            <a:off x="2987040" y="2828570"/>
            <a:ext cx="2636520" cy="2571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055986-B8D1-4A3F-9260-52A6B81A161D}"/>
              </a:ext>
            </a:extLst>
          </p:cNvPr>
          <p:cNvCxnSpPr>
            <a:stCxn id="2" idx="2"/>
            <a:endCxn id="3" idx="1"/>
          </p:cNvCxnSpPr>
          <p:nvPr/>
        </p:nvCxnSpPr>
        <p:spPr>
          <a:xfrm>
            <a:off x="6915150" y="3634385"/>
            <a:ext cx="0" cy="626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4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274320" y="811530"/>
            <a:ext cx="275463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7584-3BCE-4F8B-8892-D356A4F979EF}"/>
              </a:ext>
            </a:extLst>
          </p:cNvPr>
          <p:cNvSpPr txBox="1"/>
          <p:nvPr/>
        </p:nvSpPr>
        <p:spPr>
          <a:xfrm>
            <a:off x="674370" y="3806369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Settings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 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74370" y="545996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3FFB7-6711-44BE-A79F-F013F511052C}"/>
              </a:ext>
            </a:extLst>
          </p:cNvPr>
          <p:cNvSpPr txBox="1"/>
          <p:nvPr/>
        </p:nvSpPr>
        <p:spPr>
          <a:xfrm>
            <a:off x="674370" y="187469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</a:t>
            </a:r>
          </a:p>
        </p:txBody>
      </p:sp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2A897C5-A5A1-4FBA-B42F-0CFEC84A0BB5}"/>
              </a:ext>
            </a:extLst>
          </p:cNvPr>
          <p:cNvSpPr/>
          <p:nvPr/>
        </p:nvSpPr>
        <p:spPr>
          <a:xfrm>
            <a:off x="3246120" y="811530"/>
            <a:ext cx="8271510" cy="5657850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DBD27-B784-4E36-9A97-CA33F7D88ECF}"/>
              </a:ext>
            </a:extLst>
          </p:cNvPr>
          <p:cNvSpPr txBox="1"/>
          <p:nvPr/>
        </p:nvSpPr>
        <p:spPr>
          <a:xfrm>
            <a:off x="3509010" y="1264801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 Backup Frequency:  </a:t>
            </a: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C7D231-0227-4E7D-B91D-CFB9A63A94AE}"/>
              </a:ext>
            </a:extLst>
          </p:cNvPr>
          <p:cNvSpPr/>
          <p:nvPr/>
        </p:nvSpPr>
        <p:spPr>
          <a:xfrm>
            <a:off x="6663690" y="1264801"/>
            <a:ext cx="4251960" cy="468808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87B30-46C8-42D9-AA45-414AF5881AD2}"/>
              </a:ext>
            </a:extLst>
          </p:cNvPr>
          <p:cNvSpPr txBox="1"/>
          <p:nvPr/>
        </p:nvSpPr>
        <p:spPr>
          <a:xfrm>
            <a:off x="3509010" y="211847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 Backup Retention:  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7E71F8-42CF-475C-9BC8-8B15817507DF}"/>
              </a:ext>
            </a:extLst>
          </p:cNvPr>
          <p:cNvSpPr/>
          <p:nvPr/>
        </p:nvSpPr>
        <p:spPr>
          <a:xfrm>
            <a:off x="6743700" y="2129729"/>
            <a:ext cx="4251960" cy="405765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4CDB9-25D9-445D-B2CF-9078AB6834FF}"/>
              </a:ext>
            </a:extLst>
          </p:cNvPr>
          <p:cNvSpPr txBox="1"/>
          <p:nvPr/>
        </p:nvSpPr>
        <p:spPr>
          <a:xfrm>
            <a:off x="3509010" y="2867142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Logo: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7C5DF-0837-45DA-B686-C1E4A5C703A3}"/>
              </a:ext>
            </a:extLst>
          </p:cNvPr>
          <p:cNvSpPr txBox="1"/>
          <p:nvPr/>
        </p:nvSpPr>
        <p:spPr>
          <a:xfrm>
            <a:off x="3509010" y="3515886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Banner: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2E9E7-92C7-46C7-815E-AFC961172DC3}"/>
              </a:ext>
            </a:extLst>
          </p:cNvPr>
          <p:cNvSpPr txBox="1"/>
          <p:nvPr/>
        </p:nvSpPr>
        <p:spPr>
          <a:xfrm>
            <a:off x="3509010" y="4262583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Theme: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7ED2E-975F-42C9-ACA9-56BFBD8D5AFE}"/>
              </a:ext>
            </a:extLst>
          </p:cNvPr>
          <p:cNvSpPr txBox="1"/>
          <p:nvPr/>
        </p:nvSpPr>
        <p:spPr>
          <a:xfrm>
            <a:off x="674370" y="100226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657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41509" y="535975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Income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74370" y="592288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800100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105811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318510" y="2203872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897612" y="320374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789780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154680" y="87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1BB80-8294-42E0-8822-3E87FE690DFB}"/>
              </a:ext>
            </a:extLst>
          </p:cNvPr>
          <p:cNvSpPr txBox="1"/>
          <p:nvPr/>
        </p:nvSpPr>
        <p:spPr>
          <a:xfrm>
            <a:off x="3149322" y="13198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EB63C-AA58-4584-A31F-84A49037CC3A}"/>
              </a:ext>
            </a:extLst>
          </p:cNvPr>
          <p:cNvSpPr txBox="1"/>
          <p:nvPr/>
        </p:nvSpPr>
        <p:spPr>
          <a:xfrm>
            <a:off x="7588091" y="83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Income Type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74370" y="41932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6D35B0-86D1-48A0-9E99-C4ED566100EC}"/>
              </a:ext>
            </a:extLst>
          </p:cNvPr>
          <p:cNvSpPr/>
          <p:nvPr/>
        </p:nvSpPr>
        <p:spPr>
          <a:xfrm>
            <a:off x="7772400" y="2159844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4F62F-088C-41C6-9FCA-EAA4426F4322}"/>
              </a:ext>
            </a:extLst>
          </p:cNvPr>
          <p:cNvSpPr txBox="1"/>
          <p:nvPr/>
        </p:nvSpPr>
        <p:spPr>
          <a:xfrm>
            <a:off x="7723823" y="158727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Pending Income: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90800" y="3654257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C2C6E6-0B3C-4AB3-A53A-B44FD8486621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92530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Expense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800100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318510" y="2203872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897612" y="3156569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154680" y="87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1BB80-8294-42E0-8822-3E87FE690DFB}"/>
              </a:ext>
            </a:extLst>
          </p:cNvPr>
          <p:cNvSpPr txBox="1"/>
          <p:nvPr/>
        </p:nvSpPr>
        <p:spPr>
          <a:xfrm>
            <a:off x="3149322" y="13198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EB63C-AA58-4584-A31F-84A49037CC3A}"/>
              </a:ext>
            </a:extLst>
          </p:cNvPr>
          <p:cNvSpPr txBox="1"/>
          <p:nvPr/>
        </p:nvSpPr>
        <p:spPr>
          <a:xfrm>
            <a:off x="7588091" y="83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Expense Type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A98F3-CBBE-4F88-86B3-65063D63B8BE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01300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Asset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800100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318510" y="2203872"/>
            <a:ext cx="724281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941903" y="313110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EB63C-AA58-4584-A31F-84A49037CC3A}"/>
              </a:ext>
            </a:extLst>
          </p:cNvPr>
          <p:cNvSpPr txBox="1"/>
          <p:nvPr/>
        </p:nvSpPr>
        <p:spPr>
          <a:xfrm>
            <a:off x="3221831" y="104964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Asset Type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6C6A3-7053-4128-9F98-CAD163BC326E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6226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575786" y="5326022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Liability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575786" y="5943969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800100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318510" y="2203872"/>
            <a:ext cx="724281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897612" y="322529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575786" y="4783727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EB63C-AA58-4584-A31F-84A49037CC3A}"/>
              </a:ext>
            </a:extLst>
          </p:cNvPr>
          <p:cNvSpPr txBox="1"/>
          <p:nvPr/>
        </p:nvSpPr>
        <p:spPr>
          <a:xfrm>
            <a:off x="3221831" y="104964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Liability Type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575786" y="427566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575786" y="374336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55DFC-9816-4EA9-80EB-8C114DD11922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9242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Deepam Income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800100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498532" y="5038219"/>
            <a:ext cx="4008120" cy="129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904280" y="31362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154680" y="87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1BB80-8294-42E0-8822-3E87FE690DFB}"/>
              </a:ext>
            </a:extLst>
          </p:cNvPr>
          <p:cNvSpPr txBox="1"/>
          <p:nvPr/>
        </p:nvSpPr>
        <p:spPr>
          <a:xfrm>
            <a:off x="3149322" y="13198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6D35B0-86D1-48A0-9E99-C4ED566100EC}"/>
              </a:ext>
            </a:extLst>
          </p:cNvPr>
          <p:cNvSpPr/>
          <p:nvPr/>
        </p:nvSpPr>
        <p:spPr>
          <a:xfrm>
            <a:off x="7807642" y="2356272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4F62F-088C-41C6-9FCA-EAA4426F4322}"/>
              </a:ext>
            </a:extLst>
          </p:cNvPr>
          <p:cNvSpPr txBox="1"/>
          <p:nvPr/>
        </p:nvSpPr>
        <p:spPr>
          <a:xfrm>
            <a:off x="7807642" y="1747008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Annathanam Income: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30ECF-0FE6-4EF1-B76C-DE39BB5EC7F2}"/>
              </a:ext>
            </a:extLst>
          </p:cNvPr>
          <p:cNvSpPr txBox="1"/>
          <p:nvPr/>
        </p:nvSpPr>
        <p:spPr>
          <a:xfrm>
            <a:off x="3448050" y="181914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Sandha  Income: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32EB-11F9-4157-B38A-C87AFD63AB3B}"/>
              </a:ext>
            </a:extLst>
          </p:cNvPr>
          <p:cNvSpPr txBox="1"/>
          <p:nvPr/>
        </p:nvSpPr>
        <p:spPr>
          <a:xfrm>
            <a:off x="3453764" y="464388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Neikudam  Income: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2FFF07-7190-4557-B4EA-7EDB8093A842}"/>
              </a:ext>
            </a:extLst>
          </p:cNvPr>
          <p:cNvSpPr/>
          <p:nvPr/>
        </p:nvSpPr>
        <p:spPr>
          <a:xfrm>
            <a:off x="3470910" y="2356272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B0052C-76FE-400F-A62F-0B08CFFFC09A}"/>
              </a:ext>
            </a:extLst>
          </p:cNvPr>
          <p:cNvSpPr txBox="1"/>
          <p:nvPr/>
        </p:nvSpPr>
        <p:spPr>
          <a:xfrm>
            <a:off x="7926704" y="569535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Income: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FD3E8-B89C-4712-8818-964CDE7B59B1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7923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Dashboards Deepam Expense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E32B7-3CBB-4369-8A26-F8A181F1649A}"/>
              </a:ext>
            </a:extLst>
          </p:cNvPr>
          <p:cNvSpPr/>
          <p:nvPr/>
        </p:nvSpPr>
        <p:spPr>
          <a:xfrm>
            <a:off x="3498532" y="5038219"/>
            <a:ext cx="4008120" cy="1293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901541" y="311076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154680" y="87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1BB80-8294-42E0-8822-3E87FE690DFB}"/>
              </a:ext>
            </a:extLst>
          </p:cNvPr>
          <p:cNvSpPr txBox="1"/>
          <p:nvPr/>
        </p:nvSpPr>
        <p:spPr>
          <a:xfrm>
            <a:off x="3149322" y="13198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6D35B0-86D1-48A0-9E99-C4ED566100EC}"/>
              </a:ext>
            </a:extLst>
          </p:cNvPr>
          <p:cNvSpPr/>
          <p:nvPr/>
        </p:nvSpPr>
        <p:spPr>
          <a:xfrm>
            <a:off x="7772400" y="2412069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4F62F-088C-41C6-9FCA-EAA4426F4322}"/>
              </a:ext>
            </a:extLst>
          </p:cNvPr>
          <p:cNvSpPr txBox="1"/>
          <p:nvPr/>
        </p:nvSpPr>
        <p:spPr>
          <a:xfrm>
            <a:off x="7772400" y="193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Vegetable Expenses: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30ECF-0FE6-4EF1-B76C-DE39BB5EC7F2}"/>
              </a:ext>
            </a:extLst>
          </p:cNvPr>
          <p:cNvSpPr txBox="1"/>
          <p:nvPr/>
        </p:nvSpPr>
        <p:spPr>
          <a:xfrm>
            <a:off x="3453764" y="1883138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Grocery  Expenses: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32EB-11F9-4157-B38A-C87AFD63AB3B}"/>
              </a:ext>
            </a:extLst>
          </p:cNvPr>
          <p:cNvSpPr txBox="1"/>
          <p:nvPr/>
        </p:nvSpPr>
        <p:spPr>
          <a:xfrm>
            <a:off x="7835264" y="579169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Expenses: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2FFF07-7190-4557-B4EA-7EDB8093A842}"/>
              </a:ext>
            </a:extLst>
          </p:cNvPr>
          <p:cNvSpPr/>
          <p:nvPr/>
        </p:nvSpPr>
        <p:spPr>
          <a:xfrm>
            <a:off x="3470910" y="2356272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E0894-1B1E-4DC4-894F-0F8ADDE1F619}"/>
              </a:ext>
            </a:extLst>
          </p:cNvPr>
          <p:cNvSpPr txBox="1"/>
          <p:nvPr/>
        </p:nvSpPr>
        <p:spPr>
          <a:xfrm>
            <a:off x="3453764" y="4646015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Expenses: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B888-1E46-4D36-A828-DF51321EDB60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4362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Master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674370" y="314743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8159274" y="8001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 Data: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92A408F-1156-4AC3-9026-A8182E58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181"/>
              </p:ext>
            </p:extLst>
          </p:nvPr>
        </p:nvGraphicFramePr>
        <p:xfrm>
          <a:off x="9964261" y="800100"/>
          <a:ext cx="1816259" cy="348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Bearers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Saragams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4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8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Bank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7998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8DA92-816F-4A86-A6B9-AC2EB543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42401"/>
              </p:ext>
            </p:extLst>
          </p:nvPr>
        </p:nvGraphicFramePr>
        <p:xfrm>
          <a:off x="3215044" y="1620298"/>
          <a:ext cx="60904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35">
                  <a:extLst>
                    <a:ext uri="{9D8B030D-6E8A-4147-A177-3AD203B41FA5}">
                      <a16:colId xmlns:a16="http://schemas.microsoft.com/office/drawing/2014/main" val="589139411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3676892655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65895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1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954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BE21DA-E424-44F7-95D5-BC5805229B7F}"/>
              </a:ext>
            </a:extLst>
          </p:cNvPr>
          <p:cNvSpPr/>
          <p:nvPr/>
        </p:nvSpPr>
        <p:spPr>
          <a:xfrm>
            <a:off x="3863340" y="3429000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13918-829D-42E3-9B7A-64D28791CEBE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7115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Announcements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3060859" y="685429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674370" y="314743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254692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92A408F-1156-4AC3-9026-A8182E58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63756"/>
              </p:ext>
            </p:extLst>
          </p:nvPr>
        </p:nvGraphicFramePr>
        <p:xfrm>
          <a:off x="4016850" y="880485"/>
          <a:ext cx="1816259" cy="226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Shop Tenants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Bearers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Saragam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BE21DA-E424-44F7-95D5-BC5805229B7F}"/>
              </a:ext>
            </a:extLst>
          </p:cNvPr>
          <p:cNvSpPr/>
          <p:nvPr/>
        </p:nvSpPr>
        <p:spPr>
          <a:xfrm>
            <a:off x="3221832" y="5475341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269C9-7993-4357-8C01-E065B7BBFB2F}"/>
              </a:ext>
            </a:extLst>
          </p:cNvPr>
          <p:cNvSpPr txBox="1"/>
          <p:nvPr/>
        </p:nvSpPr>
        <p:spPr>
          <a:xfrm>
            <a:off x="3230880" y="34290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Announcement: </a:t>
            </a: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6094EE-6015-4C0B-B0A6-649BF1983EE6}"/>
              </a:ext>
            </a:extLst>
          </p:cNvPr>
          <p:cNvSpPr/>
          <p:nvPr/>
        </p:nvSpPr>
        <p:spPr>
          <a:xfrm>
            <a:off x="5360670" y="3525901"/>
            <a:ext cx="4549140" cy="1103249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E5B67-9E4A-44B8-B5DE-8E715EC4BEAD}"/>
              </a:ext>
            </a:extLst>
          </p:cNvPr>
          <p:cNvSpPr txBox="1"/>
          <p:nvPr/>
        </p:nvSpPr>
        <p:spPr>
          <a:xfrm>
            <a:off x="6401275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Delivery: </a:t>
            </a:r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DF955876-A317-4C53-AA21-B3208FAE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04318"/>
              </p:ext>
            </p:extLst>
          </p:nvPr>
        </p:nvGraphicFramePr>
        <p:xfrm>
          <a:off x="8093551" y="851194"/>
          <a:ext cx="1816259" cy="236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WhatsApp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App/Website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5121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F0690EF-6E0B-4A53-A124-B35198FE5B7C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189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Bank Account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3093720" y="634709"/>
            <a:ext cx="886206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674370" y="314743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254692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Banks: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0690EF-6E0B-4A53-A124-B35198FE5B7C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D7EE15-3DE7-4A2D-BB91-955F37A00A61}"/>
              </a:ext>
            </a:extLst>
          </p:cNvPr>
          <p:cNvSpPr/>
          <p:nvPr/>
        </p:nvSpPr>
        <p:spPr>
          <a:xfrm>
            <a:off x="3254692" y="1600200"/>
            <a:ext cx="7078028" cy="2392618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1A2A4-CE06-4502-9605-526A6C909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11369"/>
              </p:ext>
            </p:extLst>
          </p:nvPr>
        </p:nvGraphicFramePr>
        <p:xfrm>
          <a:off x="662940" y="1516261"/>
          <a:ext cx="10621012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53">
                  <a:extLst>
                    <a:ext uri="{9D8B030D-6E8A-4147-A177-3AD203B41FA5}">
                      <a16:colId xmlns:a16="http://schemas.microsoft.com/office/drawing/2014/main" val="3042008117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2337048151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1226519119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68450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SQL 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memory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HA, Not recommended for production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7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Derby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 Depends on the Service. Not recommended for production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Postgres/Mariadb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choice to store BLOB/File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for 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Direct SQL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Yuga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RDBMS+No</a:t>
                      </a:r>
                      <a:r>
                        <a:rPr lang="en-IN" dirty="0"/>
                        <a:t> 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Postgres based NoSQL Backend,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Relatively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5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A382-312E-4D6C-94CF-936F1921190B}"/>
              </a:ext>
            </a:extLst>
          </p:cNvPr>
          <p:cNvSpPr txBox="1"/>
          <p:nvPr/>
        </p:nvSpPr>
        <p:spPr>
          <a:xfrm>
            <a:off x="674370" y="504837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to Import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 Bearer Data to Import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3093720" y="634709"/>
            <a:ext cx="886206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641509" y="97798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64870" y="1385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2349E0-6DA5-4EAE-87CF-D57BBC45D681}"/>
              </a:ext>
            </a:extLst>
          </p:cNvPr>
          <p:cNvSpPr txBox="1"/>
          <p:nvPr/>
        </p:nvSpPr>
        <p:spPr>
          <a:xfrm>
            <a:off x="674370" y="314743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Deepam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3254692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Items: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37060-D533-4C4E-AFE5-66ED0A15AECB}"/>
              </a:ext>
            </a:extLst>
          </p:cNvPr>
          <p:cNvSpPr txBox="1"/>
          <p:nvPr/>
        </p:nvSpPr>
        <p:spPr>
          <a:xfrm>
            <a:off x="641509" y="399281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Bank Accounts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460368-7CF8-4C43-9D4F-A6CA528D4AFD}"/>
              </a:ext>
            </a:extLst>
          </p:cNvPr>
          <p:cNvSpPr txBox="1"/>
          <p:nvPr/>
        </p:nvSpPr>
        <p:spPr>
          <a:xfrm>
            <a:off x="902970" y="183454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Expense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E4174-23AC-4D67-AA20-F48F89906C82}"/>
              </a:ext>
            </a:extLst>
          </p:cNvPr>
          <p:cNvSpPr txBox="1"/>
          <p:nvPr/>
        </p:nvSpPr>
        <p:spPr>
          <a:xfrm>
            <a:off x="897612" y="231919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Assets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2C12A-3E88-4DFB-918F-098B85B8AD12}"/>
              </a:ext>
            </a:extLst>
          </p:cNvPr>
          <p:cNvSpPr txBox="1"/>
          <p:nvPr/>
        </p:nvSpPr>
        <p:spPr>
          <a:xfrm>
            <a:off x="897612" y="273432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Liabilities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0690EF-6E0B-4A53-A124-B35198FE5B7C}"/>
              </a:ext>
            </a:extLst>
          </p:cNvPr>
          <p:cNvSpPr txBox="1"/>
          <p:nvPr/>
        </p:nvSpPr>
        <p:spPr>
          <a:xfrm>
            <a:off x="641509" y="74904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D7EE15-3DE7-4A2D-BB91-955F37A00A61}"/>
              </a:ext>
            </a:extLst>
          </p:cNvPr>
          <p:cNvSpPr/>
          <p:nvPr/>
        </p:nvSpPr>
        <p:spPr>
          <a:xfrm>
            <a:off x="7193280" y="882270"/>
            <a:ext cx="2670810" cy="287161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Files to Import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3015A7-BD15-4905-99B8-422851D38B19}"/>
              </a:ext>
            </a:extLst>
          </p:cNvPr>
          <p:cNvSpPr/>
          <p:nvPr/>
        </p:nvSpPr>
        <p:spPr>
          <a:xfrm>
            <a:off x="10008870" y="841954"/>
            <a:ext cx="1661160" cy="327477"/>
          </a:xfrm>
          <a:prstGeom prst="actionButtonBlan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Import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9CF7816-2EF8-4AA6-8F85-A11DB283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5033"/>
              </p:ext>
            </p:extLst>
          </p:nvPr>
        </p:nvGraphicFramePr>
        <p:xfrm>
          <a:off x="4129920" y="859475"/>
          <a:ext cx="29528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69">
                  <a:extLst>
                    <a:ext uri="{9D8B030D-6E8A-4147-A177-3AD203B41FA5}">
                      <a16:colId xmlns:a16="http://schemas.microsoft.com/office/drawing/2014/main" val="506466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2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member_details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member_dependent_details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9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2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5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2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liabilites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saragam_details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8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member_location_details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7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8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Saraga Member Income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575786" y="1790713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945476" y="2482107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4182EB-F9A8-4D00-B25B-E824DD953F28}"/>
              </a:ext>
            </a:extLst>
          </p:cNvPr>
          <p:cNvSpPr/>
          <p:nvPr/>
        </p:nvSpPr>
        <p:spPr>
          <a:xfrm>
            <a:off x="3221831" y="2591230"/>
            <a:ext cx="4008120" cy="2227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C91743-2626-4A81-A85A-5B887A1C754B}"/>
              </a:ext>
            </a:extLst>
          </p:cNvPr>
          <p:cNvSpPr txBox="1"/>
          <p:nvPr/>
        </p:nvSpPr>
        <p:spPr>
          <a:xfrm>
            <a:off x="3154680" y="87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9523E-A5FE-4D00-B743-CA7AA63B359C}"/>
              </a:ext>
            </a:extLst>
          </p:cNvPr>
          <p:cNvSpPr txBox="1"/>
          <p:nvPr/>
        </p:nvSpPr>
        <p:spPr>
          <a:xfrm>
            <a:off x="3149322" y="13198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F3AF4-C1FC-439D-85CF-B682EA44684A}"/>
              </a:ext>
            </a:extLst>
          </p:cNvPr>
          <p:cNvSpPr txBox="1"/>
          <p:nvPr/>
        </p:nvSpPr>
        <p:spPr>
          <a:xfrm>
            <a:off x="7588091" y="83528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 Location 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752AC-6495-40CE-9A15-4A301534DB9C}"/>
              </a:ext>
            </a:extLst>
          </p:cNvPr>
          <p:cNvSpPr txBox="1"/>
          <p:nvPr/>
        </p:nvSpPr>
        <p:spPr>
          <a:xfrm>
            <a:off x="3143250" y="19031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Sandha Income: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2B655-CB83-42C1-BBF7-180C96325661}"/>
              </a:ext>
            </a:extLst>
          </p:cNvPr>
          <p:cNvSpPr txBox="1"/>
          <p:nvPr/>
        </p:nvSpPr>
        <p:spPr>
          <a:xfrm>
            <a:off x="575786" y="115766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5133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Saraga Member Master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575786" y="185094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851713" y="258889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59633-7803-47A1-B59F-B401BABAC66B}"/>
              </a:ext>
            </a:extLst>
          </p:cNvPr>
          <p:cNvSpPr txBox="1"/>
          <p:nvPr/>
        </p:nvSpPr>
        <p:spPr>
          <a:xfrm>
            <a:off x="8159274" y="8001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 Data: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92A408F-1156-4AC3-9026-A8182E58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17325"/>
              </p:ext>
            </p:extLst>
          </p:nvPr>
        </p:nvGraphicFramePr>
        <p:xfrm>
          <a:off x="9964261" y="800100"/>
          <a:ext cx="181625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Saraga Member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Sandha Income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8DA92-816F-4A86-A6B9-AC2EB543C5C4}"/>
              </a:ext>
            </a:extLst>
          </p:cNvPr>
          <p:cNvGraphicFramePr>
            <a:graphicFrameLocks noGrp="1"/>
          </p:cNvGraphicFramePr>
          <p:nvPr/>
        </p:nvGraphicFramePr>
        <p:xfrm>
          <a:off x="3215044" y="1620298"/>
          <a:ext cx="60904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35">
                  <a:extLst>
                    <a:ext uri="{9D8B030D-6E8A-4147-A177-3AD203B41FA5}">
                      <a16:colId xmlns:a16="http://schemas.microsoft.com/office/drawing/2014/main" val="589139411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3676892655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65895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1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954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BE21DA-E424-44F7-95D5-BC5805229B7F}"/>
              </a:ext>
            </a:extLst>
          </p:cNvPr>
          <p:cNvSpPr/>
          <p:nvPr/>
        </p:nvSpPr>
        <p:spPr>
          <a:xfrm>
            <a:off x="3863340" y="3429000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58C0C-F8E7-4078-9337-44BFF37766C4}"/>
              </a:ext>
            </a:extLst>
          </p:cNvPr>
          <p:cNvSpPr txBox="1"/>
          <p:nvPr/>
        </p:nvSpPr>
        <p:spPr>
          <a:xfrm>
            <a:off x="575786" y="1220330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1043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Saraga Member Announcements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C133-14CD-4739-BBDD-DC462742F1F5}"/>
              </a:ext>
            </a:extLst>
          </p:cNvPr>
          <p:cNvSpPr txBox="1"/>
          <p:nvPr/>
        </p:nvSpPr>
        <p:spPr>
          <a:xfrm>
            <a:off x="510063" y="1874546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C16B-23F2-454E-B3FB-768EA14CDAD2}"/>
              </a:ext>
            </a:extLst>
          </p:cNvPr>
          <p:cNvSpPr txBox="1"/>
          <p:nvPr/>
        </p:nvSpPr>
        <p:spPr>
          <a:xfrm>
            <a:off x="779303" y="263308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FE975-C30E-4851-A2C2-45E9ED2F5599}"/>
              </a:ext>
            </a:extLst>
          </p:cNvPr>
          <p:cNvSpPr txBox="1"/>
          <p:nvPr/>
        </p:nvSpPr>
        <p:spPr>
          <a:xfrm>
            <a:off x="3254692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821C0F5-0583-4356-B4F1-CD4B093E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46605"/>
              </p:ext>
            </p:extLst>
          </p:nvPr>
        </p:nvGraphicFramePr>
        <p:xfrm>
          <a:off x="4016850" y="880485"/>
          <a:ext cx="181625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Bearers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Saragam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86431F0-512D-4C41-9F4E-CC4FE50CA154}"/>
              </a:ext>
            </a:extLst>
          </p:cNvPr>
          <p:cNvSpPr/>
          <p:nvPr/>
        </p:nvSpPr>
        <p:spPr>
          <a:xfrm>
            <a:off x="3221832" y="5475341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C7630-6AD6-4CF8-A7D8-2E433167F685}"/>
              </a:ext>
            </a:extLst>
          </p:cNvPr>
          <p:cNvSpPr txBox="1"/>
          <p:nvPr/>
        </p:nvSpPr>
        <p:spPr>
          <a:xfrm>
            <a:off x="3230880" y="34290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Announcement: </a:t>
            </a:r>
          </a:p>
        </p:txBody>
      </p:sp>
      <p:sp>
        <p:nvSpPr>
          <p:cNvPr id="23" name="Action Button: Blank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B989BD-4D3B-4F25-A139-281CCB9505C6}"/>
              </a:ext>
            </a:extLst>
          </p:cNvPr>
          <p:cNvSpPr/>
          <p:nvPr/>
        </p:nvSpPr>
        <p:spPr>
          <a:xfrm>
            <a:off x="5360670" y="3525901"/>
            <a:ext cx="4549140" cy="1103249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D999E-1205-4D91-8EAA-485D415EC7B3}"/>
              </a:ext>
            </a:extLst>
          </p:cNvPr>
          <p:cNvSpPr txBox="1"/>
          <p:nvPr/>
        </p:nvSpPr>
        <p:spPr>
          <a:xfrm>
            <a:off x="6401275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Delivery: 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16CFD6A3-2336-4980-ADEF-9283A299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4872"/>
              </p:ext>
            </p:extLst>
          </p:nvPr>
        </p:nvGraphicFramePr>
        <p:xfrm>
          <a:off x="8093551" y="851194"/>
          <a:ext cx="1816259" cy="236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WhatsApp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App/Website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5121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33FDD-27E6-482A-BF4F-45FCFF864D5F}"/>
              </a:ext>
            </a:extLst>
          </p:cNvPr>
          <p:cNvSpPr txBox="1"/>
          <p:nvPr/>
        </p:nvSpPr>
        <p:spPr>
          <a:xfrm>
            <a:off x="586265" y="1094937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5109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 Master Data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242D4-2AD5-4159-B4CD-6DA6B094E828}"/>
              </a:ext>
            </a:extLst>
          </p:cNvPr>
          <p:cNvSpPr txBox="1"/>
          <p:nvPr/>
        </p:nvSpPr>
        <p:spPr>
          <a:xfrm>
            <a:off x="8159274" y="8001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 Data: 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7656BA28-220C-4A9C-ABDD-6B48E74B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14364"/>
              </p:ext>
            </p:extLst>
          </p:nvPr>
        </p:nvGraphicFramePr>
        <p:xfrm>
          <a:off x="9964261" y="800100"/>
          <a:ext cx="1816259" cy="243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 Member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 Dependent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 Consent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55032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19BB0799-D420-45D1-B3D6-1D449B877CBB}"/>
              </a:ext>
            </a:extLst>
          </p:cNvPr>
          <p:cNvGraphicFramePr>
            <a:graphicFrameLocks noGrp="1"/>
          </p:cNvGraphicFramePr>
          <p:nvPr/>
        </p:nvGraphicFramePr>
        <p:xfrm>
          <a:off x="3215044" y="1620298"/>
          <a:ext cx="60904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35">
                  <a:extLst>
                    <a:ext uri="{9D8B030D-6E8A-4147-A177-3AD203B41FA5}">
                      <a16:colId xmlns:a16="http://schemas.microsoft.com/office/drawing/2014/main" val="589139411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3676892655"/>
                    </a:ext>
                  </a:extLst>
                </a:gridCol>
                <a:gridCol w="2030135">
                  <a:extLst>
                    <a:ext uri="{9D8B030D-6E8A-4147-A177-3AD203B41FA5}">
                      <a16:colId xmlns:a16="http://schemas.microsoft.com/office/drawing/2014/main" val="65895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1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95485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59BC6F3F-B0BD-46A6-9BE2-9567D5B9E905}"/>
              </a:ext>
            </a:extLst>
          </p:cNvPr>
          <p:cNvSpPr/>
          <p:nvPr/>
        </p:nvSpPr>
        <p:spPr>
          <a:xfrm>
            <a:off x="3863340" y="3429000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1C06C-64B9-4121-A792-F61F9745A6C0}"/>
              </a:ext>
            </a:extLst>
          </p:cNvPr>
          <p:cNvSpPr txBox="1"/>
          <p:nvPr/>
        </p:nvSpPr>
        <p:spPr>
          <a:xfrm>
            <a:off x="551141" y="135644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8045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411480" y="800100"/>
            <a:ext cx="225171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40464"/>
            <a:ext cx="11544300" cy="44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 Announcements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90801" y="5695354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E1E8E-BDA5-4840-915F-719089AFC1AC}"/>
              </a:ext>
            </a:extLst>
          </p:cNvPr>
          <p:cNvSpPr/>
          <p:nvPr/>
        </p:nvSpPr>
        <p:spPr>
          <a:xfrm>
            <a:off x="2991802" y="696975"/>
            <a:ext cx="902970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BA875-C3FE-4919-BC73-47A8FA79FE95}"/>
              </a:ext>
            </a:extLst>
          </p:cNvPr>
          <p:cNvSpPr txBox="1"/>
          <p:nvPr/>
        </p:nvSpPr>
        <p:spPr>
          <a:xfrm>
            <a:off x="641509" y="4505468"/>
            <a:ext cx="17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Announcements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9B0AC-3190-47E7-A148-E0808CA7DF0D}"/>
              </a:ext>
            </a:extLst>
          </p:cNvPr>
          <p:cNvSpPr txBox="1"/>
          <p:nvPr/>
        </p:nvSpPr>
        <p:spPr>
          <a:xfrm>
            <a:off x="641509" y="3525901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Master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FE975-C30E-4851-A2C2-45E9ED2F5599}"/>
              </a:ext>
            </a:extLst>
          </p:cNvPr>
          <p:cNvSpPr txBox="1"/>
          <p:nvPr/>
        </p:nvSpPr>
        <p:spPr>
          <a:xfrm>
            <a:off x="3254692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To: 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821C0F5-0583-4356-B4F1-CD4B093E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2746"/>
              </p:ext>
            </p:extLst>
          </p:nvPr>
        </p:nvGraphicFramePr>
        <p:xfrm>
          <a:off x="4016850" y="880485"/>
          <a:ext cx="181625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Office Bearers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Saragam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86431F0-512D-4C41-9F4E-CC4FE50CA154}"/>
              </a:ext>
            </a:extLst>
          </p:cNvPr>
          <p:cNvSpPr/>
          <p:nvPr/>
        </p:nvSpPr>
        <p:spPr>
          <a:xfrm>
            <a:off x="3221832" y="5475341"/>
            <a:ext cx="2232660" cy="69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C7630-6AD6-4CF8-A7D8-2E433167F685}"/>
              </a:ext>
            </a:extLst>
          </p:cNvPr>
          <p:cNvSpPr txBox="1"/>
          <p:nvPr/>
        </p:nvSpPr>
        <p:spPr>
          <a:xfrm>
            <a:off x="3230880" y="3429000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Announcement: </a:t>
            </a:r>
          </a:p>
        </p:txBody>
      </p:sp>
      <p:sp>
        <p:nvSpPr>
          <p:cNvPr id="23" name="Action Button: Blank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B989BD-4D3B-4F25-A139-281CCB9505C6}"/>
              </a:ext>
            </a:extLst>
          </p:cNvPr>
          <p:cNvSpPr/>
          <p:nvPr/>
        </p:nvSpPr>
        <p:spPr>
          <a:xfrm>
            <a:off x="5360670" y="3525901"/>
            <a:ext cx="4549140" cy="1103249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D999E-1205-4D91-8EAA-485D415EC7B3}"/>
              </a:ext>
            </a:extLst>
          </p:cNvPr>
          <p:cNvSpPr txBox="1"/>
          <p:nvPr/>
        </p:nvSpPr>
        <p:spPr>
          <a:xfrm>
            <a:off x="6401275" y="88227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Delivery: 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16CFD6A3-2336-4980-ADEF-9283A299512B}"/>
              </a:ext>
            </a:extLst>
          </p:cNvPr>
          <p:cNvGraphicFramePr>
            <a:graphicFrameLocks noGrp="1"/>
          </p:cNvGraphicFramePr>
          <p:nvPr/>
        </p:nvGraphicFramePr>
        <p:xfrm>
          <a:off x="8093551" y="851194"/>
          <a:ext cx="1816259" cy="236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59">
                  <a:extLst>
                    <a:ext uri="{9D8B030D-6E8A-4147-A177-3AD203B41FA5}">
                      <a16:colId xmlns:a16="http://schemas.microsoft.com/office/drawing/2014/main" val="28446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24231"/>
                  </a:ext>
                </a:extLst>
              </a:tr>
              <a:tr h="514348">
                <a:tc>
                  <a:txBody>
                    <a:bodyPr/>
                    <a:lstStyle/>
                    <a:p>
                      <a:r>
                        <a:rPr lang="en-IN" dirty="0"/>
                        <a:t>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2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WhatsApp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App/Website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512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0CD30A-BA14-4CA7-A092-2B1F1AC6C7F9}"/>
              </a:ext>
            </a:extLst>
          </p:cNvPr>
          <p:cNvSpPr txBox="1"/>
          <p:nvPr/>
        </p:nvSpPr>
        <p:spPr>
          <a:xfrm>
            <a:off x="621903" y="1199562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568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8001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Language Options to build Rest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1A2A4-CE06-4502-9605-526A6C909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42827"/>
              </p:ext>
            </p:extLst>
          </p:nvPr>
        </p:nvGraphicFramePr>
        <p:xfrm>
          <a:off x="501649" y="841891"/>
          <a:ext cx="1062101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53">
                  <a:extLst>
                    <a:ext uri="{9D8B030D-6E8A-4147-A177-3AD203B41FA5}">
                      <a16:colId xmlns:a16="http://schemas.microsoft.com/office/drawing/2014/main" val="3042008117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2337048151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1226519119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684508444"/>
                    </a:ext>
                  </a:extLst>
                </a:gridCol>
              </a:tblGrid>
              <a:tr h="301927">
                <a:tc>
                  <a:txBody>
                    <a:bodyPr/>
                    <a:lstStyle/>
                    <a:p>
                      <a:r>
                        <a:rPr lang="en-IN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3550"/>
                  </a:ext>
                </a:extLst>
              </a:tr>
              <a:tr h="521134">
                <a:tc>
                  <a:txBody>
                    <a:bodyPr/>
                    <a:lstStyle/>
                    <a:p>
                      <a:r>
                        <a:rPr lang="en-IN" dirty="0"/>
                        <a:t>Java(Spring Boot Microservice + Swagger)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77706"/>
                  </a:ext>
                </a:extLst>
              </a:tr>
              <a:tr h="967820">
                <a:tc>
                  <a:txBody>
                    <a:bodyPr/>
                    <a:lstStyle/>
                    <a:p>
                      <a:r>
                        <a:rPr lang="en-IN" dirty="0"/>
                        <a:t>Python(</a:t>
                      </a:r>
                      <a:r>
                        <a:rPr lang="en-IN" dirty="0" err="1"/>
                        <a:t>Flask,Django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Use, General Purpose language, It can be used for Building Rest, Web, Client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9937"/>
                  </a:ext>
                </a:extLst>
              </a:tr>
              <a:tr h="301927">
                <a:tc>
                  <a:txBody>
                    <a:bodyPr/>
                    <a:lstStyle/>
                    <a:p>
                      <a:r>
                        <a:rPr lang="en-IN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 Side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 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6820"/>
                  </a:ext>
                </a:extLst>
              </a:tr>
              <a:tr h="3019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7676"/>
                  </a:ext>
                </a:extLst>
              </a:tr>
              <a:tr h="3019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50870"/>
                  </a:ext>
                </a:extLst>
              </a:tr>
              <a:tr h="3019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8001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Language Options to build Web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1A2A4-CE06-4502-9605-526A6C909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1898"/>
              </p:ext>
            </p:extLst>
          </p:nvPr>
        </p:nvGraphicFramePr>
        <p:xfrm>
          <a:off x="501649" y="841891"/>
          <a:ext cx="1062101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53">
                  <a:extLst>
                    <a:ext uri="{9D8B030D-6E8A-4147-A177-3AD203B41FA5}">
                      <a16:colId xmlns:a16="http://schemas.microsoft.com/office/drawing/2014/main" val="3042008117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2337048151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1226519119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684508444"/>
                    </a:ext>
                  </a:extLst>
                </a:gridCol>
              </a:tblGrid>
              <a:tr h="335292">
                <a:tc>
                  <a:txBody>
                    <a:bodyPr/>
                    <a:lstStyle/>
                    <a:p>
                      <a:r>
                        <a:rPr lang="en-IN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355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IN" dirty="0"/>
                        <a:t>.NET(Visual 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77706"/>
                  </a:ext>
                </a:extLst>
              </a:tr>
              <a:tr h="1089699">
                <a:tc>
                  <a:txBody>
                    <a:bodyPr/>
                    <a:lstStyle/>
                    <a:p>
                      <a:r>
                        <a:rPr lang="en-IN" dirty="0"/>
                        <a:t>Java (Swings, Java Script, React, Angular JS, AJAX, HTTPD, NGINX)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Use, General Purpose language, It can be used for Building Rest, Web, Client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9937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r>
                        <a:rPr lang="en-IN" dirty="0"/>
                        <a:t>Python(Django, Flask)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 Side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 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6820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7676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50870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1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8001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1A2A4-CE06-4502-9605-526A6C909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66895"/>
              </p:ext>
            </p:extLst>
          </p:nvPr>
        </p:nvGraphicFramePr>
        <p:xfrm>
          <a:off x="501649" y="841891"/>
          <a:ext cx="10621012" cy="410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53">
                  <a:extLst>
                    <a:ext uri="{9D8B030D-6E8A-4147-A177-3AD203B41FA5}">
                      <a16:colId xmlns:a16="http://schemas.microsoft.com/office/drawing/2014/main" val="3042008117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2337048151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1226519119"/>
                    </a:ext>
                  </a:extLst>
                </a:gridCol>
                <a:gridCol w="2655253">
                  <a:extLst>
                    <a:ext uri="{9D8B030D-6E8A-4147-A177-3AD203B41FA5}">
                      <a16:colId xmlns:a16="http://schemas.microsoft.com/office/drawing/2014/main" val="684508444"/>
                    </a:ext>
                  </a:extLst>
                </a:gridCol>
              </a:tblGrid>
              <a:tr h="335292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8355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IN" dirty="0"/>
                        <a:t>Active Directory/LDAP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 to connect users and services in the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Industry Standard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77706"/>
                  </a:ext>
                </a:extLst>
              </a:tr>
              <a:tr h="1089699">
                <a:tc>
                  <a:txBody>
                    <a:bodyPr/>
                    <a:lstStyle/>
                    <a:p>
                      <a:r>
                        <a:rPr lang="en-IN" dirty="0"/>
                        <a:t>Keycloak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Identity and Access Management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Use, Can integrate it AD/LDAP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9937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r>
                        <a:rPr lang="en-IN" dirty="0"/>
                        <a:t>RDBMS(Postgres, MariaDB)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46820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97676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50870"/>
                  </a:ext>
                </a:extLst>
              </a:tr>
              <a:tr h="3352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9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E2BC-004F-41B5-84A5-44D9B4549182}"/>
              </a:ext>
            </a:extLst>
          </p:cNvPr>
          <p:cNvSpPr/>
          <p:nvPr/>
        </p:nvSpPr>
        <p:spPr>
          <a:xfrm>
            <a:off x="3223260" y="960120"/>
            <a:ext cx="7555230" cy="5349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8DBDD-930F-40DD-9967-BF495F3A4241}"/>
              </a:ext>
            </a:extLst>
          </p:cNvPr>
          <p:cNvSpPr/>
          <p:nvPr/>
        </p:nvSpPr>
        <p:spPr>
          <a:xfrm>
            <a:off x="6096000" y="1775223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255C1-329C-4AFF-9881-49794C7CCE7E}"/>
              </a:ext>
            </a:extLst>
          </p:cNvPr>
          <p:cNvSpPr/>
          <p:nvPr/>
        </p:nvSpPr>
        <p:spPr>
          <a:xfrm>
            <a:off x="6096000" y="2535320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70633-FF2B-4AEE-82C0-83BFB2A2DF06}"/>
              </a:ext>
            </a:extLst>
          </p:cNvPr>
          <p:cNvSpPr/>
          <p:nvPr/>
        </p:nvSpPr>
        <p:spPr>
          <a:xfrm>
            <a:off x="4232910" y="5474970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Signup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EDFD2-C589-447C-92F8-B8014F7AE736}"/>
              </a:ext>
            </a:extLst>
          </p:cNvPr>
          <p:cNvSpPr txBox="1"/>
          <p:nvPr/>
        </p:nvSpPr>
        <p:spPr>
          <a:xfrm>
            <a:off x="3360420" y="1775223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1C0C-F02F-4F1E-8A28-B3C1255142B5}"/>
              </a:ext>
            </a:extLst>
          </p:cNvPr>
          <p:cNvSpPr txBox="1"/>
          <p:nvPr/>
        </p:nvSpPr>
        <p:spPr>
          <a:xfrm>
            <a:off x="3406140" y="2476559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0F273-2F5B-4B5E-8548-A75D989C5B95}"/>
              </a:ext>
            </a:extLst>
          </p:cNvPr>
          <p:cNvSpPr txBox="1"/>
          <p:nvPr/>
        </p:nvSpPr>
        <p:spPr>
          <a:xfrm>
            <a:off x="3451860" y="3899773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 Id: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C71F5-62DF-4DE9-BED7-AC70D27CAC97}"/>
              </a:ext>
            </a:extLst>
          </p:cNvPr>
          <p:cNvSpPr/>
          <p:nvPr/>
        </p:nvSpPr>
        <p:spPr>
          <a:xfrm>
            <a:off x="6069330" y="3939424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FBDD6-70E7-47D3-9E8A-9BE7CEA536FB}"/>
              </a:ext>
            </a:extLst>
          </p:cNvPr>
          <p:cNvSpPr txBox="1"/>
          <p:nvPr/>
        </p:nvSpPr>
        <p:spPr>
          <a:xfrm>
            <a:off x="3451860" y="4648081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Captcha: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547A-46FC-4FC8-8BF7-7026A8A18AE1}"/>
              </a:ext>
            </a:extLst>
          </p:cNvPr>
          <p:cNvSpPr/>
          <p:nvPr/>
        </p:nvSpPr>
        <p:spPr>
          <a:xfrm>
            <a:off x="6069330" y="4648081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C711D-DD23-40F5-99FB-1CDF8221DB12}"/>
              </a:ext>
            </a:extLst>
          </p:cNvPr>
          <p:cNvSpPr txBox="1"/>
          <p:nvPr/>
        </p:nvSpPr>
        <p:spPr>
          <a:xfrm>
            <a:off x="3451860" y="3199418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Confirm 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91A3C-EE46-424F-9FB7-0ECFF544B694}"/>
              </a:ext>
            </a:extLst>
          </p:cNvPr>
          <p:cNvSpPr/>
          <p:nvPr/>
        </p:nvSpPr>
        <p:spPr>
          <a:xfrm>
            <a:off x="6069330" y="3282914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07FED-96BA-4162-8CBB-459A01C293DE}"/>
              </a:ext>
            </a:extLst>
          </p:cNvPr>
          <p:cNvSpPr/>
          <p:nvPr/>
        </p:nvSpPr>
        <p:spPr>
          <a:xfrm>
            <a:off x="6574155" y="5465329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13511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E2BC-004F-41B5-84A5-44D9B4549182}"/>
              </a:ext>
            </a:extLst>
          </p:cNvPr>
          <p:cNvSpPr/>
          <p:nvPr/>
        </p:nvSpPr>
        <p:spPr>
          <a:xfrm>
            <a:off x="3223260" y="2228850"/>
            <a:ext cx="7555230" cy="2343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8DBDD-930F-40DD-9967-BF495F3A4241}"/>
              </a:ext>
            </a:extLst>
          </p:cNvPr>
          <p:cNvSpPr/>
          <p:nvPr/>
        </p:nvSpPr>
        <p:spPr>
          <a:xfrm>
            <a:off x="6052185" y="2560320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255C1-329C-4AFF-9881-49794C7CCE7E}"/>
              </a:ext>
            </a:extLst>
          </p:cNvPr>
          <p:cNvSpPr/>
          <p:nvPr/>
        </p:nvSpPr>
        <p:spPr>
          <a:xfrm>
            <a:off x="6052185" y="3268981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4EB062-DF61-4127-B38B-2D6949483A27}"/>
              </a:ext>
            </a:extLst>
          </p:cNvPr>
          <p:cNvSpPr/>
          <p:nvPr/>
        </p:nvSpPr>
        <p:spPr>
          <a:xfrm>
            <a:off x="6052185" y="3930018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2105C9-93D2-4653-97E8-A7EFA7EEA076}"/>
              </a:ext>
            </a:extLst>
          </p:cNvPr>
          <p:cNvSpPr/>
          <p:nvPr/>
        </p:nvSpPr>
        <p:spPr>
          <a:xfrm>
            <a:off x="3451860" y="3962402"/>
            <a:ext cx="1863090" cy="514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Forgot 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EDFD2-C589-447C-92F8-B8014F7AE736}"/>
              </a:ext>
            </a:extLst>
          </p:cNvPr>
          <p:cNvSpPr txBox="1"/>
          <p:nvPr/>
        </p:nvSpPr>
        <p:spPr>
          <a:xfrm>
            <a:off x="3451860" y="2640330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1C0C-F02F-4F1E-8A28-B3C1255142B5}"/>
              </a:ext>
            </a:extLst>
          </p:cNvPr>
          <p:cNvSpPr txBox="1"/>
          <p:nvPr/>
        </p:nvSpPr>
        <p:spPr>
          <a:xfrm>
            <a:off x="3451860" y="3251836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44420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274320" y="70033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2A897C5-A5A1-4FBA-B42F-0CFEC84A0BB5}"/>
              </a:ext>
            </a:extLst>
          </p:cNvPr>
          <p:cNvSpPr/>
          <p:nvPr/>
        </p:nvSpPr>
        <p:spPr>
          <a:xfrm>
            <a:off x="514350" y="811530"/>
            <a:ext cx="11003280" cy="5657850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C7D231-0227-4E7D-B91D-CFB9A63A94AE}"/>
              </a:ext>
            </a:extLst>
          </p:cNvPr>
          <p:cNvSpPr/>
          <p:nvPr/>
        </p:nvSpPr>
        <p:spPr>
          <a:xfrm>
            <a:off x="674370" y="1539121"/>
            <a:ext cx="5120640" cy="1082164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4FFD6-679E-49BE-A0EA-58C8A0F7A334}"/>
              </a:ext>
            </a:extLst>
          </p:cNvPr>
          <p:cNvSpPr txBox="1"/>
          <p:nvPr/>
        </p:nvSpPr>
        <p:spPr>
          <a:xfrm>
            <a:off x="716280" y="1017270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About:-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1BD4E0-C68C-42D4-85EB-0DA7885E6E5B}"/>
              </a:ext>
            </a:extLst>
          </p:cNvPr>
          <p:cNvSpPr/>
          <p:nvPr/>
        </p:nvSpPr>
        <p:spPr>
          <a:xfrm>
            <a:off x="6477000" y="1492212"/>
            <a:ext cx="4895848" cy="975749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B3A30-E40D-4060-B037-A29550C7D2AC}"/>
              </a:ext>
            </a:extLst>
          </p:cNvPr>
          <p:cNvSpPr txBox="1"/>
          <p:nvPr/>
        </p:nvSpPr>
        <p:spPr>
          <a:xfrm>
            <a:off x="6492238" y="3670363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KalviKulu Office Bearers:-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EDDA9-5A2E-48E9-81F6-5D695E657BF3}"/>
              </a:ext>
            </a:extLst>
          </p:cNvPr>
          <p:cNvSpPr txBox="1"/>
          <p:nvPr/>
        </p:nvSpPr>
        <p:spPr>
          <a:xfrm>
            <a:off x="6396991" y="1096504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Office Bearers:-</a:t>
            </a: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BD6321-17E4-4964-82B3-BCF35676AA92}"/>
              </a:ext>
            </a:extLst>
          </p:cNvPr>
          <p:cNvSpPr/>
          <p:nvPr/>
        </p:nvSpPr>
        <p:spPr>
          <a:xfrm>
            <a:off x="6577964" y="4109581"/>
            <a:ext cx="4897755" cy="56780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1F58B-4AC6-4C41-A5F2-D8430669A08C}"/>
              </a:ext>
            </a:extLst>
          </p:cNvPr>
          <p:cNvSpPr txBox="1"/>
          <p:nvPr/>
        </p:nvSpPr>
        <p:spPr>
          <a:xfrm>
            <a:off x="6577964" y="4840851"/>
            <a:ext cx="4897754" cy="3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KalviKulu Members:-</a:t>
            </a:r>
          </a:p>
        </p:txBody>
      </p:sp>
      <p:sp>
        <p:nvSpPr>
          <p:cNvPr id="21" name="Action Button: Blank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45689C-EA03-481A-A758-9CB53F0D8523}"/>
              </a:ext>
            </a:extLst>
          </p:cNvPr>
          <p:cNvSpPr/>
          <p:nvPr/>
        </p:nvSpPr>
        <p:spPr>
          <a:xfrm>
            <a:off x="6577964" y="3020956"/>
            <a:ext cx="4897756" cy="462445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D9920-DC60-4862-80B8-6B27DC36B104}"/>
              </a:ext>
            </a:extLst>
          </p:cNvPr>
          <p:cNvSpPr txBox="1"/>
          <p:nvPr/>
        </p:nvSpPr>
        <p:spPr>
          <a:xfrm>
            <a:off x="6477000" y="2560541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Saraga Members:-</a:t>
            </a:r>
          </a:p>
        </p:txBody>
      </p:sp>
      <p:sp>
        <p:nvSpPr>
          <p:cNvPr id="23" name="Action Button: Blank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A8AFF0-998C-415F-A33B-135D2056A48A}"/>
              </a:ext>
            </a:extLst>
          </p:cNvPr>
          <p:cNvSpPr/>
          <p:nvPr/>
        </p:nvSpPr>
        <p:spPr>
          <a:xfrm>
            <a:off x="6592250" y="5289898"/>
            <a:ext cx="4869181" cy="56780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D604F-168E-45BA-96BA-5B5D9A964551}"/>
              </a:ext>
            </a:extLst>
          </p:cNvPr>
          <p:cNvSpPr txBox="1"/>
          <p:nvPr/>
        </p:nvSpPr>
        <p:spPr>
          <a:xfrm>
            <a:off x="674370" y="2793556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Deepam Celebrations:-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D3A8D-5428-479B-BDAE-F85E56268322}"/>
              </a:ext>
            </a:extLst>
          </p:cNvPr>
          <p:cNvSpPr txBox="1"/>
          <p:nvPr/>
        </p:nvSpPr>
        <p:spPr>
          <a:xfrm>
            <a:off x="674370" y="4500670"/>
            <a:ext cx="45986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KalviKulu Award Functions:-</a:t>
            </a:r>
          </a:p>
        </p:txBody>
      </p:sp>
      <p:sp>
        <p:nvSpPr>
          <p:cNvPr id="26" name="Action Button: Blank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545A067-7EA9-4ABF-92B2-668620BDFB51}"/>
              </a:ext>
            </a:extLst>
          </p:cNvPr>
          <p:cNvSpPr/>
          <p:nvPr/>
        </p:nvSpPr>
        <p:spPr>
          <a:xfrm>
            <a:off x="716280" y="3195813"/>
            <a:ext cx="4895848" cy="1082163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ction Button: Blank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2C4F9E-66EA-42C7-BB34-2E54D9B23D30}"/>
              </a:ext>
            </a:extLst>
          </p:cNvPr>
          <p:cNvSpPr/>
          <p:nvPr/>
        </p:nvSpPr>
        <p:spPr>
          <a:xfrm>
            <a:off x="716280" y="5011617"/>
            <a:ext cx="4895848" cy="829113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787F94-C36C-4B51-88BD-8F7B20078871}"/>
              </a:ext>
            </a:extLst>
          </p:cNvPr>
          <p:cNvSpPr/>
          <p:nvPr/>
        </p:nvSpPr>
        <p:spPr>
          <a:xfrm>
            <a:off x="8673462" y="872246"/>
            <a:ext cx="2716532" cy="365760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29" name="Action Button: Blank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0D1DE8-87A3-4A58-B733-1DDBB674A080}"/>
              </a:ext>
            </a:extLst>
          </p:cNvPr>
          <p:cNvSpPr/>
          <p:nvPr/>
        </p:nvSpPr>
        <p:spPr>
          <a:xfrm>
            <a:off x="2880359" y="6048088"/>
            <a:ext cx="4869181" cy="376457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3456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27D2F-43B4-4C9E-91C0-A3CED3226921}"/>
              </a:ext>
            </a:extLst>
          </p:cNvPr>
          <p:cNvSpPr/>
          <p:nvPr/>
        </p:nvSpPr>
        <p:spPr>
          <a:xfrm>
            <a:off x="274320" y="811530"/>
            <a:ext cx="2754630" cy="565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7584-3BCE-4F8B-8892-D356A4F979EF}"/>
              </a:ext>
            </a:extLst>
          </p:cNvPr>
          <p:cNvSpPr txBox="1"/>
          <p:nvPr/>
        </p:nvSpPr>
        <p:spPr>
          <a:xfrm>
            <a:off x="674370" y="3850437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Settings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AA509-425E-44CB-A8ED-F1F239BBD4B2}"/>
              </a:ext>
            </a:extLst>
          </p:cNvPr>
          <p:cNvSpPr/>
          <p:nvPr/>
        </p:nvSpPr>
        <p:spPr>
          <a:xfrm>
            <a:off x="411480" y="137160"/>
            <a:ext cx="10801350" cy="45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D032D-99BB-4A9C-9ACF-7B12A9DE9D0F}"/>
              </a:ext>
            </a:extLst>
          </p:cNvPr>
          <p:cNvSpPr txBox="1"/>
          <p:nvPr/>
        </p:nvSpPr>
        <p:spPr>
          <a:xfrm>
            <a:off x="674370" y="545996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Sign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3FFB7-6711-44BE-A79F-F013F511052C}"/>
              </a:ext>
            </a:extLst>
          </p:cNvPr>
          <p:cNvSpPr txBox="1"/>
          <p:nvPr/>
        </p:nvSpPr>
        <p:spPr>
          <a:xfrm>
            <a:off x="617220" y="261023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Dashboard</a:t>
            </a:r>
          </a:p>
        </p:txBody>
      </p:sp>
      <p:sp>
        <p:nvSpPr>
          <p:cNvPr id="2" name="Action Button: Blank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2A897C5-A5A1-4FBA-B42F-0CFEC84A0BB5}"/>
              </a:ext>
            </a:extLst>
          </p:cNvPr>
          <p:cNvSpPr/>
          <p:nvPr/>
        </p:nvSpPr>
        <p:spPr>
          <a:xfrm>
            <a:off x="3246120" y="811530"/>
            <a:ext cx="8271510" cy="5657850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DBD27-B784-4E36-9A97-CA33F7D88ECF}"/>
              </a:ext>
            </a:extLst>
          </p:cNvPr>
          <p:cNvSpPr txBox="1"/>
          <p:nvPr/>
        </p:nvSpPr>
        <p:spPr>
          <a:xfrm>
            <a:off x="3509010" y="1264801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Last Database Backup:  </a:t>
            </a: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C7D231-0227-4E7D-B91D-CFB9A63A94AE}"/>
              </a:ext>
            </a:extLst>
          </p:cNvPr>
          <p:cNvSpPr/>
          <p:nvPr/>
        </p:nvSpPr>
        <p:spPr>
          <a:xfrm>
            <a:off x="6663690" y="1264801"/>
            <a:ext cx="4251960" cy="468808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87B30-46C8-42D9-AA45-414AF5881AD2}"/>
              </a:ext>
            </a:extLst>
          </p:cNvPr>
          <p:cNvSpPr txBox="1"/>
          <p:nvPr/>
        </p:nvSpPr>
        <p:spPr>
          <a:xfrm>
            <a:off x="3509010" y="2454056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System Failures:  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7E71F8-42CF-475C-9BC8-8B15817507DF}"/>
              </a:ext>
            </a:extLst>
          </p:cNvPr>
          <p:cNvSpPr/>
          <p:nvPr/>
        </p:nvSpPr>
        <p:spPr>
          <a:xfrm>
            <a:off x="6777990" y="2638722"/>
            <a:ext cx="4251960" cy="2954477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9B397-C757-450E-A995-D97612E4EAA7}"/>
              </a:ext>
            </a:extLst>
          </p:cNvPr>
          <p:cNvSpPr txBox="1"/>
          <p:nvPr/>
        </p:nvSpPr>
        <p:spPr>
          <a:xfrm>
            <a:off x="674370" y="1370039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50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837</Words>
  <Application>Microsoft Office PowerPoint</Application>
  <PresentationFormat>Widescreen</PresentationFormat>
  <Paragraphs>369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Paramasivam, Ravi (Nokia - IN/Bangalore)</dc:creator>
  <cp:lastModifiedBy>Paramasivam, Ravi (Nokia - IN/Bangalore)</cp:lastModifiedBy>
  <cp:revision>31</cp:revision>
  <dcterms:created xsi:type="dcterms:W3CDTF">2022-08-06T17:21:45Z</dcterms:created>
  <dcterms:modified xsi:type="dcterms:W3CDTF">2022-08-07T07:11:59Z</dcterms:modified>
</cp:coreProperties>
</file>