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1EB001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25769" indent="-390769" algn="ctr">
              <a:spcBef>
                <a:spcPts val="0"/>
              </a:spcBef>
              <a:defRPr i="1" sz="3200"/>
            </a:lvl2pPr>
            <a:lvl3pPr marL="1660769" indent="-390769" algn="ctr">
              <a:spcBef>
                <a:spcPts val="0"/>
              </a:spcBef>
              <a:defRPr i="1" sz="3200"/>
            </a:lvl3pPr>
            <a:lvl4pPr marL="2295769" indent="-390769" algn="ctr">
              <a:spcBef>
                <a:spcPts val="0"/>
              </a:spcBef>
              <a:defRPr i="1" sz="3200"/>
            </a:lvl4pPr>
            <a:lvl5pPr marL="2930769" indent="-390769" algn="ctr">
              <a:spcBef>
                <a:spcPts val="0"/>
              </a:spcBef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2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7" y="-393700"/>
            <a:ext cx="18135603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76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39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503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66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rverless"/>
          <p:cNvSpPr txBox="1"/>
          <p:nvPr/>
        </p:nvSpPr>
        <p:spPr>
          <a:xfrm>
            <a:off x="272541" y="251671"/>
            <a:ext cx="5195317" cy="1304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Serverless</a:t>
            </a:r>
          </a:p>
        </p:txBody>
      </p:sp>
      <p:pic>
        <p:nvPicPr>
          <p:cNvPr id="120" name="AWS-Elastic-Beanstalk-Logo.png" descr="AWS-Elastic-Beanstalk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11286" y="4679950"/>
            <a:ext cx="9347202" cy="394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CLOUD FORMATION.png" descr="CLOUD FORM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4285" y="406400"/>
            <a:ext cx="8128002" cy="464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EC2.jpeg" descr="EC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89785" y="7950200"/>
            <a:ext cx="9525002" cy="5359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BaaS"/>
          <p:cNvSpPr txBox="1"/>
          <p:nvPr/>
        </p:nvSpPr>
        <p:spPr>
          <a:xfrm>
            <a:off x="16657228" y="8491984"/>
            <a:ext cx="265531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BaaS</a:t>
            </a:r>
          </a:p>
        </p:txBody>
      </p:sp>
      <p:sp>
        <p:nvSpPr>
          <p:cNvPr id="124" name="IaaS"/>
          <p:cNvSpPr txBox="1"/>
          <p:nvPr/>
        </p:nvSpPr>
        <p:spPr>
          <a:xfrm>
            <a:off x="13281913" y="1633984"/>
            <a:ext cx="223977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IaaS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2"/>
      <p:bldP build="whole" bldLvl="1" animBg="1" rev="0" advAuto="0" spid="121" grpId="3"/>
      <p:bldP build="whole" bldLvl="1" animBg="1" rev="0" advAuto="0" spid="124" grpId="4"/>
      <p:bldP build="whole" bldLvl="1" animBg="1" rev="0" advAuto="0" spid="120" grpId="5"/>
      <p:bldP build="whole" bldLvl="1" animBg="1" rev="0" advAuto="0" spid="119" grpId="1"/>
      <p:bldP build="whole" bldLvl="1" animBg="1" rev="0" advAuto="0" spid="123" grpId="6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4005" y="6080960"/>
            <a:ext cx="1834656" cy="1834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sns.png" descr="sn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10115" y="10420509"/>
            <a:ext cx="2002881" cy="2002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Amazon-API-Gateway@4x.png" descr="Amazon-API-Gateway@4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71005" y="10415723"/>
            <a:ext cx="1834656" cy="1834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DynamoDB.png" descr="DynamoDB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72652" y="1938365"/>
            <a:ext cx="1834656" cy="1834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S3.png" descr="S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04372" y="1292609"/>
            <a:ext cx="2804010" cy="2804009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Line"/>
          <p:cNvSpPr/>
          <p:nvPr/>
        </p:nvSpPr>
        <p:spPr>
          <a:xfrm>
            <a:off x="10152012" y="3847363"/>
            <a:ext cx="1150359" cy="217458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3" name="Line"/>
          <p:cNvSpPr/>
          <p:nvPr/>
        </p:nvSpPr>
        <p:spPr>
          <a:xfrm flipH="1">
            <a:off x="13139563" y="3847362"/>
            <a:ext cx="1057682" cy="217437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4" name="Line"/>
          <p:cNvSpPr/>
          <p:nvPr/>
        </p:nvSpPr>
        <p:spPr>
          <a:xfrm flipV="1">
            <a:off x="9776296" y="8069736"/>
            <a:ext cx="1525962" cy="226780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5" name="Line"/>
          <p:cNvSpPr/>
          <p:nvPr/>
        </p:nvSpPr>
        <p:spPr>
          <a:xfrm flipH="1" flipV="1">
            <a:off x="13296743" y="8017943"/>
            <a:ext cx="1364409" cy="251656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6" name="Invocation"/>
          <p:cNvSpPr txBox="1"/>
          <p:nvPr/>
        </p:nvSpPr>
        <p:spPr>
          <a:xfrm>
            <a:off x="525055" y="205979"/>
            <a:ext cx="51749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Invocation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" grpId="5"/>
      <p:bldP build="whole" bldLvl="1" animBg="1" rev="0" advAuto="0" spid="282" grpId="7"/>
      <p:bldP build="whole" bldLvl="1" animBg="1" rev="0" advAuto="0" spid="277" grpId="2"/>
      <p:bldP build="whole" bldLvl="1" animBg="1" rev="0" advAuto="0" spid="286" grpId="1"/>
      <p:bldP build="whole" bldLvl="1" animBg="1" rev="0" advAuto="0" spid="283" grpId="8"/>
      <p:bldP build="whole" bldLvl="1" animBg="1" rev="0" advAuto="0" spid="278" grpId="6"/>
      <p:bldP build="whole" bldLvl="1" animBg="1" rev="0" advAuto="0" spid="284" grpId="9"/>
      <p:bldP build="whole" bldLvl="1" animBg="1" rev="0" advAuto="0" spid="280" grpId="4"/>
      <p:bldP build="whole" bldLvl="1" animBg="1" rev="0" advAuto="0" spid="285" grpId="10"/>
      <p:bldP build="whole" bldLvl="1" animBg="1" rev="0" advAuto="0" spid="281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712" y="4018457"/>
            <a:ext cx="4911429" cy="491142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1" name="Lambda Service"/>
          <p:cNvGrpSpPr/>
          <p:nvPr/>
        </p:nvGrpSpPr>
        <p:grpSpPr>
          <a:xfrm>
            <a:off x="3575565" y="5214787"/>
            <a:ext cx="3925988" cy="2518769"/>
            <a:chOff x="0" y="0"/>
            <a:chExt cx="3925987" cy="2518767"/>
          </a:xfrm>
        </p:grpSpPr>
        <p:sp>
          <p:nvSpPr>
            <p:cNvPr id="289" name="Rounded Rectangle"/>
            <p:cNvSpPr/>
            <p:nvPr/>
          </p:nvSpPr>
          <p:spPr>
            <a:xfrm>
              <a:off x="0" y="0"/>
              <a:ext cx="3925988" cy="2518768"/>
            </a:xfrm>
            <a:prstGeom prst="roundRect">
              <a:avLst>
                <a:gd name="adj" fmla="val 916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0" name="Lambda Service"/>
            <p:cNvSpPr txBox="1"/>
            <p:nvPr/>
          </p:nvSpPr>
          <p:spPr>
            <a:xfrm>
              <a:off x="67627" y="1017628"/>
              <a:ext cx="3790733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Lambda Service</a:t>
              </a:r>
            </a:p>
          </p:txBody>
        </p:sp>
      </p:grpSp>
      <p:pic>
        <p:nvPicPr>
          <p:cNvPr id="292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61914" y="310057"/>
            <a:ext cx="4911429" cy="4911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65114" y="8285657"/>
            <a:ext cx="4911429" cy="4911429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Scaling"/>
          <p:cNvSpPr txBox="1"/>
          <p:nvPr/>
        </p:nvSpPr>
        <p:spPr>
          <a:xfrm>
            <a:off x="400349" y="205979"/>
            <a:ext cx="368757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Scaling</a:t>
            </a:r>
          </a:p>
        </p:txBody>
      </p:sp>
      <p:sp>
        <p:nvSpPr>
          <p:cNvPr id="295" name="Reliability"/>
          <p:cNvSpPr txBox="1"/>
          <p:nvPr/>
        </p:nvSpPr>
        <p:spPr>
          <a:xfrm>
            <a:off x="6343551" y="205979"/>
            <a:ext cx="483057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Reliability</a:t>
            </a:r>
          </a:p>
        </p:txBody>
      </p:sp>
      <p:sp>
        <p:nvSpPr>
          <p:cNvPr id="296" name="AZ1"/>
          <p:cNvSpPr txBox="1"/>
          <p:nvPr/>
        </p:nvSpPr>
        <p:spPr>
          <a:xfrm>
            <a:off x="10937488" y="9654007"/>
            <a:ext cx="203352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AZ1</a:t>
            </a:r>
          </a:p>
        </p:txBody>
      </p:sp>
      <p:sp>
        <p:nvSpPr>
          <p:cNvPr id="297" name="AZ2"/>
          <p:cNvSpPr txBox="1"/>
          <p:nvPr/>
        </p:nvSpPr>
        <p:spPr>
          <a:xfrm>
            <a:off x="19304065" y="5574002"/>
            <a:ext cx="2033525" cy="1304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AZ2</a:t>
            </a:r>
          </a:p>
        </p:txBody>
      </p:sp>
      <p:sp>
        <p:nvSpPr>
          <p:cNvPr id="298" name="AZ3"/>
          <p:cNvSpPr txBox="1"/>
          <p:nvPr/>
        </p:nvSpPr>
        <p:spPr>
          <a:xfrm>
            <a:off x="15764408" y="11664143"/>
            <a:ext cx="203352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AZ3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3" grpId="5"/>
      <p:bldP build="whole" bldLvl="1" animBg="1" rev="0" advAuto="0" spid="296" grpId="7"/>
      <p:bldP build="whole" bldLvl="1" animBg="1" rev="0" advAuto="0" spid="291" grpId="2"/>
      <p:bldP build="whole" bldLvl="1" animBg="1" rev="0" advAuto="0" spid="292" grpId="4"/>
      <p:bldP build="whole" bldLvl="1" animBg="1" rev="0" advAuto="0" spid="294" grpId="1"/>
      <p:bldP build="whole" bldLvl="1" animBg="1" rev="0" advAuto="0" spid="298" grpId="9"/>
      <p:bldP build="whole" bldLvl="1" animBg="1" rev="0" advAuto="0" spid="288" grpId="3"/>
      <p:bldP build="whole" bldLvl="1" animBg="1" rev="0" advAuto="0" spid="295" grpId="6"/>
      <p:bldP build="whole" bldLvl="1" animBg="1" rev="0" advAuto="0" spid="297" grpId="8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64 MB for Sync"/>
          <p:cNvSpPr txBox="1"/>
          <p:nvPr/>
        </p:nvSpPr>
        <p:spPr>
          <a:xfrm>
            <a:off x="8222615" y="6737842"/>
            <a:ext cx="717143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64 MB for Sync</a:t>
            </a:r>
          </a:p>
        </p:txBody>
      </p:sp>
      <p:sp>
        <p:nvSpPr>
          <p:cNvPr id="301" name="256 KB for ASync"/>
          <p:cNvSpPr txBox="1"/>
          <p:nvPr/>
        </p:nvSpPr>
        <p:spPr>
          <a:xfrm>
            <a:off x="8349157" y="8984563"/>
            <a:ext cx="818743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256 KB for ASync</a:t>
            </a:r>
          </a:p>
        </p:txBody>
      </p:sp>
      <p:sp>
        <p:nvSpPr>
          <p:cNvPr id="302" name="Limits"/>
          <p:cNvSpPr txBox="1"/>
          <p:nvPr/>
        </p:nvSpPr>
        <p:spPr>
          <a:xfrm>
            <a:off x="564519" y="390198"/>
            <a:ext cx="380238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Limits</a:t>
            </a:r>
          </a:p>
        </p:txBody>
      </p:sp>
      <p:sp>
        <p:nvSpPr>
          <p:cNvPr id="303" name="1000 executions at a time"/>
          <p:cNvSpPr txBox="1"/>
          <p:nvPr/>
        </p:nvSpPr>
        <p:spPr>
          <a:xfrm>
            <a:off x="7988713" y="2805410"/>
            <a:ext cx="1180236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1000 executions at a time</a:t>
            </a:r>
          </a:p>
        </p:txBody>
      </p:sp>
      <p:sp>
        <p:nvSpPr>
          <p:cNvPr id="304" name="4 KB"/>
          <p:cNvSpPr txBox="1"/>
          <p:nvPr/>
        </p:nvSpPr>
        <p:spPr>
          <a:xfrm>
            <a:off x="8191799" y="4771626"/>
            <a:ext cx="233527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4 KB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3" grpId="3"/>
      <p:bldP build="whole" bldLvl="1" animBg="1" rev="0" advAuto="0" spid="304" grpId="2"/>
      <p:bldP build="whole" bldLvl="1" animBg="1" rev="0" advAuto="0" spid="302" grpId="1"/>
      <p:bldP build="whole" bldLvl="1" animBg="1" rev="0" advAuto="0" spid="300" grpId="4"/>
      <p:bldP build="whole" bldLvl="1" animBg="1" rev="0" advAuto="0" spid="301" grpId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ricing"/>
          <p:cNvSpPr txBox="1"/>
          <p:nvPr/>
        </p:nvSpPr>
        <p:spPr>
          <a:xfrm>
            <a:off x="570781" y="255111"/>
            <a:ext cx="436880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Pricing</a:t>
            </a:r>
          </a:p>
        </p:txBody>
      </p:sp>
      <p:sp>
        <p:nvSpPr>
          <p:cNvPr id="307" name="Time rounded to closest milli seconds"/>
          <p:cNvSpPr txBox="1"/>
          <p:nvPr/>
        </p:nvSpPr>
        <p:spPr>
          <a:xfrm>
            <a:off x="3543553" y="3411847"/>
            <a:ext cx="17296893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Time rounded to closest milli seconds</a:t>
            </a:r>
          </a:p>
        </p:txBody>
      </p:sp>
      <p:sp>
        <p:nvSpPr>
          <p:cNvPr id="308" name="And the memory we allocate"/>
          <p:cNvSpPr txBox="1"/>
          <p:nvPr/>
        </p:nvSpPr>
        <p:spPr>
          <a:xfrm>
            <a:off x="3577199" y="5603754"/>
            <a:ext cx="1306118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And the memory we allocate</a:t>
            </a:r>
          </a:p>
        </p:txBody>
      </p:sp>
      <p:sp>
        <p:nvSpPr>
          <p:cNvPr id="309" name="GB-Sec"/>
          <p:cNvSpPr txBox="1"/>
          <p:nvPr/>
        </p:nvSpPr>
        <p:spPr>
          <a:xfrm>
            <a:off x="8244703" y="7795662"/>
            <a:ext cx="372618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GB-Sec</a:t>
            </a:r>
          </a:p>
        </p:txBody>
      </p:sp>
      <p:sp>
        <p:nvSpPr>
          <p:cNvPr id="310" name="1000000"/>
          <p:cNvSpPr txBox="1"/>
          <p:nvPr/>
        </p:nvSpPr>
        <p:spPr>
          <a:xfrm>
            <a:off x="4070694" y="9987567"/>
            <a:ext cx="4068573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1000000</a:t>
            </a:r>
          </a:p>
        </p:txBody>
      </p:sp>
      <p:sp>
        <p:nvSpPr>
          <p:cNvPr id="311" name="400000"/>
          <p:cNvSpPr txBox="1"/>
          <p:nvPr/>
        </p:nvSpPr>
        <p:spPr>
          <a:xfrm>
            <a:off x="13357311" y="9987567"/>
            <a:ext cx="350367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400000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6" grpId="1"/>
      <p:bldP build="whole" bldLvl="1" animBg="1" rev="0" advAuto="0" spid="308" grpId="3"/>
      <p:bldP build="whole" bldLvl="1" animBg="1" rev="0" advAuto="0" spid="310" grpId="5"/>
      <p:bldP build="whole" bldLvl="1" animBg="1" rev="0" advAuto="0" spid="309" grpId="4"/>
      <p:bldP build="whole" bldLvl="1" animBg="1" rev="0" advAuto="0" spid="307" grpId="2"/>
      <p:bldP build="whole" bldLvl="1" animBg="1" rev="0" advAuto="0" spid="311" grpId="6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AWS"/>
          <p:cNvGrpSpPr/>
          <p:nvPr/>
        </p:nvGrpSpPr>
        <p:grpSpPr>
          <a:xfrm>
            <a:off x="9147523" y="1227942"/>
            <a:ext cx="8986641" cy="11645598"/>
            <a:chOff x="0" y="0"/>
            <a:chExt cx="8986639" cy="11645597"/>
          </a:xfrm>
        </p:grpSpPr>
        <p:sp>
          <p:nvSpPr>
            <p:cNvPr id="313" name="Rounded Rectangle"/>
            <p:cNvSpPr/>
            <p:nvPr/>
          </p:nvSpPr>
          <p:spPr>
            <a:xfrm>
              <a:off x="0" y="0"/>
              <a:ext cx="8986640" cy="11645598"/>
            </a:xfrm>
            <a:prstGeom prst="roundRect">
              <a:avLst>
                <a:gd name="adj" fmla="val 8275"/>
              </a:avLst>
            </a:prstGeom>
            <a:noFill/>
            <a:ln w="63500" cap="flat">
              <a:solidFill>
                <a:srgbClr val="56C1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4" name="AWS"/>
            <p:cNvSpPr txBox="1"/>
            <p:nvPr/>
          </p:nvSpPr>
          <p:spPr>
            <a:xfrm>
              <a:off x="249555" y="5581043"/>
              <a:ext cx="8487530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AWS</a:t>
              </a:r>
            </a:p>
          </p:txBody>
        </p:sp>
      </p:grpSp>
      <p:pic>
        <p:nvPicPr>
          <p:cNvPr id="316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23517" y="5637641"/>
            <a:ext cx="1834656" cy="1834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S3.png" descr="S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70229" y="1384646"/>
            <a:ext cx="2522625" cy="2522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sns.png" descr="sn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59627" y="9977188"/>
            <a:ext cx="2002881" cy="2002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Amazon-API-Gateway@4x.png" descr="Amazon-API-Gateway@4x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20515" y="9972402"/>
            <a:ext cx="1834654" cy="1834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DynamoDB.png" descr="DynamoDB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405917" y="1856206"/>
            <a:ext cx="1834654" cy="1834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S3.png" descr="S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97229" y="1511646"/>
            <a:ext cx="2522625" cy="25226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4" name="SAM"/>
          <p:cNvGrpSpPr/>
          <p:nvPr/>
        </p:nvGrpSpPr>
        <p:grpSpPr>
          <a:xfrm>
            <a:off x="1844745" y="4115567"/>
            <a:ext cx="2301083" cy="2002882"/>
            <a:chOff x="0" y="0"/>
            <a:chExt cx="2301082" cy="2002881"/>
          </a:xfrm>
        </p:grpSpPr>
        <p:sp>
          <p:nvSpPr>
            <p:cNvPr id="322" name="Rounded Rectangle"/>
            <p:cNvSpPr/>
            <p:nvPr/>
          </p:nvSpPr>
          <p:spPr>
            <a:xfrm>
              <a:off x="0" y="0"/>
              <a:ext cx="2301083" cy="2002882"/>
            </a:xfrm>
            <a:prstGeom prst="roundRect">
              <a:avLst>
                <a:gd name="adj" fmla="val 15000"/>
              </a:avLst>
            </a:prstGeom>
            <a:solidFill>
              <a:srgbClr val="EE230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" name="SAM"/>
            <p:cNvSpPr txBox="1"/>
            <p:nvPr/>
          </p:nvSpPr>
          <p:spPr>
            <a:xfrm>
              <a:off x="87993" y="759684"/>
              <a:ext cx="2125096" cy="4835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SAM</a:t>
              </a:r>
            </a:p>
          </p:txBody>
        </p:sp>
      </p:grpSp>
      <p:sp>
        <p:nvSpPr>
          <p:cNvPr id="325" name="Line"/>
          <p:cNvSpPr/>
          <p:nvPr/>
        </p:nvSpPr>
        <p:spPr>
          <a:xfrm flipV="1">
            <a:off x="4254608" y="4485257"/>
            <a:ext cx="4676512" cy="65678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28" name="Cloud…"/>
          <p:cNvGrpSpPr/>
          <p:nvPr/>
        </p:nvGrpSpPr>
        <p:grpSpPr>
          <a:xfrm>
            <a:off x="1863344" y="8836187"/>
            <a:ext cx="2301083" cy="2002881"/>
            <a:chOff x="0" y="0"/>
            <a:chExt cx="2301082" cy="2002880"/>
          </a:xfrm>
        </p:grpSpPr>
        <p:sp>
          <p:nvSpPr>
            <p:cNvPr id="326" name="Rounded Rectangle"/>
            <p:cNvSpPr/>
            <p:nvPr/>
          </p:nvSpPr>
          <p:spPr>
            <a:xfrm>
              <a:off x="0" y="0"/>
              <a:ext cx="2301083" cy="2002881"/>
            </a:xfrm>
            <a:prstGeom prst="roundRect">
              <a:avLst>
                <a:gd name="adj" fmla="val 15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7" name="Cloud…"/>
            <p:cNvSpPr txBox="1"/>
            <p:nvPr/>
          </p:nvSpPr>
          <p:spPr>
            <a:xfrm>
              <a:off x="87993" y="512034"/>
              <a:ext cx="2125096" cy="978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r>
                <a:t>Cloud</a:t>
              </a:r>
            </a:p>
            <a:p>
              <a:pPr>
                <a:defRPr sz="3200">
                  <a:solidFill>
                    <a:srgbClr val="FFFFFF"/>
                  </a:solidFill>
                </a:defRPr>
              </a:pPr>
              <a:r>
                <a:t>Formation</a:t>
              </a:r>
            </a:p>
          </p:txBody>
        </p:sp>
      </p:grpSp>
      <p:sp>
        <p:nvSpPr>
          <p:cNvPr id="329" name="Line"/>
          <p:cNvSpPr/>
          <p:nvPr/>
        </p:nvSpPr>
        <p:spPr>
          <a:xfrm flipV="1">
            <a:off x="2930988" y="6282218"/>
            <a:ext cx="2" cy="239019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0" name="sam build"/>
          <p:cNvSpPr txBox="1"/>
          <p:nvPr/>
        </p:nvSpPr>
        <p:spPr>
          <a:xfrm>
            <a:off x="19052767" y="3739800"/>
            <a:ext cx="3639313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sam build</a:t>
            </a:r>
          </a:p>
        </p:txBody>
      </p:sp>
      <p:sp>
        <p:nvSpPr>
          <p:cNvPr id="331" name="sam deploy"/>
          <p:cNvSpPr txBox="1"/>
          <p:nvPr/>
        </p:nvSpPr>
        <p:spPr>
          <a:xfrm>
            <a:off x="19083374" y="5187600"/>
            <a:ext cx="4289299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sam deploy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2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1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6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6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4" grpId="8"/>
      <p:bldP build="whole" bldLvl="1" animBg="1" rev="0" advAuto="0" spid="318" grpId="6"/>
      <p:bldP build="whole" bldLvl="1" animBg="1" rev="0" advAuto="0" spid="315" grpId="1"/>
      <p:bldP build="whole" bldLvl="1" animBg="1" rev="0" advAuto="0" spid="329" grpId="11"/>
      <p:bldP build="whole" bldLvl="1" animBg="1" rev="0" advAuto="0" spid="330" grpId="12"/>
      <p:bldP build="whole" bldLvl="1" animBg="1" rev="0" advAuto="0" spid="320" grpId="4"/>
      <p:bldP build="whole" bldLvl="1" animBg="1" rev="0" advAuto="0" spid="328" grpId="10"/>
      <p:bldP build="whole" bldLvl="1" animBg="1" rev="0" advAuto="0" spid="317" grpId="3"/>
      <p:bldP build="whole" bldLvl="1" animBg="1" rev="0" advAuto="0" spid="331" grpId="13"/>
      <p:bldP build="whole" bldLvl="1" animBg="1" rev="0" advAuto="0" spid="319" grpId="5"/>
      <p:bldP build="whole" bldLvl="1" animBg="1" rev="0" advAuto="0" spid="316" grpId="2"/>
      <p:bldP build="whole" bldLvl="1" animBg="1" rev="0" advAuto="0" spid="321" grpId="7"/>
      <p:bldP build="whole" bldLvl="1" animBg="1" rev="0" advAuto="0" spid="325" grpId="9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Rectangle"/>
          <p:cNvSpPr/>
          <p:nvPr/>
        </p:nvSpPr>
        <p:spPr>
          <a:xfrm>
            <a:off x="1880404" y="1909931"/>
            <a:ext cx="5913062" cy="9896139"/>
          </a:xfrm>
          <a:prstGeom prst="rect">
            <a:avLst/>
          </a:prstGeom>
          <a:solidFill>
            <a:srgbClr val="56C1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336" name="Create Lambda"/>
          <p:cNvGrpSpPr/>
          <p:nvPr/>
        </p:nvGrpSpPr>
        <p:grpSpPr>
          <a:xfrm>
            <a:off x="3189031" y="2357346"/>
            <a:ext cx="3295808" cy="783571"/>
            <a:chOff x="0" y="0"/>
            <a:chExt cx="3295806" cy="783570"/>
          </a:xfrm>
        </p:grpSpPr>
        <p:sp>
          <p:nvSpPr>
            <p:cNvPr id="334" name="Rectangle"/>
            <p:cNvSpPr/>
            <p:nvPr/>
          </p:nvSpPr>
          <p:spPr>
            <a:xfrm>
              <a:off x="-1" y="-1"/>
              <a:ext cx="3295808" cy="783572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5" name="Create Lambda"/>
            <p:cNvSpPr txBox="1"/>
            <p:nvPr/>
          </p:nvSpPr>
          <p:spPr>
            <a:xfrm>
              <a:off x="-1" y="150029"/>
              <a:ext cx="3295808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Create Lambda</a:t>
              </a:r>
            </a:p>
          </p:txBody>
        </p:sp>
      </p:grpSp>
      <p:grpSp>
        <p:nvGrpSpPr>
          <p:cNvPr id="339" name="Deploy Lambda"/>
          <p:cNvGrpSpPr/>
          <p:nvPr/>
        </p:nvGrpSpPr>
        <p:grpSpPr>
          <a:xfrm>
            <a:off x="3189031" y="3393935"/>
            <a:ext cx="3295808" cy="783571"/>
            <a:chOff x="0" y="0"/>
            <a:chExt cx="3295806" cy="783570"/>
          </a:xfrm>
        </p:grpSpPr>
        <p:sp>
          <p:nvSpPr>
            <p:cNvPr id="337" name="Rectangle"/>
            <p:cNvSpPr/>
            <p:nvPr/>
          </p:nvSpPr>
          <p:spPr>
            <a:xfrm>
              <a:off x="-1" y="-1"/>
              <a:ext cx="3295808" cy="783572"/>
            </a:xfrm>
            <a:prstGeom prst="rect">
              <a:avLst/>
            </a:prstGeom>
            <a:solidFill>
              <a:srgbClr val="EE230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8" name="Deploy Lambda"/>
            <p:cNvSpPr txBox="1"/>
            <p:nvPr/>
          </p:nvSpPr>
          <p:spPr>
            <a:xfrm>
              <a:off x="-1" y="150029"/>
              <a:ext cx="3295808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Deploy Lambda</a:t>
              </a:r>
            </a:p>
          </p:txBody>
        </p:sp>
      </p:grpSp>
      <p:grpSp>
        <p:nvGrpSpPr>
          <p:cNvPr id="342" name="Invoke Lambda"/>
          <p:cNvGrpSpPr/>
          <p:nvPr/>
        </p:nvGrpSpPr>
        <p:grpSpPr>
          <a:xfrm>
            <a:off x="3320701" y="7211770"/>
            <a:ext cx="3295807" cy="783571"/>
            <a:chOff x="0" y="0"/>
            <a:chExt cx="3295806" cy="783570"/>
          </a:xfrm>
        </p:grpSpPr>
        <p:sp>
          <p:nvSpPr>
            <p:cNvPr id="340" name="Rectangle"/>
            <p:cNvSpPr/>
            <p:nvPr/>
          </p:nvSpPr>
          <p:spPr>
            <a:xfrm>
              <a:off x="-1" y="-1"/>
              <a:ext cx="3295808" cy="783572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1" name="Invoke Lambda"/>
            <p:cNvSpPr txBox="1"/>
            <p:nvPr/>
          </p:nvSpPr>
          <p:spPr>
            <a:xfrm>
              <a:off x="-1" y="150029"/>
              <a:ext cx="3295808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Invoke Lambda</a:t>
              </a:r>
            </a:p>
          </p:txBody>
        </p:sp>
      </p:grpSp>
      <p:sp>
        <p:nvSpPr>
          <p:cNvPr id="343" name="Rounded Rectangle"/>
          <p:cNvSpPr/>
          <p:nvPr/>
        </p:nvSpPr>
        <p:spPr>
          <a:xfrm>
            <a:off x="11531434" y="5323078"/>
            <a:ext cx="11440571" cy="7192106"/>
          </a:xfrm>
          <a:prstGeom prst="roundRect">
            <a:avLst>
              <a:gd name="adj" fmla="val 12280"/>
            </a:avLst>
          </a:prstGeom>
          <a:solidFill>
            <a:srgbClr val="FF8DC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4" name="Rectangle"/>
          <p:cNvSpPr/>
          <p:nvPr/>
        </p:nvSpPr>
        <p:spPr>
          <a:xfrm>
            <a:off x="11924392" y="6423030"/>
            <a:ext cx="10654656" cy="56397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5" name="Lambda Host Environment"/>
          <p:cNvSpPr txBox="1"/>
          <p:nvPr/>
        </p:nvSpPr>
        <p:spPr>
          <a:xfrm>
            <a:off x="14504961" y="6552538"/>
            <a:ext cx="54044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Lambda Host Environment</a:t>
            </a:r>
          </a:p>
        </p:txBody>
      </p:sp>
      <p:sp>
        <p:nvSpPr>
          <p:cNvPr id="346" name="Lambda Service"/>
          <p:cNvSpPr txBox="1"/>
          <p:nvPr/>
        </p:nvSpPr>
        <p:spPr>
          <a:xfrm>
            <a:off x="11431657" y="5627116"/>
            <a:ext cx="34994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Lambda Service</a:t>
            </a:r>
          </a:p>
        </p:txBody>
      </p:sp>
      <p:sp>
        <p:nvSpPr>
          <p:cNvPr id="347" name="Rectangle"/>
          <p:cNvSpPr/>
          <p:nvPr/>
        </p:nvSpPr>
        <p:spPr>
          <a:xfrm>
            <a:off x="13244591" y="7477959"/>
            <a:ext cx="7925228" cy="349884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8" name="Python Runtime"/>
          <p:cNvSpPr txBox="1"/>
          <p:nvPr/>
        </p:nvSpPr>
        <p:spPr>
          <a:xfrm>
            <a:off x="15279144" y="7595721"/>
            <a:ext cx="34712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Python Runtime</a:t>
            </a:r>
          </a:p>
        </p:txBody>
      </p:sp>
      <p:grpSp>
        <p:nvGrpSpPr>
          <p:cNvPr id="351" name="Lambda Function"/>
          <p:cNvGrpSpPr/>
          <p:nvPr/>
        </p:nvGrpSpPr>
        <p:grpSpPr>
          <a:xfrm>
            <a:off x="14060718" y="8323974"/>
            <a:ext cx="5908147" cy="2350818"/>
            <a:chOff x="0" y="0"/>
            <a:chExt cx="5908145" cy="2350816"/>
          </a:xfrm>
        </p:grpSpPr>
        <p:sp>
          <p:nvSpPr>
            <p:cNvPr id="349" name="Rectangle"/>
            <p:cNvSpPr/>
            <p:nvPr/>
          </p:nvSpPr>
          <p:spPr>
            <a:xfrm>
              <a:off x="0" y="0"/>
              <a:ext cx="5908146" cy="2350817"/>
            </a:xfrm>
            <a:prstGeom prst="rect">
              <a:avLst/>
            </a:prstGeom>
            <a:solidFill>
              <a:srgbClr val="0270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0" name="Lambda Function"/>
            <p:cNvSpPr txBox="1"/>
            <p:nvPr/>
          </p:nvSpPr>
          <p:spPr>
            <a:xfrm>
              <a:off x="0" y="933652"/>
              <a:ext cx="5908146" cy="4835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Lambda Function</a:t>
              </a:r>
            </a:p>
          </p:txBody>
        </p:sp>
      </p:grpSp>
      <p:sp>
        <p:nvSpPr>
          <p:cNvPr id="352" name="Cylinder"/>
          <p:cNvSpPr/>
          <p:nvPr/>
        </p:nvSpPr>
        <p:spPr>
          <a:xfrm>
            <a:off x="16138091" y="2075422"/>
            <a:ext cx="1508901" cy="199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3" name="Line"/>
          <p:cNvSpPr/>
          <p:nvPr/>
        </p:nvSpPr>
        <p:spPr>
          <a:xfrm>
            <a:off x="6759967" y="7401258"/>
            <a:ext cx="4628008" cy="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4" name="Line"/>
          <p:cNvSpPr/>
          <p:nvPr/>
        </p:nvSpPr>
        <p:spPr>
          <a:xfrm>
            <a:off x="7111854" y="3506639"/>
            <a:ext cx="9023658" cy="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5" name="Line"/>
          <p:cNvSpPr/>
          <p:nvPr/>
        </p:nvSpPr>
        <p:spPr>
          <a:xfrm flipV="1">
            <a:off x="16892579" y="4420653"/>
            <a:ext cx="2" cy="164915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1" grpId="15"/>
      <p:bldP build="whole" bldLvl="1" animBg="1" rev="0" advAuto="0" spid="345" grpId="11"/>
      <p:bldP build="whole" bldLvl="1" animBg="1" rev="0" advAuto="0" spid="354" grpId="5"/>
      <p:bldP build="whole" bldLvl="1" animBg="1" rev="0" advAuto="0" spid="355" grpId="14"/>
      <p:bldP build="whole" bldLvl="1" animBg="1" rev="0" advAuto="0" spid="339" grpId="3"/>
      <p:bldP build="whole" bldLvl="1" animBg="1" rev="0" advAuto="0" spid="344" grpId="10"/>
      <p:bldP build="whole" bldLvl="1" animBg="1" rev="0" advAuto="0" spid="333" grpId="1"/>
      <p:bldP build="whole" bldLvl="1" animBg="1" rev="0" advAuto="0" spid="343" grpId="8"/>
      <p:bldP build="whole" bldLvl="1" animBg="1" rev="0" advAuto="0" spid="347" grpId="12"/>
      <p:bldP build="whole" bldLvl="1" animBg="1" rev="0" advAuto="0" spid="336" grpId="2"/>
      <p:bldP build="whole" bldLvl="1" animBg="1" rev="0" advAuto="0" spid="346" grpId="9"/>
      <p:bldP build="whole" bldLvl="1" animBg="1" rev="0" advAuto="0" spid="353" grpId="7"/>
      <p:bldP build="whole" bldLvl="1" animBg="1" rev="0" advAuto="0" spid="342" grpId="6"/>
      <p:bldP build="whole" bldLvl="1" animBg="1" rev="0" advAuto="0" spid="348" grpId="13"/>
      <p:bldP build="whole" bldLvl="1" animBg="1" rev="0" advAuto="0" spid="352" grpId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Rectangle"/>
          <p:cNvSpPr/>
          <p:nvPr/>
        </p:nvSpPr>
        <p:spPr>
          <a:xfrm>
            <a:off x="1880404" y="1909931"/>
            <a:ext cx="5913062" cy="9896139"/>
          </a:xfrm>
          <a:prstGeom prst="rect">
            <a:avLst/>
          </a:prstGeom>
          <a:solidFill>
            <a:srgbClr val="56C1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360" name="Create Lambda"/>
          <p:cNvGrpSpPr/>
          <p:nvPr/>
        </p:nvGrpSpPr>
        <p:grpSpPr>
          <a:xfrm>
            <a:off x="3189031" y="2357346"/>
            <a:ext cx="3295808" cy="783571"/>
            <a:chOff x="0" y="0"/>
            <a:chExt cx="3295806" cy="783570"/>
          </a:xfrm>
        </p:grpSpPr>
        <p:sp>
          <p:nvSpPr>
            <p:cNvPr id="358" name="Rectangle"/>
            <p:cNvSpPr/>
            <p:nvPr/>
          </p:nvSpPr>
          <p:spPr>
            <a:xfrm>
              <a:off x="-1" y="-1"/>
              <a:ext cx="3295808" cy="783572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59" name="Create Lambda"/>
            <p:cNvSpPr txBox="1"/>
            <p:nvPr/>
          </p:nvSpPr>
          <p:spPr>
            <a:xfrm>
              <a:off x="-1" y="150029"/>
              <a:ext cx="3295808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Create Lambda</a:t>
              </a:r>
            </a:p>
          </p:txBody>
        </p:sp>
      </p:grpSp>
      <p:grpSp>
        <p:nvGrpSpPr>
          <p:cNvPr id="363" name="Deploy Lambda"/>
          <p:cNvGrpSpPr/>
          <p:nvPr/>
        </p:nvGrpSpPr>
        <p:grpSpPr>
          <a:xfrm>
            <a:off x="3189031" y="3393935"/>
            <a:ext cx="3295808" cy="783571"/>
            <a:chOff x="0" y="0"/>
            <a:chExt cx="3295806" cy="783570"/>
          </a:xfrm>
        </p:grpSpPr>
        <p:sp>
          <p:nvSpPr>
            <p:cNvPr id="361" name="Rectangle"/>
            <p:cNvSpPr/>
            <p:nvPr/>
          </p:nvSpPr>
          <p:spPr>
            <a:xfrm>
              <a:off x="-1" y="-1"/>
              <a:ext cx="3295808" cy="783572"/>
            </a:xfrm>
            <a:prstGeom prst="rect">
              <a:avLst/>
            </a:prstGeom>
            <a:solidFill>
              <a:srgbClr val="EE230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2" name="Deploy Lambda"/>
            <p:cNvSpPr txBox="1"/>
            <p:nvPr/>
          </p:nvSpPr>
          <p:spPr>
            <a:xfrm>
              <a:off x="-1" y="150029"/>
              <a:ext cx="3295808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Deploy Lambda</a:t>
              </a:r>
            </a:p>
          </p:txBody>
        </p:sp>
      </p:grpSp>
      <p:grpSp>
        <p:nvGrpSpPr>
          <p:cNvPr id="366" name="Invoke Lambda"/>
          <p:cNvGrpSpPr/>
          <p:nvPr/>
        </p:nvGrpSpPr>
        <p:grpSpPr>
          <a:xfrm>
            <a:off x="3320701" y="7211770"/>
            <a:ext cx="3295807" cy="783571"/>
            <a:chOff x="0" y="0"/>
            <a:chExt cx="3295806" cy="783570"/>
          </a:xfrm>
        </p:grpSpPr>
        <p:sp>
          <p:nvSpPr>
            <p:cNvPr id="364" name="Rectangle"/>
            <p:cNvSpPr/>
            <p:nvPr/>
          </p:nvSpPr>
          <p:spPr>
            <a:xfrm>
              <a:off x="-1" y="-1"/>
              <a:ext cx="3295808" cy="783572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65" name="Invoke Lambda"/>
            <p:cNvSpPr txBox="1"/>
            <p:nvPr/>
          </p:nvSpPr>
          <p:spPr>
            <a:xfrm>
              <a:off x="-1" y="150029"/>
              <a:ext cx="3295808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Invoke Lambda</a:t>
              </a:r>
            </a:p>
          </p:txBody>
        </p:sp>
      </p:grpSp>
      <p:sp>
        <p:nvSpPr>
          <p:cNvPr id="367" name="Rounded Rectangle"/>
          <p:cNvSpPr/>
          <p:nvPr/>
        </p:nvSpPr>
        <p:spPr>
          <a:xfrm>
            <a:off x="11531434" y="5323078"/>
            <a:ext cx="11440571" cy="7192106"/>
          </a:xfrm>
          <a:prstGeom prst="roundRect">
            <a:avLst>
              <a:gd name="adj" fmla="val 12280"/>
            </a:avLst>
          </a:prstGeom>
          <a:solidFill>
            <a:srgbClr val="FF8DC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8" name="Rectangle"/>
          <p:cNvSpPr/>
          <p:nvPr/>
        </p:nvSpPr>
        <p:spPr>
          <a:xfrm>
            <a:off x="11924392" y="6423030"/>
            <a:ext cx="10654656" cy="56397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9" name="Lambda Host Environment"/>
          <p:cNvSpPr txBox="1"/>
          <p:nvPr/>
        </p:nvSpPr>
        <p:spPr>
          <a:xfrm>
            <a:off x="14504961" y="6552538"/>
            <a:ext cx="54044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Lambda Host Environment</a:t>
            </a:r>
          </a:p>
        </p:txBody>
      </p:sp>
      <p:sp>
        <p:nvSpPr>
          <p:cNvPr id="370" name="Lambda Service"/>
          <p:cNvSpPr txBox="1"/>
          <p:nvPr/>
        </p:nvSpPr>
        <p:spPr>
          <a:xfrm>
            <a:off x="11431657" y="5627116"/>
            <a:ext cx="34994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Lambda Service</a:t>
            </a:r>
          </a:p>
        </p:txBody>
      </p:sp>
      <p:sp>
        <p:nvSpPr>
          <p:cNvPr id="371" name="Rectangle"/>
          <p:cNvSpPr/>
          <p:nvPr/>
        </p:nvSpPr>
        <p:spPr>
          <a:xfrm>
            <a:off x="12875607" y="7291531"/>
            <a:ext cx="9007528" cy="39027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2" name="Java Virtual Machine"/>
          <p:cNvSpPr txBox="1"/>
          <p:nvPr/>
        </p:nvSpPr>
        <p:spPr>
          <a:xfrm>
            <a:off x="15037598" y="7665691"/>
            <a:ext cx="433921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Java Virtual Machine</a:t>
            </a:r>
          </a:p>
        </p:txBody>
      </p:sp>
      <p:sp>
        <p:nvSpPr>
          <p:cNvPr id="373" name="Rectangle"/>
          <p:cNvSpPr/>
          <p:nvPr/>
        </p:nvSpPr>
        <p:spPr>
          <a:xfrm>
            <a:off x="13638654" y="8310395"/>
            <a:ext cx="7481434" cy="249543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4" name="Lambda Java Runtime"/>
          <p:cNvSpPr txBox="1"/>
          <p:nvPr/>
        </p:nvSpPr>
        <p:spPr>
          <a:xfrm>
            <a:off x="14893199" y="8455759"/>
            <a:ext cx="4628008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Lambda Java Runtime</a:t>
            </a:r>
          </a:p>
        </p:txBody>
      </p:sp>
      <p:grpSp>
        <p:nvGrpSpPr>
          <p:cNvPr id="377" name="Lambda Function"/>
          <p:cNvGrpSpPr/>
          <p:nvPr/>
        </p:nvGrpSpPr>
        <p:grpSpPr>
          <a:xfrm>
            <a:off x="14789877" y="9025638"/>
            <a:ext cx="5178988" cy="1649154"/>
            <a:chOff x="0" y="0"/>
            <a:chExt cx="5178986" cy="1649152"/>
          </a:xfrm>
        </p:grpSpPr>
        <p:sp>
          <p:nvSpPr>
            <p:cNvPr id="375" name="Rectangle"/>
            <p:cNvSpPr/>
            <p:nvPr/>
          </p:nvSpPr>
          <p:spPr>
            <a:xfrm>
              <a:off x="0" y="-1"/>
              <a:ext cx="5178987" cy="1649154"/>
            </a:xfrm>
            <a:prstGeom prst="rect">
              <a:avLst/>
            </a:prstGeom>
            <a:solidFill>
              <a:srgbClr val="0270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6" name="Lambda Function"/>
            <p:cNvSpPr txBox="1"/>
            <p:nvPr/>
          </p:nvSpPr>
          <p:spPr>
            <a:xfrm>
              <a:off x="0" y="582820"/>
              <a:ext cx="5178987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Lambda Function</a:t>
              </a:r>
            </a:p>
          </p:txBody>
        </p:sp>
      </p:grpSp>
      <p:sp>
        <p:nvSpPr>
          <p:cNvPr id="378" name="Cylinder"/>
          <p:cNvSpPr/>
          <p:nvPr/>
        </p:nvSpPr>
        <p:spPr>
          <a:xfrm>
            <a:off x="16138091" y="2075422"/>
            <a:ext cx="1508901" cy="199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9" name="Line"/>
          <p:cNvSpPr/>
          <p:nvPr/>
        </p:nvSpPr>
        <p:spPr>
          <a:xfrm>
            <a:off x="6759967" y="7401258"/>
            <a:ext cx="4628008" cy="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0" name="Line"/>
          <p:cNvSpPr/>
          <p:nvPr/>
        </p:nvSpPr>
        <p:spPr>
          <a:xfrm>
            <a:off x="7111854" y="3506639"/>
            <a:ext cx="9023658" cy="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1" name="Line"/>
          <p:cNvSpPr/>
          <p:nvPr/>
        </p:nvSpPr>
        <p:spPr>
          <a:xfrm flipV="1">
            <a:off x="16892579" y="4420653"/>
            <a:ext cx="2" cy="164915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7" grpId="17"/>
      <p:bldP build="whole" bldLvl="1" animBg="1" rev="0" advAuto="0" spid="381" grpId="16"/>
      <p:bldP build="whole" bldLvl="1" animBg="1" rev="0" advAuto="0" spid="357" grpId="1"/>
      <p:bldP build="whole" bldLvl="1" animBg="1" rev="0" advAuto="0" spid="370" grpId="9"/>
      <p:bldP build="whole" bldLvl="1" animBg="1" rev="0" advAuto="0" spid="373" grpId="14"/>
      <p:bldP build="whole" bldLvl="1" animBg="1" rev="0" advAuto="0" spid="368" grpId="10"/>
      <p:bldP build="whole" bldLvl="1" animBg="1" rev="0" advAuto="0" spid="369" grpId="11"/>
      <p:bldP build="whole" bldLvl="1" animBg="1" rev="0" advAuto="0" spid="379" grpId="7"/>
      <p:bldP build="whole" bldLvl="1" animBg="1" rev="0" advAuto="0" spid="363" grpId="3"/>
      <p:bldP build="whole" bldLvl="1" animBg="1" rev="0" advAuto="0" spid="367" grpId="8"/>
      <p:bldP build="whole" bldLvl="1" animBg="1" rev="0" advAuto="0" spid="366" grpId="6"/>
      <p:bldP build="whole" bldLvl="1" animBg="1" rev="0" advAuto="0" spid="380" grpId="5"/>
      <p:bldP build="whole" bldLvl="1" animBg="1" rev="0" advAuto="0" spid="374" grpId="15"/>
      <p:bldP build="whole" bldLvl="1" animBg="1" rev="0" advAuto="0" spid="378" grpId="4"/>
      <p:bldP build="whole" bldLvl="1" animBg="1" rev="0" advAuto="0" spid="360" grpId="2"/>
      <p:bldP build="whole" bldLvl="1" animBg="1" rev="0" advAuto="0" spid="372" grpId="13"/>
      <p:bldP build="whole" bldLvl="1" animBg="1" rev="0" advAuto="0" spid="371" grpId="1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AWS CLI"/>
          <p:cNvSpPr txBox="1"/>
          <p:nvPr/>
        </p:nvSpPr>
        <p:spPr>
          <a:xfrm>
            <a:off x="8398187" y="3347973"/>
            <a:ext cx="419150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AWS CLI</a:t>
            </a:r>
          </a:p>
        </p:txBody>
      </p:sp>
      <p:sp>
        <p:nvSpPr>
          <p:cNvPr id="384" name="Install Java"/>
          <p:cNvSpPr txBox="1"/>
          <p:nvPr/>
        </p:nvSpPr>
        <p:spPr>
          <a:xfrm>
            <a:off x="8425195" y="7310373"/>
            <a:ext cx="517601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Install Java</a:t>
            </a:r>
          </a:p>
        </p:txBody>
      </p:sp>
      <p:sp>
        <p:nvSpPr>
          <p:cNvPr id="385" name="Create IAM User"/>
          <p:cNvSpPr txBox="1"/>
          <p:nvPr/>
        </p:nvSpPr>
        <p:spPr>
          <a:xfrm>
            <a:off x="8381237" y="1366772"/>
            <a:ext cx="762152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Create IAM User</a:t>
            </a:r>
          </a:p>
        </p:txBody>
      </p:sp>
      <p:sp>
        <p:nvSpPr>
          <p:cNvPr id="386" name="Install Maven"/>
          <p:cNvSpPr txBox="1"/>
          <p:nvPr/>
        </p:nvSpPr>
        <p:spPr>
          <a:xfrm>
            <a:off x="8370331" y="11069573"/>
            <a:ext cx="609854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Install Maven</a:t>
            </a:r>
          </a:p>
        </p:txBody>
      </p:sp>
      <p:sp>
        <p:nvSpPr>
          <p:cNvPr id="387" name="Install Eclipse"/>
          <p:cNvSpPr txBox="1"/>
          <p:nvPr/>
        </p:nvSpPr>
        <p:spPr>
          <a:xfrm>
            <a:off x="8435864" y="9189973"/>
            <a:ext cx="632307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Install Eclipse</a:t>
            </a:r>
          </a:p>
        </p:txBody>
      </p:sp>
      <p:sp>
        <p:nvSpPr>
          <p:cNvPr id="388" name="AWS SAM CLI"/>
          <p:cNvSpPr txBox="1"/>
          <p:nvPr/>
        </p:nvSpPr>
        <p:spPr>
          <a:xfrm>
            <a:off x="8391142" y="5329173"/>
            <a:ext cx="667562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AWS SAM CLI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AWS"/>
          <p:cNvGrpSpPr/>
          <p:nvPr/>
        </p:nvGrpSpPr>
        <p:grpSpPr>
          <a:xfrm>
            <a:off x="11752921" y="1035200"/>
            <a:ext cx="8986641" cy="11645599"/>
            <a:chOff x="0" y="0"/>
            <a:chExt cx="8986639" cy="11645597"/>
          </a:xfrm>
        </p:grpSpPr>
        <p:sp>
          <p:nvSpPr>
            <p:cNvPr id="390" name="Rounded Rectangle"/>
            <p:cNvSpPr/>
            <p:nvPr/>
          </p:nvSpPr>
          <p:spPr>
            <a:xfrm>
              <a:off x="0" y="0"/>
              <a:ext cx="8986640" cy="11645598"/>
            </a:xfrm>
            <a:prstGeom prst="roundRect">
              <a:avLst>
                <a:gd name="adj" fmla="val 8275"/>
              </a:avLst>
            </a:prstGeom>
            <a:noFill/>
            <a:ln w="63500" cap="flat">
              <a:solidFill>
                <a:srgbClr val="56C1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1" name="AWS"/>
            <p:cNvSpPr txBox="1"/>
            <p:nvPr/>
          </p:nvSpPr>
          <p:spPr>
            <a:xfrm>
              <a:off x="249555" y="5581043"/>
              <a:ext cx="8487530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AWS</a:t>
              </a:r>
            </a:p>
          </p:txBody>
        </p:sp>
      </p:grpSp>
      <p:grpSp>
        <p:nvGrpSpPr>
          <p:cNvPr id="395" name="Console"/>
          <p:cNvGrpSpPr/>
          <p:nvPr/>
        </p:nvGrpSpPr>
        <p:grpSpPr>
          <a:xfrm>
            <a:off x="4276430" y="2550515"/>
            <a:ext cx="2522625" cy="2002881"/>
            <a:chOff x="0" y="0"/>
            <a:chExt cx="2522623" cy="2002880"/>
          </a:xfrm>
        </p:grpSpPr>
        <p:sp>
          <p:nvSpPr>
            <p:cNvPr id="393" name="Rounded Rectangle"/>
            <p:cNvSpPr/>
            <p:nvPr/>
          </p:nvSpPr>
          <p:spPr>
            <a:xfrm>
              <a:off x="0" y="0"/>
              <a:ext cx="2522624" cy="2002881"/>
            </a:xfrm>
            <a:prstGeom prst="roundRect">
              <a:avLst>
                <a:gd name="adj" fmla="val 15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4" name="Console"/>
            <p:cNvSpPr txBox="1"/>
            <p:nvPr/>
          </p:nvSpPr>
          <p:spPr>
            <a:xfrm>
              <a:off x="87993" y="759684"/>
              <a:ext cx="2346638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Console</a:t>
              </a:r>
            </a:p>
          </p:txBody>
        </p:sp>
      </p:grpSp>
      <p:sp>
        <p:nvSpPr>
          <p:cNvPr id="396" name="Line"/>
          <p:cNvSpPr/>
          <p:nvPr/>
        </p:nvSpPr>
        <p:spPr>
          <a:xfrm>
            <a:off x="7091861" y="3352922"/>
            <a:ext cx="4347309" cy="157346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97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92973" y="5623740"/>
            <a:ext cx="1834656" cy="1834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sns.png" descr="sn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29082" y="9963288"/>
            <a:ext cx="2002881" cy="2002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Amazon-API-Gateway@4x.png" descr="Amazon-API-Gateway@4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89970" y="9958502"/>
            <a:ext cx="1834656" cy="1834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DynamoDB.png" descr="DynamoDB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075372" y="1842305"/>
            <a:ext cx="1834656" cy="1834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S3.png" descr="S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282695" y="1498321"/>
            <a:ext cx="2522625" cy="25226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4" name="AWS CLI"/>
          <p:cNvGrpSpPr/>
          <p:nvPr/>
        </p:nvGrpSpPr>
        <p:grpSpPr>
          <a:xfrm>
            <a:off x="4433913" y="6212451"/>
            <a:ext cx="2301083" cy="2002881"/>
            <a:chOff x="0" y="0"/>
            <a:chExt cx="2301082" cy="2002880"/>
          </a:xfrm>
        </p:grpSpPr>
        <p:sp>
          <p:nvSpPr>
            <p:cNvPr id="402" name="Rounded Rectangle"/>
            <p:cNvSpPr/>
            <p:nvPr/>
          </p:nvSpPr>
          <p:spPr>
            <a:xfrm>
              <a:off x="0" y="0"/>
              <a:ext cx="2301083" cy="2002881"/>
            </a:xfrm>
            <a:prstGeom prst="roundRect">
              <a:avLst>
                <a:gd name="adj" fmla="val 15000"/>
              </a:avLst>
            </a:prstGeom>
            <a:solidFill>
              <a:srgbClr val="EE230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3" name="AWS CLI"/>
            <p:cNvSpPr txBox="1"/>
            <p:nvPr/>
          </p:nvSpPr>
          <p:spPr>
            <a:xfrm>
              <a:off x="87993" y="759684"/>
              <a:ext cx="2125096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AWS CLI</a:t>
              </a:r>
            </a:p>
          </p:txBody>
        </p:sp>
      </p:grpSp>
      <p:sp>
        <p:nvSpPr>
          <p:cNvPr id="405" name="Line"/>
          <p:cNvSpPr/>
          <p:nvPr/>
        </p:nvSpPr>
        <p:spPr>
          <a:xfrm flipV="1">
            <a:off x="6900709" y="10097089"/>
            <a:ext cx="4676512" cy="65678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6" name="Invocation"/>
          <p:cNvSpPr txBox="1"/>
          <p:nvPr/>
        </p:nvSpPr>
        <p:spPr>
          <a:xfrm>
            <a:off x="437948" y="207817"/>
            <a:ext cx="644017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Invocation</a:t>
            </a:r>
          </a:p>
        </p:txBody>
      </p:sp>
      <p:grpSp>
        <p:nvGrpSpPr>
          <p:cNvPr id="409" name="SDK"/>
          <p:cNvGrpSpPr/>
          <p:nvPr/>
        </p:nvGrpSpPr>
        <p:grpSpPr>
          <a:xfrm>
            <a:off x="4387201" y="9963288"/>
            <a:ext cx="2301084" cy="2002881"/>
            <a:chOff x="0" y="0"/>
            <a:chExt cx="2301082" cy="2002880"/>
          </a:xfrm>
        </p:grpSpPr>
        <p:sp>
          <p:nvSpPr>
            <p:cNvPr id="407" name="Rounded Rectangle"/>
            <p:cNvSpPr/>
            <p:nvPr/>
          </p:nvSpPr>
          <p:spPr>
            <a:xfrm>
              <a:off x="0" y="0"/>
              <a:ext cx="2301083" cy="2002881"/>
            </a:xfrm>
            <a:prstGeom prst="roundRect">
              <a:avLst>
                <a:gd name="adj" fmla="val 15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8" name="SDK"/>
            <p:cNvSpPr txBox="1"/>
            <p:nvPr/>
          </p:nvSpPr>
          <p:spPr>
            <a:xfrm>
              <a:off x="87993" y="759684"/>
              <a:ext cx="2125097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SDK</a:t>
              </a:r>
            </a:p>
          </p:txBody>
        </p:sp>
      </p:grpSp>
      <p:sp>
        <p:nvSpPr>
          <p:cNvPr id="410" name="Line"/>
          <p:cNvSpPr/>
          <p:nvPr/>
        </p:nvSpPr>
        <p:spPr>
          <a:xfrm flipV="1">
            <a:off x="6900709" y="6470917"/>
            <a:ext cx="4676512" cy="65678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1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1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1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1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1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0" grpId="7"/>
      <p:bldP build="whole" bldLvl="1" animBg="1" rev="0" advAuto="0" spid="392" grpId="2"/>
      <p:bldP build="whole" bldLvl="1" animBg="1" rev="0" advAuto="0" spid="396" grpId="5"/>
      <p:bldP build="whole" bldLvl="1" animBg="1" rev="0" advAuto="0" spid="401" grpId="10"/>
      <p:bldP build="whole" bldLvl="1" animBg="1" rev="0" advAuto="0" spid="395" grpId="4"/>
      <p:bldP build="whole" bldLvl="1" animBg="1" rev="0" advAuto="0" spid="404" grpId="6"/>
      <p:bldP build="whole" bldLvl="1" animBg="1" rev="0" advAuto="0" spid="400" grpId="12"/>
      <p:bldP build="whole" bldLvl="1" animBg="1" rev="0" advAuto="0" spid="398" grpId="13"/>
      <p:bldP build="whole" bldLvl="1" animBg="1" rev="0" advAuto="0" spid="397" grpId="3"/>
      <p:bldP build="whole" bldLvl="1" animBg="1" rev="0" advAuto="0" spid="409" grpId="8"/>
      <p:bldP build="whole" bldLvl="1" animBg="1" rev="0" advAuto="0" spid="405" grpId="9"/>
      <p:bldP build="whole" bldLvl="1" animBg="1" rev="0" advAuto="0" spid="406" grpId="1"/>
      <p:bldP build="whole" bldLvl="1" animBg="1" rev="0" advAuto="0" spid="399" grpId="1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48112" y="4272457"/>
            <a:ext cx="4911429" cy="4911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sns.png" descr="sn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71300" y="10377664"/>
            <a:ext cx="3195590" cy="3195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Amazon-API-Gateway@4x.png" descr="Amazon-API-Gateway@4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82978" y="10377664"/>
            <a:ext cx="3195590" cy="3195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DynamoDB.png" descr="DynamoDB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171300" y="392255"/>
            <a:ext cx="3195590" cy="3195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S3.png" descr="S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20953" y="-569770"/>
            <a:ext cx="5119640" cy="51196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9" name="Microservices"/>
          <p:cNvGrpSpPr/>
          <p:nvPr/>
        </p:nvGrpSpPr>
        <p:grpSpPr>
          <a:xfrm>
            <a:off x="15469096" y="5874270"/>
            <a:ext cx="5214264" cy="1707805"/>
            <a:chOff x="0" y="0"/>
            <a:chExt cx="5214263" cy="1707804"/>
          </a:xfrm>
        </p:grpSpPr>
        <p:sp>
          <p:nvSpPr>
            <p:cNvPr id="417" name="Rectangle"/>
            <p:cNvSpPr/>
            <p:nvPr/>
          </p:nvSpPr>
          <p:spPr>
            <a:xfrm>
              <a:off x="-1" y="-1"/>
              <a:ext cx="5214265" cy="170780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5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8" name="Microservices"/>
            <p:cNvSpPr txBox="1"/>
            <p:nvPr/>
          </p:nvSpPr>
          <p:spPr>
            <a:xfrm>
              <a:off x="-1" y="475761"/>
              <a:ext cx="5214265" cy="7562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5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Microservices</a:t>
              </a:r>
            </a:p>
          </p:txBody>
        </p:sp>
      </p:grpSp>
      <p:sp>
        <p:nvSpPr>
          <p:cNvPr id="420" name="Messaging"/>
          <p:cNvSpPr txBox="1"/>
          <p:nvPr/>
        </p:nvSpPr>
        <p:spPr>
          <a:xfrm>
            <a:off x="17696434" y="7933184"/>
            <a:ext cx="539953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Messaging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2" grpId="1"/>
      <p:bldP build="whole" bldLvl="1" animBg="1" rev="0" advAuto="0" spid="414" grpId="6"/>
      <p:bldP build="whole" bldLvl="1" animBg="1" rev="0" advAuto="0" spid="420" grpId="3"/>
      <p:bldP build="whole" bldLvl="1" animBg="1" rev="0" advAuto="0" spid="415" grpId="5"/>
      <p:bldP build="whole" bldLvl="1" animBg="1" rev="0" advAuto="0" spid="419" grpId="2"/>
      <p:bldP build="whole" bldLvl="1" animBg="1" rev="0" advAuto="0" spid="416" grpId="4"/>
      <p:bldP build="whole" bldLvl="1" animBg="1" rev="0" advAuto="0" spid="413" grpId="7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4992" y="5322454"/>
            <a:ext cx="1834654" cy="1834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sns.png" descr="sn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91101" y="9662004"/>
            <a:ext cx="2002881" cy="2002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Amazon-API-Gateway@4x.png" descr="Amazon-API-Gateway@4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51989" y="9657215"/>
            <a:ext cx="1834656" cy="1834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DynamoDB.png" descr="DynamoDB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37391" y="1541019"/>
            <a:ext cx="1834656" cy="1834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3.png" descr="S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31892" y="729312"/>
            <a:ext cx="2804009" cy="280401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Line"/>
          <p:cNvSpPr/>
          <p:nvPr/>
        </p:nvSpPr>
        <p:spPr>
          <a:xfrm>
            <a:off x="4432996" y="3088856"/>
            <a:ext cx="1150359" cy="217458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Line"/>
          <p:cNvSpPr/>
          <p:nvPr/>
        </p:nvSpPr>
        <p:spPr>
          <a:xfrm flipH="1">
            <a:off x="7420550" y="3088857"/>
            <a:ext cx="1057682" cy="217437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Line"/>
          <p:cNvSpPr/>
          <p:nvPr/>
        </p:nvSpPr>
        <p:spPr>
          <a:xfrm flipV="1">
            <a:off x="4057281" y="7311229"/>
            <a:ext cx="1525962" cy="226780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Line"/>
          <p:cNvSpPr/>
          <p:nvPr/>
        </p:nvSpPr>
        <p:spPr>
          <a:xfrm flipH="1" flipV="1">
            <a:off x="7577728" y="7259438"/>
            <a:ext cx="1364409" cy="251656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5" name="Speed to market"/>
          <p:cNvSpPr txBox="1"/>
          <p:nvPr/>
        </p:nvSpPr>
        <p:spPr>
          <a:xfrm>
            <a:off x="13828329" y="3006361"/>
            <a:ext cx="578891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Speed to market</a:t>
            </a:r>
          </a:p>
        </p:txBody>
      </p:sp>
      <p:sp>
        <p:nvSpPr>
          <p:cNvPr id="136" name="Low infrastructure cost"/>
          <p:cNvSpPr txBox="1"/>
          <p:nvPr/>
        </p:nvSpPr>
        <p:spPr>
          <a:xfrm>
            <a:off x="14015896" y="4812603"/>
            <a:ext cx="794613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Low infrastructure cost</a:t>
            </a:r>
          </a:p>
        </p:txBody>
      </p:sp>
      <p:sp>
        <p:nvSpPr>
          <p:cNvPr id="137" name="Scalability and Reliability"/>
          <p:cNvSpPr txBox="1"/>
          <p:nvPr/>
        </p:nvSpPr>
        <p:spPr>
          <a:xfrm>
            <a:off x="14033926" y="6618846"/>
            <a:ext cx="855268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Scalability and Reliability</a:t>
            </a:r>
          </a:p>
        </p:txBody>
      </p:sp>
      <p:sp>
        <p:nvSpPr>
          <p:cNvPr id="138" name="Usage based cost"/>
          <p:cNvSpPr txBox="1"/>
          <p:nvPr/>
        </p:nvSpPr>
        <p:spPr>
          <a:xfrm>
            <a:off x="14033926" y="8425088"/>
            <a:ext cx="629564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Usage based cost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2"/>
      <p:bldP build="whole" bldLvl="1" animBg="1" rev="0" advAuto="0" spid="136" grpId="11"/>
      <p:bldP build="whole" bldLvl="1" animBg="1" rev="0" advAuto="0" spid="130" grpId="1"/>
      <p:bldP build="whole" bldLvl="1" animBg="1" rev="0" advAuto="0" spid="132" grpId="6"/>
      <p:bldP build="whole" bldLvl="1" animBg="1" rev="0" advAuto="0" spid="137" grpId="12"/>
      <p:bldP build="whole" bldLvl="1" animBg="1" rev="0" advAuto="0" spid="128" grpId="3"/>
      <p:bldP build="whole" bldLvl="1" animBg="1" rev="0" advAuto="0" spid="135" grpId="10"/>
      <p:bldP build="whole" bldLvl="1" animBg="1" rev="0" advAuto="0" spid="131" grpId="5"/>
      <p:bldP build="whole" bldLvl="1" animBg="1" rev="0" advAuto="0" spid="127" grpId="4"/>
      <p:bldP build="whole" bldLvl="1" animBg="1" rev="0" advAuto="0" spid="133" grpId="7"/>
      <p:bldP build="whole" bldLvl="1" animBg="1" rev="0" advAuto="0" spid="138" grpId="13"/>
      <p:bldP build="whole" bldLvl="1" animBg="1" rev="0" advAuto="0" spid="126" grpId="9"/>
      <p:bldP build="whole" bldLvl="1" animBg="1" rev="0" advAuto="0" spid="134" grpId="8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712" y="4018457"/>
            <a:ext cx="4911429" cy="491142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5" name="EC2"/>
          <p:cNvGrpSpPr/>
          <p:nvPr/>
        </p:nvGrpSpPr>
        <p:grpSpPr>
          <a:xfrm>
            <a:off x="1066800" y="838200"/>
            <a:ext cx="3925988" cy="2518768"/>
            <a:chOff x="0" y="0"/>
            <a:chExt cx="3925987" cy="2518767"/>
          </a:xfrm>
        </p:grpSpPr>
        <p:sp>
          <p:nvSpPr>
            <p:cNvPr id="423" name="Rounded Rectangle"/>
            <p:cNvSpPr/>
            <p:nvPr/>
          </p:nvSpPr>
          <p:spPr>
            <a:xfrm>
              <a:off x="0" y="0"/>
              <a:ext cx="3925988" cy="2518768"/>
            </a:xfrm>
            <a:prstGeom prst="roundRect">
              <a:avLst>
                <a:gd name="adj" fmla="val 916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4" name="EC2"/>
            <p:cNvSpPr txBox="1"/>
            <p:nvPr/>
          </p:nvSpPr>
          <p:spPr>
            <a:xfrm>
              <a:off x="67627" y="1017628"/>
              <a:ext cx="3790733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EC2</a:t>
              </a:r>
            </a:p>
          </p:txBody>
        </p:sp>
      </p:grpSp>
      <p:grpSp>
        <p:nvGrpSpPr>
          <p:cNvPr id="428" name="EBS"/>
          <p:cNvGrpSpPr/>
          <p:nvPr/>
        </p:nvGrpSpPr>
        <p:grpSpPr>
          <a:xfrm>
            <a:off x="1066800" y="5214787"/>
            <a:ext cx="3925988" cy="2518769"/>
            <a:chOff x="0" y="0"/>
            <a:chExt cx="3925987" cy="2518767"/>
          </a:xfrm>
        </p:grpSpPr>
        <p:sp>
          <p:nvSpPr>
            <p:cNvPr id="426" name="Rounded Rectangle"/>
            <p:cNvSpPr/>
            <p:nvPr/>
          </p:nvSpPr>
          <p:spPr>
            <a:xfrm>
              <a:off x="0" y="0"/>
              <a:ext cx="3925988" cy="2518768"/>
            </a:xfrm>
            <a:prstGeom prst="roundRect">
              <a:avLst>
                <a:gd name="adj" fmla="val 9167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7" name="EBS"/>
            <p:cNvSpPr txBox="1"/>
            <p:nvPr/>
          </p:nvSpPr>
          <p:spPr>
            <a:xfrm>
              <a:off x="67627" y="1017628"/>
              <a:ext cx="3790733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EBS</a:t>
              </a:r>
            </a:p>
          </p:txBody>
        </p:sp>
      </p:grpSp>
      <p:grpSp>
        <p:nvGrpSpPr>
          <p:cNvPr id="431" name="S3"/>
          <p:cNvGrpSpPr/>
          <p:nvPr/>
        </p:nvGrpSpPr>
        <p:grpSpPr>
          <a:xfrm>
            <a:off x="1066800" y="9591377"/>
            <a:ext cx="3925988" cy="2518769"/>
            <a:chOff x="0" y="0"/>
            <a:chExt cx="3925987" cy="2518767"/>
          </a:xfrm>
        </p:grpSpPr>
        <p:sp>
          <p:nvSpPr>
            <p:cNvPr id="429" name="Rounded Rectangle"/>
            <p:cNvSpPr/>
            <p:nvPr/>
          </p:nvSpPr>
          <p:spPr>
            <a:xfrm>
              <a:off x="0" y="0"/>
              <a:ext cx="3925988" cy="2518768"/>
            </a:xfrm>
            <a:prstGeom prst="roundRect">
              <a:avLst>
                <a:gd name="adj" fmla="val 9167"/>
              </a:avLst>
            </a:prstGeom>
            <a:solidFill>
              <a:srgbClr val="F7BA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0" name="S3"/>
            <p:cNvSpPr txBox="1"/>
            <p:nvPr/>
          </p:nvSpPr>
          <p:spPr>
            <a:xfrm>
              <a:off x="67627" y="1017628"/>
              <a:ext cx="3790733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S3</a:t>
              </a:r>
            </a:p>
          </p:txBody>
        </p:sp>
      </p:grpSp>
      <p:pic>
        <p:nvPicPr>
          <p:cNvPr id="432" name="DynamoDB.png" descr="DynamoD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84500" y="4049855"/>
            <a:ext cx="4449963" cy="4449964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Line"/>
          <p:cNvSpPr/>
          <p:nvPr/>
        </p:nvSpPr>
        <p:spPr>
          <a:xfrm flipV="1">
            <a:off x="5257800" y="8773814"/>
            <a:ext cx="5082442" cy="194498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4" name="Line"/>
          <p:cNvSpPr/>
          <p:nvPr/>
        </p:nvSpPr>
        <p:spPr>
          <a:xfrm>
            <a:off x="5156199" y="6527800"/>
            <a:ext cx="5281102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5" name="Line"/>
          <p:cNvSpPr/>
          <p:nvPr/>
        </p:nvSpPr>
        <p:spPr>
          <a:xfrm>
            <a:off x="5156199" y="2082800"/>
            <a:ext cx="5286573" cy="250622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6" name="Line"/>
          <p:cNvSpPr/>
          <p:nvPr/>
        </p:nvSpPr>
        <p:spPr>
          <a:xfrm>
            <a:off x="15680094" y="6527800"/>
            <a:ext cx="3336455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1" grpId="6"/>
      <p:bldP build="whole" bldLvl="1" animBg="1" rev="0" advAuto="0" spid="436" grpId="8"/>
      <p:bldP build="whole" bldLvl="1" animBg="1" rev="0" advAuto="0" spid="428" grpId="4"/>
      <p:bldP build="whole" bldLvl="1" animBg="1" rev="0" advAuto="0" spid="434" grpId="5"/>
      <p:bldP build="whole" bldLvl="1" animBg="1" rev="0" advAuto="0" spid="433" grpId="7"/>
      <p:bldP build="whole" bldLvl="1" animBg="1" rev="0" advAuto="0" spid="422" grpId="1"/>
      <p:bldP build="whole" bldLvl="1" animBg="1" rev="0" advAuto="0" spid="435" grpId="3"/>
      <p:bldP build="whole" bldLvl="1" animBg="1" rev="0" advAuto="0" spid="425" grpId="2"/>
      <p:bldP build="whole" bldLvl="1" animBg="1" rev="0" advAuto="0" spid="432" grpId="9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712" y="4018457"/>
            <a:ext cx="4911429" cy="491142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1" name="Kinesis"/>
          <p:cNvGrpSpPr/>
          <p:nvPr/>
        </p:nvGrpSpPr>
        <p:grpSpPr>
          <a:xfrm>
            <a:off x="1066800" y="838200"/>
            <a:ext cx="3925988" cy="2518768"/>
            <a:chOff x="0" y="0"/>
            <a:chExt cx="3925987" cy="2518767"/>
          </a:xfrm>
        </p:grpSpPr>
        <p:sp>
          <p:nvSpPr>
            <p:cNvPr id="439" name="Rounded Rectangle"/>
            <p:cNvSpPr/>
            <p:nvPr/>
          </p:nvSpPr>
          <p:spPr>
            <a:xfrm>
              <a:off x="0" y="0"/>
              <a:ext cx="3925988" cy="2518768"/>
            </a:xfrm>
            <a:prstGeom prst="roundRect">
              <a:avLst>
                <a:gd name="adj" fmla="val 916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0" name="Kinesis"/>
            <p:cNvSpPr txBox="1"/>
            <p:nvPr/>
          </p:nvSpPr>
          <p:spPr>
            <a:xfrm>
              <a:off x="67627" y="1017628"/>
              <a:ext cx="3790733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Kinesis</a:t>
              </a:r>
            </a:p>
          </p:txBody>
        </p:sp>
      </p:grpSp>
      <p:grpSp>
        <p:nvGrpSpPr>
          <p:cNvPr id="444" name="DynamoDb"/>
          <p:cNvGrpSpPr/>
          <p:nvPr/>
        </p:nvGrpSpPr>
        <p:grpSpPr>
          <a:xfrm>
            <a:off x="1066800" y="9253387"/>
            <a:ext cx="3925988" cy="2518769"/>
            <a:chOff x="0" y="0"/>
            <a:chExt cx="3925987" cy="2518767"/>
          </a:xfrm>
        </p:grpSpPr>
        <p:sp>
          <p:nvSpPr>
            <p:cNvPr id="442" name="Rounded Rectangle"/>
            <p:cNvSpPr/>
            <p:nvPr/>
          </p:nvSpPr>
          <p:spPr>
            <a:xfrm>
              <a:off x="0" y="0"/>
              <a:ext cx="3925988" cy="2518768"/>
            </a:xfrm>
            <a:prstGeom prst="roundRect">
              <a:avLst>
                <a:gd name="adj" fmla="val 9167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3" name="DynamoDb"/>
            <p:cNvSpPr txBox="1"/>
            <p:nvPr/>
          </p:nvSpPr>
          <p:spPr>
            <a:xfrm>
              <a:off x="67627" y="1017628"/>
              <a:ext cx="3790733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DynamoDb</a:t>
              </a:r>
            </a:p>
          </p:txBody>
        </p:sp>
      </p:grpSp>
      <p:sp>
        <p:nvSpPr>
          <p:cNvPr id="445" name="Line"/>
          <p:cNvSpPr/>
          <p:nvPr/>
        </p:nvSpPr>
        <p:spPr>
          <a:xfrm flipV="1">
            <a:off x="5152135" y="7593211"/>
            <a:ext cx="5295728" cy="249058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6" name="Line"/>
          <p:cNvSpPr/>
          <p:nvPr/>
        </p:nvSpPr>
        <p:spPr>
          <a:xfrm>
            <a:off x="5156199" y="2082800"/>
            <a:ext cx="5286573" cy="250622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47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61914" y="310057"/>
            <a:ext cx="4911429" cy="4911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65114" y="8285657"/>
            <a:ext cx="4911429" cy="4911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4" grpId="4"/>
      <p:bldP build="whole" bldLvl="1" animBg="1" rev="0" advAuto="0" spid="438" grpId="1"/>
      <p:bldP build="whole" bldLvl="1" animBg="1" rev="0" advAuto="0" spid="447" grpId="6"/>
      <p:bldP build="whole" bldLvl="1" animBg="1" rev="0" advAuto="0" spid="441" grpId="2"/>
      <p:bldP build="whole" bldLvl="1" animBg="1" rev="0" advAuto="0" spid="445" grpId="5"/>
      <p:bldP build="whole" bldLvl="1" animBg="1" rev="0" advAuto="0" spid="448" grpId="7"/>
      <p:bldP build="whole" bldLvl="1" animBg="1" rev="0" advAuto="0" spid="446" grpId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93314" y="4139479"/>
            <a:ext cx="4911429" cy="49114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3" name="Chatbots"/>
          <p:cNvGrpSpPr/>
          <p:nvPr/>
        </p:nvGrpSpPr>
        <p:grpSpPr>
          <a:xfrm>
            <a:off x="5359400" y="959221"/>
            <a:ext cx="3925988" cy="2518769"/>
            <a:chOff x="0" y="0"/>
            <a:chExt cx="3925987" cy="2518767"/>
          </a:xfrm>
        </p:grpSpPr>
        <p:sp>
          <p:nvSpPr>
            <p:cNvPr id="451" name="Rounded Rectangle"/>
            <p:cNvSpPr/>
            <p:nvPr/>
          </p:nvSpPr>
          <p:spPr>
            <a:xfrm>
              <a:off x="0" y="0"/>
              <a:ext cx="3925988" cy="2518768"/>
            </a:xfrm>
            <a:prstGeom prst="roundRect">
              <a:avLst>
                <a:gd name="adj" fmla="val 916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2" name="Chatbots"/>
            <p:cNvSpPr txBox="1"/>
            <p:nvPr/>
          </p:nvSpPr>
          <p:spPr>
            <a:xfrm>
              <a:off x="67627" y="800535"/>
              <a:ext cx="3790733" cy="917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6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Chatbots</a:t>
              </a:r>
            </a:p>
          </p:txBody>
        </p:sp>
      </p:grpSp>
      <p:grpSp>
        <p:nvGrpSpPr>
          <p:cNvPr id="456" name="Alexa"/>
          <p:cNvGrpSpPr/>
          <p:nvPr/>
        </p:nvGrpSpPr>
        <p:grpSpPr>
          <a:xfrm>
            <a:off x="5359400" y="9374409"/>
            <a:ext cx="3925988" cy="2518769"/>
            <a:chOff x="0" y="0"/>
            <a:chExt cx="3925987" cy="2518767"/>
          </a:xfrm>
        </p:grpSpPr>
        <p:sp>
          <p:nvSpPr>
            <p:cNvPr id="454" name="Rounded Rectangle"/>
            <p:cNvSpPr/>
            <p:nvPr/>
          </p:nvSpPr>
          <p:spPr>
            <a:xfrm>
              <a:off x="0" y="0"/>
              <a:ext cx="3925988" cy="2518768"/>
            </a:xfrm>
            <a:prstGeom prst="roundRect">
              <a:avLst>
                <a:gd name="adj" fmla="val 9167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5" name="Alexa"/>
            <p:cNvSpPr txBox="1"/>
            <p:nvPr/>
          </p:nvSpPr>
          <p:spPr>
            <a:xfrm>
              <a:off x="67627" y="800535"/>
              <a:ext cx="3790733" cy="917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6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Alexa</a:t>
              </a:r>
            </a:p>
          </p:txBody>
        </p:sp>
      </p:grpSp>
      <p:sp>
        <p:nvSpPr>
          <p:cNvPr id="457" name="Line"/>
          <p:cNvSpPr/>
          <p:nvPr/>
        </p:nvSpPr>
        <p:spPr>
          <a:xfrm flipV="1">
            <a:off x="9444734" y="7714233"/>
            <a:ext cx="5295729" cy="249058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8" name="Line"/>
          <p:cNvSpPr/>
          <p:nvPr/>
        </p:nvSpPr>
        <p:spPr>
          <a:xfrm>
            <a:off x="9448799" y="2203822"/>
            <a:ext cx="5286573" cy="250622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7" grpId="4"/>
      <p:bldP build="whole" bldLvl="1" animBg="1" rev="0" advAuto="0" spid="458" grpId="3"/>
      <p:bldP build="whole" bldLvl="1" animBg="1" rev="0" advAuto="0" spid="453" grpId="2"/>
      <p:bldP build="whole" bldLvl="1" animBg="1" rev="0" advAuto="0" spid="450" grpId="1"/>
      <p:bldP build="whole" bldLvl="1" animBg="1" rev="0" advAuto="0" spid="456" grpId="5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36286" y="4402285"/>
            <a:ext cx="4911429" cy="49114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3" name="EC2"/>
          <p:cNvGrpSpPr/>
          <p:nvPr/>
        </p:nvGrpSpPr>
        <p:grpSpPr>
          <a:xfrm>
            <a:off x="18133961" y="749089"/>
            <a:ext cx="3925989" cy="2518768"/>
            <a:chOff x="0" y="0"/>
            <a:chExt cx="3925987" cy="2518767"/>
          </a:xfrm>
        </p:grpSpPr>
        <p:sp>
          <p:nvSpPr>
            <p:cNvPr id="461" name="Rounded Rectangle"/>
            <p:cNvSpPr/>
            <p:nvPr/>
          </p:nvSpPr>
          <p:spPr>
            <a:xfrm>
              <a:off x="0" y="0"/>
              <a:ext cx="3925988" cy="2518768"/>
            </a:xfrm>
            <a:prstGeom prst="roundRect">
              <a:avLst>
                <a:gd name="adj" fmla="val 916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2" name="EC2"/>
            <p:cNvSpPr txBox="1"/>
            <p:nvPr/>
          </p:nvSpPr>
          <p:spPr>
            <a:xfrm>
              <a:off x="67626" y="1017628"/>
              <a:ext cx="3790736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EC2</a:t>
              </a:r>
            </a:p>
          </p:txBody>
        </p:sp>
      </p:grpSp>
      <p:grpSp>
        <p:nvGrpSpPr>
          <p:cNvPr id="466" name="CloudWatch"/>
          <p:cNvGrpSpPr/>
          <p:nvPr/>
        </p:nvGrpSpPr>
        <p:grpSpPr>
          <a:xfrm>
            <a:off x="1219200" y="1035421"/>
            <a:ext cx="5181799" cy="3196533"/>
            <a:chOff x="0" y="0"/>
            <a:chExt cx="5181798" cy="3196531"/>
          </a:xfrm>
        </p:grpSpPr>
        <p:sp>
          <p:nvSpPr>
            <p:cNvPr id="464" name="Rounded Rectangle"/>
            <p:cNvSpPr/>
            <p:nvPr/>
          </p:nvSpPr>
          <p:spPr>
            <a:xfrm>
              <a:off x="0" y="0"/>
              <a:ext cx="5181799" cy="3196532"/>
            </a:xfrm>
            <a:prstGeom prst="roundRect">
              <a:avLst>
                <a:gd name="adj" fmla="val 9167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CloudWatch"/>
            <p:cNvSpPr txBox="1"/>
            <p:nvPr/>
          </p:nvSpPr>
          <p:spPr>
            <a:xfrm>
              <a:off x="85824" y="1139417"/>
              <a:ext cx="5010151" cy="917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6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CloudWatch</a:t>
              </a:r>
            </a:p>
          </p:txBody>
        </p:sp>
      </p:grpSp>
      <p:grpSp>
        <p:nvGrpSpPr>
          <p:cNvPr id="469" name="Cloud…"/>
          <p:cNvGrpSpPr/>
          <p:nvPr/>
        </p:nvGrpSpPr>
        <p:grpSpPr>
          <a:xfrm>
            <a:off x="1219200" y="9138022"/>
            <a:ext cx="5181799" cy="3196532"/>
            <a:chOff x="0" y="0"/>
            <a:chExt cx="5181798" cy="3196531"/>
          </a:xfrm>
        </p:grpSpPr>
        <p:sp>
          <p:nvSpPr>
            <p:cNvPr id="467" name="Rounded Rectangle"/>
            <p:cNvSpPr/>
            <p:nvPr/>
          </p:nvSpPr>
          <p:spPr>
            <a:xfrm>
              <a:off x="0" y="0"/>
              <a:ext cx="5181799" cy="3196532"/>
            </a:xfrm>
            <a:prstGeom prst="roundRect">
              <a:avLst>
                <a:gd name="adj" fmla="val 9167"/>
              </a:avLst>
            </a:prstGeom>
            <a:solidFill>
              <a:srgbClr val="F7BA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8" name="Cloud…"/>
            <p:cNvSpPr txBox="1"/>
            <p:nvPr/>
          </p:nvSpPr>
          <p:spPr>
            <a:xfrm>
              <a:off x="85824" y="669517"/>
              <a:ext cx="5010151" cy="1857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defRPr sz="6000">
                  <a:solidFill>
                    <a:srgbClr val="FFFFFF"/>
                  </a:solidFill>
                </a:defRPr>
              </a:pPr>
              <a:r>
                <a:t>Cloud</a:t>
              </a:r>
            </a:p>
            <a:p>
              <a:pPr>
                <a:defRPr sz="6000">
                  <a:solidFill>
                    <a:srgbClr val="FFFFFF"/>
                  </a:solidFill>
                </a:defRPr>
              </a:pPr>
              <a:r>
                <a:t>Formation</a:t>
              </a:r>
            </a:p>
          </p:txBody>
        </p:sp>
      </p:grpSp>
      <p:grpSp>
        <p:nvGrpSpPr>
          <p:cNvPr id="472" name="S3…"/>
          <p:cNvGrpSpPr/>
          <p:nvPr/>
        </p:nvGrpSpPr>
        <p:grpSpPr>
          <a:xfrm>
            <a:off x="17983001" y="5288755"/>
            <a:ext cx="4227911" cy="2828629"/>
            <a:chOff x="0" y="0"/>
            <a:chExt cx="4227910" cy="2828627"/>
          </a:xfrm>
        </p:grpSpPr>
        <p:sp>
          <p:nvSpPr>
            <p:cNvPr id="470" name="Rounded Rectangle"/>
            <p:cNvSpPr/>
            <p:nvPr/>
          </p:nvSpPr>
          <p:spPr>
            <a:xfrm>
              <a:off x="0" y="0"/>
              <a:ext cx="4227911" cy="2828628"/>
            </a:xfrm>
            <a:prstGeom prst="roundRect">
              <a:avLst>
                <a:gd name="adj" fmla="val 879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1" name="S3…"/>
            <p:cNvSpPr txBox="1"/>
            <p:nvPr/>
          </p:nvSpPr>
          <p:spPr>
            <a:xfrm>
              <a:off x="72822" y="924908"/>
              <a:ext cx="4082266" cy="978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r>
                <a:t>S3</a:t>
              </a:r>
            </a:p>
            <a:p>
              <a:pPr>
                <a:defRPr sz="3200">
                  <a:solidFill>
                    <a:srgbClr val="FFFFFF"/>
                  </a:solidFill>
                </a:defRPr>
              </a:pPr>
              <a:r>
                <a:t>Bucket</a:t>
              </a:r>
            </a:p>
          </p:txBody>
        </p:sp>
      </p:grpSp>
      <p:grpSp>
        <p:nvGrpSpPr>
          <p:cNvPr id="475" name="S3"/>
          <p:cNvGrpSpPr/>
          <p:nvPr/>
        </p:nvGrpSpPr>
        <p:grpSpPr>
          <a:xfrm>
            <a:off x="18110051" y="10138282"/>
            <a:ext cx="4429623" cy="2828629"/>
            <a:chOff x="0" y="0"/>
            <a:chExt cx="4429621" cy="2828627"/>
          </a:xfrm>
        </p:grpSpPr>
        <p:sp>
          <p:nvSpPr>
            <p:cNvPr id="473" name="Rounded Rectangle"/>
            <p:cNvSpPr/>
            <p:nvPr/>
          </p:nvSpPr>
          <p:spPr>
            <a:xfrm>
              <a:off x="0" y="0"/>
              <a:ext cx="4429622" cy="2828628"/>
            </a:xfrm>
            <a:prstGeom prst="roundRect">
              <a:avLst>
                <a:gd name="adj" fmla="val 8790"/>
              </a:avLst>
            </a:prstGeom>
            <a:solidFill>
              <a:srgbClr val="EE230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4" name="S3"/>
            <p:cNvSpPr txBox="1"/>
            <p:nvPr/>
          </p:nvSpPr>
          <p:spPr>
            <a:xfrm>
              <a:off x="72822" y="1172558"/>
              <a:ext cx="4283978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S3</a:t>
              </a:r>
            </a:p>
          </p:txBody>
        </p:sp>
      </p:grpSp>
      <p:sp>
        <p:nvSpPr>
          <p:cNvPr id="476" name="Line"/>
          <p:cNvSpPr/>
          <p:nvPr/>
        </p:nvSpPr>
        <p:spPr>
          <a:xfrm>
            <a:off x="6609261" y="3124322"/>
            <a:ext cx="3130093" cy="153129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7" name="Line"/>
          <p:cNvSpPr/>
          <p:nvPr/>
        </p:nvSpPr>
        <p:spPr>
          <a:xfrm flipV="1">
            <a:off x="6609261" y="8894439"/>
            <a:ext cx="2935414" cy="167208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8" name="Line"/>
          <p:cNvSpPr/>
          <p:nvPr/>
        </p:nvSpPr>
        <p:spPr>
          <a:xfrm flipV="1">
            <a:off x="14855978" y="2823927"/>
            <a:ext cx="2935413" cy="167208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9" name="Line"/>
          <p:cNvSpPr/>
          <p:nvPr/>
        </p:nvSpPr>
        <p:spPr>
          <a:xfrm>
            <a:off x="14855978" y="6705810"/>
            <a:ext cx="2919699" cy="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0" name="Line"/>
          <p:cNvSpPr/>
          <p:nvPr/>
        </p:nvSpPr>
        <p:spPr>
          <a:xfrm>
            <a:off x="14855976" y="8699710"/>
            <a:ext cx="2934094" cy="144720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68946 0.000000" origin="layout" pathEditMode="relative">
                                      <p:cBhvr>
                                        <p:cTn id="50" dur="1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64585 0.000000" origin="layout" pathEditMode="relative">
                                      <p:cBhvr>
                                        <p:cTn id="54" dur="1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8" grpId="7"/>
      <p:bldP build="whole" bldLvl="1" animBg="1" rev="0" advAuto="0" spid="472" grpId="8"/>
      <p:bldP build="whole" bldLvl="1" animBg="1" rev="0" advAuto="0" spid="469" grpId="3"/>
      <p:bldP build="whole" bldLvl="1" animBg="1" rev="0" advAuto="0" spid="476" grpId="4"/>
      <p:bldP build="whole" bldLvl="1" animBg="1" rev="0" advAuto="0" spid="466" grpId="2"/>
      <p:bldP build="whole" bldLvl="1" animBg="1" rev="0" advAuto="0" spid="463" grpId="6"/>
      <p:bldP build="whole" bldLvl="1" animBg="1" rev="0" advAuto="0" spid="460" grpId="1"/>
      <p:bldP build="whole" bldLvl="1" animBg="1" rev="0" advAuto="0" spid="479" grpId="9"/>
      <p:bldP build="whole" bldLvl="1" animBg="1" rev="0" advAuto="0" spid="477" grpId="5"/>
      <p:bldP build="whole" bldLvl="1" animBg="1" rev="0" advAuto="0" spid="475" grpId="10"/>
      <p:bldP build="whole" bldLvl="1" animBg="1" rev="0" advAuto="0" spid="480" grpId="1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Amazon-API-Gateway@4x.png" descr="Amazon-API-Gateway@4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0708" y="5764510"/>
            <a:ext cx="2857502" cy="2857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DynamoDB.png" descr="DynamoD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54826" y="5764510"/>
            <a:ext cx="2857502" cy="2857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Lambda.png" descr="Lambd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54358" y="3079794"/>
            <a:ext cx="3002200" cy="3002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Lambda.png" descr="Lambd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54358" y="8659541"/>
            <a:ext cx="3002200" cy="3002199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Line"/>
          <p:cNvSpPr/>
          <p:nvPr/>
        </p:nvSpPr>
        <p:spPr>
          <a:xfrm>
            <a:off x="16137971" y="4704060"/>
            <a:ext cx="4299375" cy="180320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7" name="Line"/>
          <p:cNvSpPr/>
          <p:nvPr/>
        </p:nvSpPr>
        <p:spPr>
          <a:xfrm>
            <a:off x="2510716" y="7193260"/>
            <a:ext cx="2499120" cy="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8" name="Line"/>
          <p:cNvSpPr/>
          <p:nvPr/>
        </p:nvSpPr>
        <p:spPr>
          <a:xfrm flipV="1">
            <a:off x="16265931" y="8300343"/>
            <a:ext cx="4466894" cy="187741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9" name="Line"/>
          <p:cNvSpPr/>
          <p:nvPr/>
        </p:nvSpPr>
        <p:spPr>
          <a:xfrm flipV="1">
            <a:off x="8733717" y="4744144"/>
            <a:ext cx="4042994" cy="125531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0" name="Line"/>
          <p:cNvSpPr/>
          <p:nvPr/>
        </p:nvSpPr>
        <p:spPr>
          <a:xfrm>
            <a:off x="8733717" y="8399760"/>
            <a:ext cx="4044024" cy="158492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1" name="Notebook"/>
          <p:cNvSpPr/>
          <p:nvPr/>
        </p:nvSpPr>
        <p:spPr>
          <a:xfrm>
            <a:off x="571674" y="6770850"/>
            <a:ext cx="1877206" cy="1051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2" name="API Gateway as Event Trigger"/>
          <p:cNvSpPr txBox="1"/>
          <p:nvPr/>
        </p:nvSpPr>
        <p:spPr>
          <a:xfrm>
            <a:off x="290649" y="236260"/>
            <a:ext cx="1798828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API Gateway as Event Trigger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8110" y="5304587"/>
            <a:ext cx="2522625" cy="2522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95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21101" y="1915200"/>
            <a:ext cx="3002199" cy="3002199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Line"/>
          <p:cNvSpPr/>
          <p:nvPr/>
        </p:nvSpPr>
        <p:spPr>
          <a:xfrm>
            <a:off x="3600882" y="6565900"/>
            <a:ext cx="2218533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7" name="Line"/>
          <p:cNvSpPr/>
          <p:nvPr/>
        </p:nvSpPr>
        <p:spPr>
          <a:xfrm>
            <a:off x="16867457" y="8057854"/>
            <a:ext cx="2199631" cy="157698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8" name="Notebook"/>
          <p:cNvSpPr/>
          <p:nvPr/>
        </p:nvSpPr>
        <p:spPr>
          <a:xfrm>
            <a:off x="1540755" y="6040128"/>
            <a:ext cx="1877206" cy="1051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499" name="S3.png" descr="S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88521" y="4659907"/>
            <a:ext cx="3811986" cy="3811986"/>
          </a:xfrm>
          <a:prstGeom prst="rect">
            <a:avLst/>
          </a:prstGeom>
          <a:ln w="12700">
            <a:miter lim="400000"/>
          </a:ln>
        </p:spPr>
      </p:pic>
      <p:sp>
        <p:nvSpPr>
          <p:cNvPr id="500" name="Line"/>
          <p:cNvSpPr/>
          <p:nvPr/>
        </p:nvSpPr>
        <p:spPr>
          <a:xfrm>
            <a:off x="9067149" y="6565900"/>
            <a:ext cx="1242637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01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21101" y="8798600"/>
            <a:ext cx="3002199" cy="3002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sns.png" descr="sn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10018" y="5137150"/>
            <a:ext cx="2857502" cy="2857500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Line"/>
          <p:cNvSpPr/>
          <p:nvPr/>
        </p:nvSpPr>
        <p:spPr>
          <a:xfrm>
            <a:off x="13189058" y="6565900"/>
            <a:ext cx="1242637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4" name="Line"/>
          <p:cNvSpPr/>
          <p:nvPr/>
        </p:nvSpPr>
        <p:spPr>
          <a:xfrm flipV="1">
            <a:off x="17096058" y="3771475"/>
            <a:ext cx="1746381" cy="174638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5" name="S3 as Event Trigger"/>
          <p:cNvSpPr txBox="1"/>
          <p:nvPr/>
        </p:nvSpPr>
        <p:spPr>
          <a:xfrm>
            <a:off x="298487" y="286417"/>
            <a:ext cx="117830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S3 as Event Trigger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Kinesis Data Streams"/>
          <p:cNvSpPr txBox="1"/>
          <p:nvPr/>
        </p:nvSpPr>
        <p:spPr>
          <a:xfrm>
            <a:off x="18755524" y="3630100"/>
            <a:ext cx="496976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Kinesis Data Streams</a:t>
            </a:r>
          </a:p>
        </p:txBody>
      </p:sp>
      <p:sp>
        <p:nvSpPr>
          <p:cNvPr id="508" name="Dynamo DB Streams"/>
          <p:cNvSpPr txBox="1"/>
          <p:nvPr/>
        </p:nvSpPr>
        <p:spPr>
          <a:xfrm>
            <a:off x="19195262" y="5627775"/>
            <a:ext cx="487629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Dynamo DB Streams</a:t>
            </a:r>
          </a:p>
        </p:txBody>
      </p:sp>
      <p:sp>
        <p:nvSpPr>
          <p:cNvPr id="509" name="SQS"/>
          <p:cNvSpPr txBox="1"/>
          <p:nvPr/>
        </p:nvSpPr>
        <p:spPr>
          <a:xfrm>
            <a:off x="19673397" y="8670014"/>
            <a:ext cx="115874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SQS</a:t>
            </a:r>
          </a:p>
        </p:txBody>
      </p:sp>
      <p:sp>
        <p:nvSpPr>
          <p:cNvPr id="510" name="Line"/>
          <p:cNvSpPr/>
          <p:nvPr/>
        </p:nvSpPr>
        <p:spPr>
          <a:xfrm flipV="1">
            <a:off x="15761909" y="4405076"/>
            <a:ext cx="3679916" cy="178797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1" name="Line"/>
          <p:cNvSpPr/>
          <p:nvPr/>
        </p:nvSpPr>
        <p:spPr>
          <a:xfrm>
            <a:off x="15756360" y="6751435"/>
            <a:ext cx="3499488" cy="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2" name="Line"/>
          <p:cNvSpPr/>
          <p:nvPr/>
        </p:nvSpPr>
        <p:spPr>
          <a:xfrm>
            <a:off x="15888909" y="7309966"/>
            <a:ext cx="3443768" cy="162848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3" name="Rounded Rectangle"/>
          <p:cNvSpPr/>
          <p:nvPr/>
        </p:nvSpPr>
        <p:spPr>
          <a:xfrm>
            <a:off x="4112235" y="3353425"/>
            <a:ext cx="11440570" cy="7192107"/>
          </a:xfrm>
          <a:prstGeom prst="roundRect">
            <a:avLst>
              <a:gd name="adj" fmla="val 12280"/>
            </a:avLst>
          </a:prstGeom>
          <a:solidFill>
            <a:srgbClr val="FF8DC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4" name="Rectangle"/>
          <p:cNvSpPr/>
          <p:nvPr/>
        </p:nvSpPr>
        <p:spPr>
          <a:xfrm>
            <a:off x="4505192" y="4453378"/>
            <a:ext cx="10654656" cy="56397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5" name="Lambda Host Environment"/>
          <p:cNvSpPr txBox="1"/>
          <p:nvPr/>
        </p:nvSpPr>
        <p:spPr>
          <a:xfrm>
            <a:off x="7085761" y="4582886"/>
            <a:ext cx="54044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Lambda Host Environment</a:t>
            </a:r>
          </a:p>
        </p:txBody>
      </p:sp>
      <p:sp>
        <p:nvSpPr>
          <p:cNvPr id="516" name="Lambda Service"/>
          <p:cNvSpPr txBox="1"/>
          <p:nvPr/>
        </p:nvSpPr>
        <p:spPr>
          <a:xfrm>
            <a:off x="4296574" y="3464369"/>
            <a:ext cx="34994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Lambda Service</a:t>
            </a:r>
          </a:p>
        </p:txBody>
      </p:sp>
      <p:sp>
        <p:nvSpPr>
          <p:cNvPr id="517" name="Rectangle"/>
          <p:cNvSpPr/>
          <p:nvPr/>
        </p:nvSpPr>
        <p:spPr>
          <a:xfrm>
            <a:off x="5456407" y="5321879"/>
            <a:ext cx="9007528" cy="39027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8" name="Java Virtual Machine"/>
          <p:cNvSpPr txBox="1"/>
          <p:nvPr/>
        </p:nvSpPr>
        <p:spPr>
          <a:xfrm>
            <a:off x="7618399" y="5696039"/>
            <a:ext cx="433921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Java Virtual Machine</a:t>
            </a:r>
          </a:p>
        </p:txBody>
      </p:sp>
      <p:sp>
        <p:nvSpPr>
          <p:cNvPr id="519" name="Rectangle"/>
          <p:cNvSpPr/>
          <p:nvPr/>
        </p:nvSpPr>
        <p:spPr>
          <a:xfrm>
            <a:off x="6219454" y="6340743"/>
            <a:ext cx="7481433" cy="249543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0" name="Lambda Java Runtime"/>
          <p:cNvSpPr txBox="1"/>
          <p:nvPr/>
        </p:nvSpPr>
        <p:spPr>
          <a:xfrm>
            <a:off x="7474000" y="6486107"/>
            <a:ext cx="4628008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Lambda Java Runtime</a:t>
            </a:r>
          </a:p>
        </p:txBody>
      </p:sp>
      <p:grpSp>
        <p:nvGrpSpPr>
          <p:cNvPr id="523" name="Lambda Function"/>
          <p:cNvGrpSpPr/>
          <p:nvPr/>
        </p:nvGrpSpPr>
        <p:grpSpPr>
          <a:xfrm>
            <a:off x="7370677" y="7055987"/>
            <a:ext cx="5178988" cy="1649153"/>
            <a:chOff x="0" y="0"/>
            <a:chExt cx="5178986" cy="1649152"/>
          </a:xfrm>
        </p:grpSpPr>
        <p:sp>
          <p:nvSpPr>
            <p:cNvPr id="521" name="Rectangle"/>
            <p:cNvSpPr/>
            <p:nvPr/>
          </p:nvSpPr>
          <p:spPr>
            <a:xfrm>
              <a:off x="0" y="-1"/>
              <a:ext cx="5178987" cy="1649154"/>
            </a:xfrm>
            <a:prstGeom prst="rect">
              <a:avLst/>
            </a:prstGeom>
            <a:solidFill>
              <a:srgbClr val="0270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2" name="Lambda Function"/>
            <p:cNvSpPr txBox="1"/>
            <p:nvPr/>
          </p:nvSpPr>
          <p:spPr>
            <a:xfrm>
              <a:off x="0" y="582820"/>
              <a:ext cx="5178987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Lambda Function</a:t>
              </a:r>
            </a:p>
          </p:txBody>
        </p:sp>
      </p:grpSp>
      <p:sp>
        <p:nvSpPr>
          <p:cNvPr id="524" name="Sync"/>
          <p:cNvSpPr txBox="1"/>
          <p:nvPr/>
        </p:nvSpPr>
        <p:spPr>
          <a:xfrm>
            <a:off x="437792" y="1255175"/>
            <a:ext cx="189357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Sync</a:t>
            </a:r>
          </a:p>
        </p:txBody>
      </p:sp>
      <p:sp>
        <p:nvSpPr>
          <p:cNvPr id="525" name="ASync"/>
          <p:cNvSpPr txBox="1"/>
          <p:nvPr/>
        </p:nvSpPr>
        <p:spPr>
          <a:xfrm>
            <a:off x="176807" y="10928419"/>
            <a:ext cx="241554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ASync</a:t>
            </a:r>
          </a:p>
        </p:txBody>
      </p:sp>
      <p:sp>
        <p:nvSpPr>
          <p:cNvPr id="526" name="Line"/>
          <p:cNvSpPr/>
          <p:nvPr/>
        </p:nvSpPr>
        <p:spPr>
          <a:xfrm>
            <a:off x="2109275" y="2155885"/>
            <a:ext cx="2043552" cy="163908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7" name="Line"/>
          <p:cNvSpPr/>
          <p:nvPr/>
        </p:nvSpPr>
        <p:spPr>
          <a:xfrm flipV="1">
            <a:off x="2011927" y="9943024"/>
            <a:ext cx="1896754" cy="125194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8" name="API Gateway"/>
          <p:cNvSpPr txBox="1"/>
          <p:nvPr/>
        </p:nvSpPr>
        <p:spPr>
          <a:xfrm>
            <a:off x="3262394" y="1267491"/>
            <a:ext cx="451561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API Gateway</a:t>
            </a:r>
          </a:p>
        </p:txBody>
      </p:sp>
      <p:sp>
        <p:nvSpPr>
          <p:cNvPr id="529" name="Alexa"/>
          <p:cNvSpPr txBox="1"/>
          <p:nvPr/>
        </p:nvSpPr>
        <p:spPr>
          <a:xfrm>
            <a:off x="8539329" y="1267491"/>
            <a:ext cx="199034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Alexa</a:t>
            </a:r>
          </a:p>
        </p:txBody>
      </p:sp>
      <p:sp>
        <p:nvSpPr>
          <p:cNvPr id="530" name="CloudFront"/>
          <p:cNvSpPr txBox="1"/>
          <p:nvPr/>
        </p:nvSpPr>
        <p:spPr>
          <a:xfrm>
            <a:off x="11307978" y="1267491"/>
            <a:ext cx="392506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CloudFront</a:t>
            </a:r>
          </a:p>
        </p:txBody>
      </p:sp>
      <p:sp>
        <p:nvSpPr>
          <p:cNvPr id="531" name="S3"/>
          <p:cNvSpPr txBox="1"/>
          <p:nvPr/>
        </p:nvSpPr>
        <p:spPr>
          <a:xfrm>
            <a:off x="3539666" y="11156909"/>
            <a:ext cx="103174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S3</a:t>
            </a:r>
          </a:p>
        </p:txBody>
      </p:sp>
      <p:sp>
        <p:nvSpPr>
          <p:cNvPr id="532" name="SNS"/>
          <p:cNvSpPr txBox="1"/>
          <p:nvPr/>
        </p:nvSpPr>
        <p:spPr>
          <a:xfrm>
            <a:off x="5220308" y="11156909"/>
            <a:ext cx="165201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SNS</a:t>
            </a:r>
          </a:p>
        </p:txBody>
      </p:sp>
      <p:sp>
        <p:nvSpPr>
          <p:cNvPr id="533" name="CloudFormation"/>
          <p:cNvSpPr txBox="1"/>
          <p:nvPr/>
        </p:nvSpPr>
        <p:spPr>
          <a:xfrm>
            <a:off x="7709810" y="11156909"/>
            <a:ext cx="560451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CloudFormation</a:t>
            </a:r>
          </a:p>
        </p:txBody>
      </p:sp>
      <p:sp>
        <p:nvSpPr>
          <p:cNvPr id="534" name="Polling"/>
          <p:cNvSpPr txBox="1"/>
          <p:nvPr/>
        </p:nvSpPr>
        <p:spPr>
          <a:xfrm>
            <a:off x="15770978" y="8048953"/>
            <a:ext cx="259537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Polling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4" grpId="20"/>
      <p:bldP build="whole" bldLvl="1" animBg="1" rev="0" advAuto="0" spid="533" grpId="19"/>
      <p:bldP build="whole" bldLvl="1" animBg="1" rev="0" advAuto="0" spid="532" grpId="18"/>
      <p:bldP build="whole" bldLvl="1" animBg="1" rev="0" advAuto="0" spid="529" grpId="13"/>
      <p:bldP build="whole" bldLvl="1" animBg="1" rev="0" advAuto="0" spid="531" grpId="17"/>
      <p:bldP build="whole" bldLvl="1" animBg="1" rev="0" advAuto="0" spid="528" grpId="12"/>
      <p:bldP build="whole" bldLvl="1" animBg="1" rev="0" advAuto="0" spid="530" grpId="14"/>
      <p:bldP build="whole" bldLvl="1" animBg="1" rev="0" advAuto="0" spid="526" grpId="11"/>
      <p:bldP build="whole" bldLvl="1" animBg="1" rev="0" advAuto="0" spid="523" grpId="9"/>
      <p:bldP build="whole" bldLvl="1" animBg="1" rev="0" advAuto="0" spid="510" grpId="21"/>
      <p:bldP build="whole" bldLvl="1" animBg="1" rev="0" advAuto="0" spid="527" grpId="16"/>
      <p:bldP build="whole" bldLvl="1" animBg="1" rev="0" advAuto="0" spid="524" grpId="10"/>
      <p:bldP build="whole" bldLvl="1" animBg="1" rev="0" advAuto="0" spid="511" grpId="23"/>
      <p:bldP build="whole" bldLvl="1" animBg="1" rev="0" advAuto="0" spid="525" grpId="15"/>
      <p:bldP build="whole" bldLvl="1" animBg="1" rev="0" advAuto="0" spid="520" grpId="8"/>
      <p:bldP build="whole" bldLvl="1" animBg="1" rev="0" advAuto="0" spid="517" grpId="5"/>
      <p:bldP build="whole" bldLvl="1" animBg="1" rev="0" advAuto="0" spid="516" grpId="2"/>
      <p:bldP build="whole" bldLvl="1" animBg="1" rev="0" advAuto="0" spid="519" grpId="7"/>
      <p:bldP build="whole" bldLvl="1" animBg="1" rev="0" advAuto="0" spid="515" grpId="4"/>
      <p:bldP build="whole" bldLvl="1" animBg="1" rev="0" advAuto="0" spid="514" grpId="3"/>
      <p:bldP build="whole" bldLvl="1" animBg="1" rev="0" advAuto="0" spid="507" grpId="22"/>
      <p:bldP build="whole" bldLvl="1" animBg="1" rev="0" advAuto="0" spid="513" grpId="1"/>
      <p:bldP build="whole" bldLvl="1" animBg="1" rev="0" advAuto="0" spid="508" grpId="24"/>
      <p:bldP build="whole" bldLvl="1" animBg="1" rev="0" advAuto="0" spid="512" grpId="25"/>
      <p:bldP build="whole" bldLvl="1" animBg="1" rev="0" advAuto="0" spid="518" grpId="6"/>
      <p:bldP build="whole" bldLvl="1" animBg="1" rev="0" advAuto="0" spid="509" grpId="26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Amazon-API-Gateway@4x.png" descr="Amazon-API-Gateway@4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9035" y="5520285"/>
            <a:ext cx="3168809" cy="3168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7" name="Cloudfront.png" descr="Cloudfro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5204" y="5383515"/>
            <a:ext cx="5989687" cy="344234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8" name="Lambda.png" descr="Lambd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904084" y="712386"/>
            <a:ext cx="3903768" cy="3903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39" name="DynamoDB.png" descr="DynamoDB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19268" y="5152807"/>
            <a:ext cx="3903768" cy="3903768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Notebook"/>
          <p:cNvSpPr/>
          <p:nvPr/>
        </p:nvSpPr>
        <p:spPr>
          <a:xfrm>
            <a:off x="659349" y="6682278"/>
            <a:ext cx="2716683" cy="152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541" name="cognito.jpg" descr="cognito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980214" y="9462385"/>
            <a:ext cx="3546453" cy="3546454"/>
          </a:xfrm>
          <a:prstGeom prst="rect">
            <a:avLst/>
          </a:prstGeom>
          <a:ln w="12700">
            <a:miter lim="400000"/>
          </a:ln>
        </p:spPr>
      </p:pic>
      <p:sp>
        <p:nvSpPr>
          <p:cNvPr id="542" name="Security"/>
          <p:cNvSpPr txBox="1"/>
          <p:nvPr/>
        </p:nvSpPr>
        <p:spPr>
          <a:xfrm>
            <a:off x="13169090" y="10806669"/>
            <a:ext cx="25958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Security</a:t>
            </a:r>
          </a:p>
        </p:txBody>
      </p:sp>
      <p:sp>
        <p:nvSpPr>
          <p:cNvPr id="543" name="Scaling"/>
          <p:cNvSpPr txBox="1"/>
          <p:nvPr/>
        </p:nvSpPr>
        <p:spPr>
          <a:xfrm>
            <a:off x="10579641" y="4455538"/>
            <a:ext cx="234759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Scaling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1" grpId="6"/>
      <p:bldP build="whole" bldLvl="1" animBg="1" rev="0" advAuto="0" spid="543" grpId="8"/>
      <p:bldP build="whole" bldLvl="1" animBg="1" rev="0" advAuto="0" spid="539" grpId="4"/>
      <p:bldP build="whole" bldLvl="1" animBg="1" rev="0" advAuto="0" spid="537" grpId="7"/>
      <p:bldP build="whole" bldLvl="1" animBg="1" rev="0" advAuto="0" spid="538" grpId="3"/>
      <p:bldP build="whole" bldLvl="1" animBg="1" rev="0" advAuto="0" spid="542" grpId="5"/>
      <p:bldP build="whole" bldLvl="1" animBg="1" rev="0" advAuto="0" spid="536" grpId="1"/>
      <p:bldP build="whole" bldLvl="1" animBg="1" rev="0" advAuto="0" spid="540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S3.png" descr="S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2088" y="6286039"/>
            <a:ext cx="3556003" cy="3556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46" name="s3bucket.png" descr="s3bucke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15629" y="2882008"/>
            <a:ext cx="2415166" cy="2415165"/>
          </a:xfrm>
          <a:prstGeom prst="rect">
            <a:avLst/>
          </a:prstGeom>
          <a:ln w="12700">
            <a:miter lim="400000"/>
          </a:ln>
        </p:spPr>
      </p:pic>
      <p:sp>
        <p:nvSpPr>
          <p:cNvPr id="547" name="patientData.json"/>
          <p:cNvSpPr txBox="1"/>
          <p:nvPr/>
        </p:nvSpPr>
        <p:spPr>
          <a:xfrm>
            <a:off x="11719777" y="2593181"/>
            <a:ext cx="609752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patientData.json</a:t>
            </a:r>
          </a:p>
        </p:txBody>
      </p:sp>
      <p:sp>
        <p:nvSpPr>
          <p:cNvPr id="548" name="patientData.json"/>
          <p:cNvSpPr txBox="1"/>
          <p:nvPr/>
        </p:nvSpPr>
        <p:spPr>
          <a:xfrm>
            <a:off x="11719777" y="4008451"/>
            <a:ext cx="609752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patientData.json</a:t>
            </a:r>
          </a:p>
        </p:txBody>
      </p:sp>
      <p:sp>
        <p:nvSpPr>
          <p:cNvPr id="549" name="v1"/>
          <p:cNvSpPr txBox="1"/>
          <p:nvPr/>
        </p:nvSpPr>
        <p:spPr>
          <a:xfrm>
            <a:off x="19280004" y="2593181"/>
            <a:ext cx="934213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v1</a:t>
            </a:r>
          </a:p>
        </p:txBody>
      </p:sp>
      <p:sp>
        <p:nvSpPr>
          <p:cNvPr id="550" name="v2"/>
          <p:cNvSpPr txBox="1"/>
          <p:nvPr/>
        </p:nvSpPr>
        <p:spPr>
          <a:xfrm>
            <a:off x="19280004" y="4008451"/>
            <a:ext cx="934213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v2</a:t>
            </a:r>
          </a:p>
        </p:txBody>
      </p:sp>
      <p:pic>
        <p:nvPicPr>
          <p:cNvPr id="551" name="Lambda.png" descr="Lambd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61620" y="6112157"/>
            <a:ext cx="3903768" cy="3903768"/>
          </a:xfrm>
          <a:prstGeom prst="rect">
            <a:avLst/>
          </a:prstGeom>
          <a:ln w="12700">
            <a:miter lim="400000"/>
          </a:ln>
        </p:spPr>
      </p:pic>
      <p:sp>
        <p:nvSpPr>
          <p:cNvPr id="552" name="Bucket Name"/>
          <p:cNvSpPr txBox="1"/>
          <p:nvPr/>
        </p:nvSpPr>
        <p:spPr>
          <a:xfrm>
            <a:off x="7620068" y="6595041"/>
            <a:ext cx="502462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Bucket Name</a:t>
            </a:r>
          </a:p>
        </p:txBody>
      </p:sp>
      <p:sp>
        <p:nvSpPr>
          <p:cNvPr id="553" name="Key"/>
          <p:cNvSpPr txBox="1"/>
          <p:nvPr/>
        </p:nvSpPr>
        <p:spPr>
          <a:xfrm>
            <a:off x="7711706" y="8102590"/>
            <a:ext cx="149733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Key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9" grpId="5"/>
      <p:bldP build="whole" bldLvl="1" animBg="1" rev="0" advAuto="0" spid="551" grpId="7"/>
      <p:bldP build="whole" bldLvl="1" animBg="1" rev="0" advAuto="0" spid="545" grpId="1"/>
      <p:bldP build="whole" bldLvl="1" animBg="1" rev="0" advAuto="0" spid="553" grpId="9"/>
      <p:bldP build="whole" bldLvl="1" animBg="1" rev="0" advAuto="0" spid="547" grpId="3"/>
      <p:bldP build="whole" bldLvl="1" animBg="1" rev="0" advAuto="0" spid="550" grpId="6"/>
      <p:bldP build="whole" bldLvl="1" animBg="1" rev="0" advAuto="0" spid="552" grpId="8"/>
      <p:bldP build="whole" bldLvl="1" animBg="1" rev="0" advAuto="0" spid="548" grpId="4"/>
      <p:bldP build="whole" bldLvl="1" animBg="1" rev="0" advAuto="0" spid="546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DynamoDB.png" descr="DynamoD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7623" y="2315646"/>
            <a:ext cx="3903769" cy="390376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556" name="Table"/>
          <p:cNvGraphicFramePr/>
          <p:nvPr/>
        </p:nvGraphicFramePr>
        <p:xfrm>
          <a:off x="8469834" y="2461639"/>
          <a:ext cx="10126186" cy="62751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31546"/>
                <a:gridCol w="2531546"/>
                <a:gridCol w="2531546"/>
                <a:gridCol w="2531546"/>
              </a:tblGrid>
              <a:tr h="125502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firstName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lastName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ssn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25502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25502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25502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25502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57" name="Item"/>
          <p:cNvSpPr txBox="1"/>
          <p:nvPr/>
        </p:nvSpPr>
        <p:spPr>
          <a:xfrm>
            <a:off x="18775140" y="3615513"/>
            <a:ext cx="227533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Item</a:t>
            </a:r>
          </a:p>
        </p:txBody>
      </p:sp>
      <p:sp>
        <p:nvSpPr>
          <p:cNvPr id="558" name="Attributes"/>
          <p:cNvSpPr txBox="1"/>
          <p:nvPr/>
        </p:nvSpPr>
        <p:spPr>
          <a:xfrm>
            <a:off x="8512691" y="1001513"/>
            <a:ext cx="489254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Attributes</a:t>
            </a:r>
          </a:p>
        </p:txBody>
      </p:sp>
      <p:sp>
        <p:nvSpPr>
          <p:cNvPr id="559" name="Keys"/>
          <p:cNvSpPr txBox="1"/>
          <p:nvPr/>
        </p:nvSpPr>
        <p:spPr>
          <a:xfrm>
            <a:off x="8451157" y="9299709"/>
            <a:ext cx="250393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560" name="Partition Key"/>
          <p:cNvSpPr txBox="1"/>
          <p:nvPr/>
        </p:nvSpPr>
        <p:spPr>
          <a:xfrm>
            <a:off x="11456778" y="10987267"/>
            <a:ext cx="446074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Partition Key</a:t>
            </a:r>
          </a:p>
        </p:txBody>
      </p:sp>
      <p:sp>
        <p:nvSpPr>
          <p:cNvPr id="561" name="Sort Key"/>
          <p:cNvSpPr txBox="1"/>
          <p:nvPr/>
        </p:nvSpPr>
        <p:spPr>
          <a:xfrm>
            <a:off x="11391271" y="12328779"/>
            <a:ext cx="304952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Sort Key</a:t>
            </a:r>
          </a:p>
        </p:txBody>
      </p:sp>
      <p:pic>
        <p:nvPicPr>
          <p:cNvPr id="562" name="Lambda.png" descr="Lambd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7623" y="8329124"/>
            <a:ext cx="3903769" cy="3903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8" grpId="5"/>
      <p:bldP build="whole" bldLvl="1" animBg="1" rev="0" advAuto="0" spid="562" grpId="2"/>
      <p:bldP build="whole" bldLvl="1" animBg="1" rev="0" advAuto="0" spid="561" grpId="8"/>
      <p:bldP build="whole" bldLvl="1" animBg="1" rev="0" advAuto="0" spid="559" grpId="6"/>
      <p:bldP build="whole" bldLvl="1" animBg="1" rev="0" advAuto="0" spid="556" grpId="3"/>
      <p:bldP build="whole" bldLvl="1" animBg="1" rev="0" advAuto="0" spid="557" grpId="4"/>
      <p:bldP build="whole" bldLvl="1" animBg="1" rev="0" advAuto="0" spid="560" grpId="7"/>
      <p:bldP build="whole" bldLvl="1" animBg="1" rev="0" advAuto="0" spid="55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Monolithic"/>
          <p:cNvGrpSpPr/>
          <p:nvPr/>
        </p:nvGrpSpPr>
        <p:grpSpPr>
          <a:xfrm>
            <a:off x="16662080" y="9116738"/>
            <a:ext cx="5195318" cy="1721001"/>
            <a:chOff x="0" y="0"/>
            <a:chExt cx="5195316" cy="1720999"/>
          </a:xfrm>
        </p:grpSpPr>
        <p:sp>
          <p:nvSpPr>
            <p:cNvPr id="140" name="Rectangle"/>
            <p:cNvSpPr/>
            <p:nvPr/>
          </p:nvSpPr>
          <p:spPr>
            <a:xfrm>
              <a:off x="0" y="0"/>
              <a:ext cx="5195317" cy="1721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" name="Monolithic"/>
            <p:cNvSpPr txBox="1"/>
            <p:nvPr/>
          </p:nvSpPr>
          <p:spPr>
            <a:xfrm>
              <a:off x="0" y="618744"/>
              <a:ext cx="5195317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Monolithic</a:t>
              </a:r>
            </a:p>
          </p:txBody>
        </p:sp>
      </p:grpSp>
      <p:grpSp>
        <p:nvGrpSpPr>
          <p:cNvPr id="145" name="Microservices"/>
          <p:cNvGrpSpPr/>
          <p:nvPr/>
        </p:nvGrpSpPr>
        <p:grpSpPr>
          <a:xfrm>
            <a:off x="16688296" y="4946698"/>
            <a:ext cx="5214264" cy="1707805"/>
            <a:chOff x="0" y="0"/>
            <a:chExt cx="5214263" cy="1707804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5214265" cy="170780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" name="Microservices"/>
            <p:cNvSpPr txBox="1"/>
            <p:nvPr/>
          </p:nvSpPr>
          <p:spPr>
            <a:xfrm>
              <a:off x="-1" y="612146"/>
              <a:ext cx="5214265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Microservices</a:t>
              </a:r>
            </a:p>
          </p:txBody>
        </p:sp>
      </p:grpSp>
      <p:grpSp>
        <p:nvGrpSpPr>
          <p:cNvPr id="148" name="Nano Services"/>
          <p:cNvGrpSpPr/>
          <p:nvPr/>
        </p:nvGrpSpPr>
        <p:grpSpPr>
          <a:xfrm>
            <a:off x="16670387" y="2708200"/>
            <a:ext cx="5204104" cy="1721000"/>
            <a:chOff x="0" y="0"/>
            <a:chExt cx="5204102" cy="1720999"/>
          </a:xfrm>
        </p:grpSpPr>
        <p:sp>
          <p:nvSpPr>
            <p:cNvPr id="146" name="Rectangle"/>
            <p:cNvSpPr/>
            <p:nvPr/>
          </p:nvSpPr>
          <p:spPr>
            <a:xfrm>
              <a:off x="0" y="0"/>
              <a:ext cx="5204103" cy="1721000"/>
            </a:xfrm>
            <a:prstGeom prst="rect">
              <a:avLst/>
            </a:prstGeom>
            <a:solidFill>
              <a:srgbClr val="F7BA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Nano Services"/>
            <p:cNvSpPr txBox="1"/>
            <p:nvPr/>
          </p:nvSpPr>
          <p:spPr>
            <a:xfrm>
              <a:off x="0" y="618744"/>
              <a:ext cx="5204103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Nano Services</a:t>
              </a:r>
            </a:p>
          </p:txBody>
        </p:sp>
      </p:grpSp>
      <p:grpSp>
        <p:nvGrpSpPr>
          <p:cNvPr id="151" name="Physical Servers"/>
          <p:cNvGrpSpPr/>
          <p:nvPr/>
        </p:nvGrpSpPr>
        <p:grpSpPr>
          <a:xfrm>
            <a:off x="9209265" y="9258596"/>
            <a:ext cx="5214265" cy="1707805"/>
            <a:chOff x="0" y="0"/>
            <a:chExt cx="5214263" cy="1707804"/>
          </a:xfrm>
        </p:grpSpPr>
        <p:sp>
          <p:nvSpPr>
            <p:cNvPr id="149" name="Rectangle"/>
            <p:cNvSpPr/>
            <p:nvPr/>
          </p:nvSpPr>
          <p:spPr>
            <a:xfrm>
              <a:off x="0" y="-1"/>
              <a:ext cx="5214264" cy="1707806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Physical Servers"/>
            <p:cNvSpPr txBox="1"/>
            <p:nvPr/>
          </p:nvSpPr>
          <p:spPr>
            <a:xfrm>
              <a:off x="0" y="612146"/>
              <a:ext cx="5214264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Physical Servers</a:t>
              </a:r>
            </a:p>
          </p:txBody>
        </p:sp>
      </p:grpSp>
      <p:grpSp>
        <p:nvGrpSpPr>
          <p:cNvPr id="154" name="Virtual Machines"/>
          <p:cNvGrpSpPr/>
          <p:nvPr/>
        </p:nvGrpSpPr>
        <p:grpSpPr>
          <a:xfrm>
            <a:off x="9209265" y="6978698"/>
            <a:ext cx="5214265" cy="1721001"/>
            <a:chOff x="0" y="0"/>
            <a:chExt cx="5214263" cy="1720999"/>
          </a:xfrm>
        </p:grpSpPr>
        <p:sp>
          <p:nvSpPr>
            <p:cNvPr id="152" name="Rectangle"/>
            <p:cNvSpPr/>
            <p:nvPr/>
          </p:nvSpPr>
          <p:spPr>
            <a:xfrm>
              <a:off x="0" y="0"/>
              <a:ext cx="5214264" cy="1721000"/>
            </a:xfrm>
            <a:prstGeom prst="rect">
              <a:avLst/>
            </a:prstGeom>
            <a:solidFill>
              <a:srgbClr val="F7BA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Virtual Machines"/>
            <p:cNvSpPr txBox="1"/>
            <p:nvPr/>
          </p:nvSpPr>
          <p:spPr>
            <a:xfrm>
              <a:off x="0" y="618744"/>
              <a:ext cx="5214264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Virtual Machines</a:t>
              </a:r>
            </a:p>
          </p:txBody>
        </p:sp>
      </p:grpSp>
      <p:grpSp>
        <p:nvGrpSpPr>
          <p:cNvPr id="157" name="Containers"/>
          <p:cNvGrpSpPr/>
          <p:nvPr/>
        </p:nvGrpSpPr>
        <p:grpSpPr>
          <a:xfrm>
            <a:off x="9209265" y="4863901"/>
            <a:ext cx="5214265" cy="1721001"/>
            <a:chOff x="0" y="0"/>
            <a:chExt cx="5214263" cy="1720999"/>
          </a:xfrm>
        </p:grpSpPr>
        <p:sp>
          <p:nvSpPr>
            <p:cNvPr id="155" name="Rectangle"/>
            <p:cNvSpPr/>
            <p:nvPr/>
          </p:nvSpPr>
          <p:spPr>
            <a:xfrm>
              <a:off x="0" y="0"/>
              <a:ext cx="5214264" cy="1721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Containers"/>
            <p:cNvSpPr txBox="1"/>
            <p:nvPr/>
          </p:nvSpPr>
          <p:spPr>
            <a:xfrm>
              <a:off x="0" y="618744"/>
              <a:ext cx="5214264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Containers</a:t>
              </a:r>
            </a:p>
          </p:txBody>
        </p:sp>
      </p:grpSp>
      <p:grpSp>
        <p:nvGrpSpPr>
          <p:cNvPr id="160" name="Functions"/>
          <p:cNvGrpSpPr/>
          <p:nvPr/>
        </p:nvGrpSpPr>
        <p:grpSpPr>
          <a:xfrm>
            <a:off x="9285362" y="2585541"/>
            <a:ext cx="5195318" cy="1813918"/>
            <a:chOff x="0" y="0"/>
            <a:chExt cx="5195316" cy="1813917"/>
          </a:xfrm>
        </p:grpSpPr>
        <p:sp>
          <p:nvSpPr>
            <p:cNvPr id="158" name="Rectangle"/>
            <p:cNvSpPr/>
            <p:nvPr/>
          </p:nvSpPr>
          <p:spPr>
            <a:xfrm>
              <a:off x="0" y="0"/>
              <a:ext cx="5195317" cy="18139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Functions"/>
            <p:cNvSpPr txBox="1"/>
            <p:nvPr/>
          </p:nvSpPr>
          <p:spPr>
            <a:xfrm>
              <a:off x="0" y="665203"/>
              <a:ext cx="5195317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Functions</a:t>
              </a:r>
            </a:p>
          </p:txBody>
        </p:sp>
      </p:grpSp>
      <p:grpSp>
        <p:nvGrpSpPr>
          <p:cNvPr id="163" name="N-Tier Apps"/>
          <p:cNvGrpSpPr/>
          <p:nvPr/>
        </p:nvGrpSpPr>
        <p:grpSpPr>
          <a:xfrm>
            <a:off x="16697768" y="6985296"/>
            <a:ext cx="5195318" cy="1707805"/>
            <a:chOff x="0" y="0"/>
            <a:chExt cx="5195316" cy="1707804"/>
          </a:xfrm>
        </p:grpSpPr>
        <p:sp>
          <p:nvSpPr>
            <p:cNvPr id="161" name="Rectangle"/>
            <p:cNvSpPr/>
            <p:nvPr/>
          </p:nvSpPr>
          <p:spPr>
            <a:xfrm>
              <a:off x="0" y="-1"/>
              <a:ext cx="5195317" cy="1707806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N-Tier Apps"/>
            <p:cNvSpPr txBox="1"/>
            <p:nvPr/>
          </p:nvSpPr>
          <p:spPr>
            <a:xfrm>
              <a:off x="0" y="612146"/>
              <a:ext cx="5195317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N-Tier Apps</a:t>
              </a:r>
            </a:p>
          </p:txBody>
        </p:sp>
      </p:grpSp>
      <p:grpSp>
        <p:nvGrpSpPr>
          <p:cNvPr id="166" name="Data Centres"/>
          <p:cNvGrpSpPr/>
          <p:nvPr/>
        </p:nvGrpSpPr>
        <p:grpSpPr>
          <a:xfrm>
            <a:off x="1389240" y="9286799"/>
            <a:ext cx="5214265" cy="1721001"/>
            <a:chOff x="0" y="0"/>
            <a:chExt cx="5214263" cy="1720999"/>
          </a:xfrm>
        </p:grpSpPr>
        <p:sp>
          <p:nvSpPr>
            <p:cNvPr id="164" name="Rectangle"/>
            <p:cNvSpPr/>
            <p:nvPr/>
          </p:nvSpPr>
          <p:spPr>
            <a:xfrm>
              <a:off x="-1" y="0"/>
              <a:ext cx="5214265" cy="1721000"/>
            </a:xfrm>
            <a:prstGeom prst="rect">
              <a:avLst/>
            </a:prstGeom>
            <a:solidFill>
              <a:srgbClr val="F7BA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Data Centres"/>
            <p:cNvSpPr txBox="1"/>
            <p:nvPr/>
          </p:nvSpPr>
          <p:spPr>
            <a:xfrm>
              <a:off x="-1" y="618744"/>
              <a:ext cx="5214265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 Centres</a:t>
              </a:r>
            </a:p>
          </p:txBody>
        </p:sp>
      </p:grpSp>
      <p:grpSp>
        <p:nvGrpSpPr>
          <p:cNvPr id="169" name="Shared Data Centres"/>
          <p:cNvGrpSpPr/>
          <p:nvPr/>
        </p:nvGrpSpPr>
        <p:grpSpPr>
          <a:xfrm>
            <a:off x="1394321" y="7172001"/>
            <a:ext cx="5204103" cy="1721001"/>
            <a:chOff x="0" y="0"/>
            <a:chExt cx="5204102" cy="1720999"/>
          </a:xfrm>
        </p:grpSpPr>
        <p:sp>
          <p:nvSpPr>
            <p:cNvPr id="167" name="Rectangle"/>
            <p:cNvSpPr/>
            <p:nvPr/>
          </p:nvSpPr>
          <p:spPr>
            <a:xfrm>
              <a:off x="0" y="0"/>
              <a:ext cx="5204103" cy="1721000"/>
            </a:xfrm>
            <a:prstGeom prst="rect">
              <a:avLst/>
            </a:prstGeom>
            <a:solidFill>
              <a:srgbClr val="EE230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Shared Data Centres"/>
            <p:cNvSpPr txBox="1"/>
            <p:nvPr/>
          </p:nvSpPr>
          <p:spPr>
            <a:xfrm>
              <a:off x="0" y="618744"/>
              <a:ext cx="5204103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Shared Data Centres</a:t>
              </a:r>
            </a:p>
          </p:txBody>
        </p:sp>
      </p:grpSp>
      <p:grpSp>
        <p:nvGrpSpPr>
          <p:cNvPr id="172" name="Private Cloud"/>
          <p:cNvGrpSpPr/>
          <p:nvPr/>
        </p:nvGrpSpPr>
        <p:grpSpPr>
          <a:xfrm>
            <a:off x="1389240" y="5057204"/>
            <a:ext cx="5214265" cy="1721001"/>
            <a:chOff x="0" y="0"/>
            <a:chExt cx="5214263" cy="1720999"/>
          </a:xfrm>
        </p:grpSpPr>
        <p:sp>
          <p:nvSpPr>
            <p:cNvPr id="170" name="Rectangle"/>
            <p:cNvSpPr/>
            <p:nvPr/>
          </p:nvSpPr>
          <p:spPr>
            <a:xfrm>
              <a:off x="-1" y="0"/>
              <a:ext cx="5214265" cy="1721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Private Cloud"/>
            <p:cNvSpPr txBox="1"/>
            <p:nvPr/>
          </p:nvSpPr>
          <p:spPr>
            <a:xfrm>
              <a:off x="-1" y="618744"/>
              <a:ext cx="5214265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Private Cloud</a:t>
              </a:r>
            </a:p>
          </p:txBody>
        </p:sp>
      </p:grpSp>
      <p:grpSp>
        <p:nvGrpSpPr>
          <p:cNvPr id="175" name="Public Cloud"/>
          <p:cNvGrpSpPr/>
          <p:nvPr/>
        </p:nvGrpSpPr>
        <p:grpSpPr>
          <a:xfrm>
            <a:off x="1389240" y="2708199"/>
            <a:ext cx="5214265" cy="1955208"/>
            <a:chOff x="0" y="0"/>
            <a:chExt cx="5214263" cy="1955206"/>
          </a:xfrm>
        </p:grpSpPr>
        <p:sp>
          <p:nvSpPr>
            <p:cNvPr id="173" name="Rectangle"/>
            <p:cNvSpPr/>
            <p:nvPr/>
          </p:nvSpPr>
          <p:spPr>
            <a:xfrm>
              <a:off x="-1" y="-1"/>
              <a:ext cx="5214265" cy="195520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Public Cloud"/>
            <p:cNvSpPr txBox="1"/>
            <p:nvPr/>
          </p:nvSpPr>
          <p:spPr>
            <a:xfrm>
              <a:off x="-1" y="735847"/>
              <a:ext cx="5214265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Public Cloud</a:t>
              </a:r>
            </a:p>
          </p:txBody>
        </p:sp>
      </p:grpSp>
      <p:sp>
        <p:nvSpPr>
          <p:cNvPr id="176" name="The Evolution"/>
          <p:cNvSpPr txBox="1"/>
          <p:nvPr/>
        </p:nvSpPr>
        <p:spPr>
          <a:xfrm>
            <a:off x="323850" y="226271"/>
            <a:ext cx="6718301" cy="1304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The Evolution</a:t>
            </a:r>
          </a:p>
        </p:txBody>
      </p:sp>
      <p:sp>
        <p:nvSpPr>
          <p:cNvPr id="177" name="Architecture Styles"/>
          <p:cNvSpPr txBox="1"/>
          <p:nvPr/>
        </p:nvSpPr>
        <p:spPr>
          <a:xfrm>
            <a:off x="16148684" y="11474498"/>
            <a:ext cx="585343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Architecture Styles</a:t>
            </a:r>
          </a:p>
        </p:txBody>
      </p:sp>
      <p:sp>
        <p:nvSpPr>
          <p:cNvPr id="178" name="Computational Units"/>
          <p:cNvSpPr txBox="1"/>
          <p:nvPr/>
        </p:nvSpPr>
        <p:spPr>
          <a:xfrm>
            <a:off x="9050972" y="11525298"/>
            <a:ext cx="633285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Computational Units</a:t>
            </a:r>
          </a:p>
        </p:txBody>
      </p:sp>
      <p:sp>
        <p:nvSpPr>
          <p:cNvPr id="179" name="Hosting Hardware"/>
          <p:cNvSpPr txBox="1"/>
          <p:nvPr/>
        </p:nvSpPr>
        <p:spPr>
          <a:xfrm>
            <a:off x="1205228" y="11525298"/>
            <a:ext cx="558228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Hosting Hardware</a:t>
            </a:r>
          </a:p>
        </p:txBody>
      </p:sp>
      <p:sp>
        <p:nvSpPr>
          <p:cNvPr id="180" name="+"/>
          <p:cNvSpPr txBox="1"/>
          <p:nvPr/>
        </p:nvSpPr>
        <p:spPr>
          <a:xfrm>
            <a:off x="15005049" y="2840484"/>
            <a:ext cx="723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8"/>
      <p:bldP build="whole" bldLvl="1" animBg="1" rev="0" advAuto="0" spid="166" grpId="5"/>
      <p:bldP build="whole" bldLvl="1" animBg="1" rev="0" advAuto="0" spid="148" grpId="16"/>
      <p:bldP build="whole" bldLvl="1" animBg="1" rev="0" advAuto="0" spid="142" grpId="7"/>
      <p:bldP build="whole" bldLvl="1" animBg="1" rev="0" advAuto="0" spid="172" grpId="11"/>
      <p:bldP build="whole" bldLvl="1" animBg="1" rev="0" advAuto="0" spid="179" grpId="2"/>
      <p:bldP build="whole" bldLvl="1" animBg="1" rev="0" advAuto="0" spid="151" grpId="6"/>
      <p:bldP build="whole" bldLvl="1" animBg="1" rev="0" advAuto="0" spid="163" grpId="10"/>
      <p:bldP build="whole" bldLvl="1" animBg="1" rev="0" advAuto="0" spid="177" grpId="4"/>
      <p:bldP build="whole" bldLvl="1" animBg="1" rev="0" advAuto="0" spid="145" grpId="13"/>
      <p:bldP build="whole" bldLvl="1" animBg="1" rev="0" advAuto="0" spid="157" grpId="12"/>
      <p:bldP build="whole" bldLvl="1" animBg="1" rev="0" advAuto="0" spid="175" grpId="14"/>
      <p:bldP build="whole" bldLvl="1" animBg="1" rev="0" advAuto="0" spid="160" grpId="15"/>
      <p:bldP build="whole" bldLvl="1" animBg="1" rev="0" advAuto="0" spid="176" grpId="1"/>
      <p:bldP build="whole" bldLvl="1" animBg="1" rev="0" advAuto="0" spid="180" grpId="17"/>
      <p:bldP build="whole" bldLvl="1" animBg="1" rev="0" advAuto="0" spid="154" grpId="9"/>
      <p:bldP build="whole" bldLvl="1" animBg="1" rev="0" advAuto="0" spid="178" grpId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Amazon-API-Gateway@4x.png" descr="Amazon-API-Gateway@4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0708" y="5764510"/>
            <a:ext cx="2857502" cy="2857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DynamoDB.png" descr="DynamoD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54826" y="5764510"/>
            <a:ext cx="2857502" cy="2857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6" name="Lambda.png" descr="Lambd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54358" y="3079794"/>
            <a:ext cx="3002200" cy="3002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Lambda.png" descr="Lambd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54358" y="8646841"/>
            <a:ext cx="3002200" cy="3002199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Line"/>
          <p:cNvSpPr/>
          <p:nvPr/>
        </p:nvSpPr>
        <p:spPr>
          <a:xfrm>
            <a:off x="16137971" y="4704060"/>
            <a:ext cx="4299375" cy="180320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9" name="Line"/>
          <p:cNvSpPr/>
          <p:nvPr/>
        </p:nvSpPr>
        <p:spPr>
          <a:xfrm>
            <a:off x="2510716" y="7193260"/>
            <a:ext cx="2499120" cy="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0" name="Line"/>
          <p:cNvSpPr/>
          <p:nvPr/>
        </p:nvSpPr>
        <p:spPr>
          <a:xfrm flipV="1">
            <a:off x="16265931" y="8287643"/>
            <a:ext cx="4466894" cy="187741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1" name="Line"/>
          <p:cNvSpPr/>
          <p:nvPr/>
        </p:nvSpPr>
        <p:spPr>
          <a:xfrm flipV="1">
            <a:off x="8733717" y="4744144"/>
            <a:ext cx="4042994" cy="125531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2" name="Line"/>
          <p:cNvSpPr/>
          <p:nvPr/>
        </p:nvSpPr>
        <p:spPr>
          <a:xfrm>
            <a:off x="8733717" y="8387060"/>
            <a:ext cx="4044024" cy="158492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3" name="Notebook"/>
          <p:cNvSpPr/>
          <p:nvPr/>
        </p:nvSpPr>
        <p:spPr>
          <a:xfrm>
            <a:off x="571674" y="6770850"/>
            <a:ext cx="1877206" cy="1051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74" name="API Gateway as Event Trigger"/>
          <p:cNvSpPr txBox="1"/>
          <p:nvPr/>
        </p:nvSpPr>
        <p:spPr>
          <a:xfrm>
            <a:off x="290649" y="236260"/>
            <a:ext cx="1798828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API Gateway as Event Trigger</a:t>
            </a:r>
          </a:p>
        </p:txBody>
      </p:sp>
      <p:sp>
        <p:nvSpPr>
          <p:cNvPr id="575" name="Create Customer"/>
          <p:cNvSpPr txBox="1"/>
          <p:nvPr/>
        </p:nvSpPr>
        <p:spPr>
          <a:xfrm>
            <a:off x="11286680" y="6348350"/>
            <a:ext cx="633755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Create Customer</a:t>
            </a:r>
          </a:p>
        </p:txBody>
      </p:sp>
      <p:sp>
        <p:nvSpPr>
          <p:cNvPr id="576" name="Get Customers"/>
          <p:cNvSpPr txBox="1"/>
          <p:nvPr/>
        </p:nvSpPr>
        <p:spPr>
          <a:xfrm>
            <a:off x="11653963" y="11852878"/>
            <a:ext cx="5602987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Get Customers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API Gateway as Event Trigger"/>
          <p:cNvSpPr txBox="1"/>
          <p:nvPr/>
        </p:nvSpPr>
        <p:spPr>
          <a:xfrm>
            <a:off x="384430" y="323930"/>
            <a:ext cx="1798828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API Gateway as Event Trigger</a:t>
            </a:r>
          </a:p>
        </p:txBody>
      </p:sp>
      <p:sp>
        <p:nvSpPr>
          <p:cNvPr id="579" name="Customer"/>
          <p:cNvSpPr txBox="1"/>
          <p:nvPr/>
        </p:nvSpPr>
        <p:spPr>
          <a:xfrm>
            <a:off x="8109642" y="3606341"/>
            <a:ext cx="489254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Customer</a:t>
            </a:r>
          </a:p>
        </p:txBody>
      </p:sp>
      <p:sp>
        <p:nvSpPr>
          <p:cNvPr id="580" name="lastName"/>
          <p:cNvSpPr txBox="1"/>
          <p:nvPr/>
        </p:nvSpPr>
        <p:spPr>
          <a:xfrm>
            <a:off x="9803228" y="6740762"/>
            <a:ext cx="4235197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lastName</a:t>
            </a:r>
          </a:p>
        </p:txBody>
      </p:sp>
      <p:sp>
        <p:nvSpPr>
          <p:cNvPr id="581" name="rewardPoints"/>
          <p:cNvSpPr txBox="1"/>
          <p:nvPr/>
        </p:nvSpPr>
        <p:spPr>
          <a:xfrm>
            <a:off x="9827893" y="8218130"/>
            <a:ext cx="5836413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rewardPoints</a:t>
            </a:r>
          </a:p>
        </p:txBody>
      </p:sp>
      <p:sp>
        <p:nvSpPr>
          <p:cNvPr id="582" name="firstName"/>
          <p:cNvSpPr txBox="1"/>
          <p:nvPr/>
        </p:nvSpPr>
        <p:spPr>
          <a:xfrm>
            <a:off x="9775287" y="5263396"/>
            <a:ext cx="4291077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firstName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3 as Event Trigger"/>
          <p:cNvSpPr txBox="1"/>
          <p:nvPr/>
        </p:nvSpPr>
        <p:spPr>
          <a:xfrm>
            <a:off x="298487" y="286417"/>
            <a:ext cx="117830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S3 as Event Trigger</a:t>
            </a:r>
          </a:p>
        </p:txBody>
      </p:sp>
      <p:sp>
        <p:nvSpPr>
          <p:cNvPr id="585" name="Student"/>
          <p:cNvSpPr txBox="1"/>
          <p:nvPr/>
        </p:nvSpPr>
        <p:spPr>
          <a:xfrm>
            <a:off x="8606974" y="3606341"/>
            <a:ext cx="38978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Student</a:t>
            </a:r>
          </a:p>
        </p:txBody>
      </p:sp>
      <p:sp>
        <p:nvSpPr>
          <p:cNvPr id="586" name="name"/>
          <p:cNvSpPr txBox="1"/>
          <p:nvPr/>
        </p:nvSpPr>
        <p:spPr>
          <a:xfrm>
            <a:off x="10640411" y="6740762"/>
            <a:ext cx="2560829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587" name="testScore"/>
          <p:cNvSpPr txBox="1"/>
          <p:nvPr/>
        </p:nvSpPr>
        <p:spPr>
          <a:xfrm>
            <a:off x="10655813" y="8218130"/>
            <a:ext cx="4293109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testScore</a:t>
            </a:r>
          </a:p>
        </p:txBody>
      </p:sp>
      <p:sp>
        <p:nvSpPr>
          <p:cNvPr id="588" name="rollNo"/>
          <p:cNvSpPr txBox="1"/>
          <p:nvPr/>
        </p:nvSpPr>
        <p:spPr>
          <a:xfrm>
            <a:off x="10602311" y="5263396"/>
            <a:ext cx="2637029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rollNo</a:t>
            </a:r>
          </a:p>
        </p:txBody>
      </p:sp>
      <p:sp>
        <p:nvSpPr>
          <p:cNvPr id="589" name="grade"/>
          <p:cNvSpPr txBox="1"/>
          <p:nvPr/>
        </p:nvSpPr>
        <p:spPr>
          <a:xfrm>
            <a:off x="10602311" y="9695495"/>
            <a:ext cx="2637029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grade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3 as Event Trigger"/>
          <p:cNvSpPr txBox="1"/>
          <p:nvPr/>
        </p:nvSpPr>
        <p:spPr>
          <a:xfrm>
            <a:off x="542318" y="88098"/>
            <a:ext cx="117830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S3 as Event Trigger</a:t>
            </a:r>
          </a:p>
        </p:txBody>
      </p:sp>
      <p:pic>
        <p:nvPicPr>
          <p:cNvPr id="592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8110" y="5304587"/>
            <a:ext cx="2522625" cy="2522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93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21101" y="1915200"/>
            <a:ext cx="3002199" cy="3002199"/>
          </a:xfrm>
          <a:prstGeom prst="rect">
            <a:avLst/>
          </a:prstGeom>
          <a:ln w="12700">
            <a:miter lim="400000"/>
          </a:ln>
        </p:spPr>
      </p:pic>
      <p:sp>
        <p:nvSpPr>
          <p:cNvPr id="594" name="Line"/>
          <p:cNvSpPr/>
          <p:nvPr/>
        </p:nvSpPr>
        <p:spPr>
          <a:xfrm>
            <a:off x="3600882" y="6565900"/>
            <a:ext cx="2218533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5" name="Line"/>
          <p:cNvSpPr/>
          <p:nvPr/>
        </p:nvSpPr>
        <p:spPr>
          <a:xfrm>
            <a:off x="16867457" y="8057854"/>
            <a:ext cx="2199631" cy="157698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6" name="Notebook"/>
          <p:cNvSpPr/>
          <p:nvPr/>
        </p:nvSpPr>
        <p:spPr>
          <a:xfrm>
            <a:off x="1540755" y="6040128"/>
            <a:ext cx="1877206" cy="1051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597" name="S3.png" descr="S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88521" y="4659907"/>
            <a:ext cx="3811986" cy="3811986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Line"/>
          <p:cNvSpPr/>
          <p:nvPr/>
        </p:nvSpPr>
        <p:spPr>
          <a:xfrm>
            <a:off x="9067149" y="6565900"/>
            <a:ext cx="1242637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99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21101" y="8798600"/>
            <a:ext cx="3002199" cy="3002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sns.png" descr="sn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10018" y="5137150"/>
            <a:ext cx="2857502" cy="285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01" name="Line"/>
          <p:cNvSpPr/>
          <p:nvPr/>
        </p:nvSpPr>
        <p:spPr>
          <a:xfrm>
            <a:off x="13189058" y="6565900"/>
            <a:ext cx="1242637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2" name="Line"/>
          <p:cNvSpPr/>
          <p:nvPr/>
        </p:nvSpPr>
        <p:spPr>
          <a:xfrm flipV="1">
            <a:off x="17096058" y="3771475"/>
            <a:ext cx="1746381" cy="174638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3" name="GradeCalculator"/>
          <p:cNvSpPr txBox="1"/>
          <p:nvPr/>
        </p:nvSpPr>
        <p:spPr>
          <a:xfrm>
            <a:off x="9151239" y="8719098"/>
            <a:ext cx="60815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GradeCalculator</a:t>
            </a:r>
          </a:p>
        </p:txBody>
      </p:sp>
      <p:sp>
        <p:nvSpPr>
          <p:cNvPr id="604" name="ReportGenerator"/>
          <p:cNvSpPr txBox="1"/>
          <p:nvPr/>
        </p:nvSpPr>
        <p:spPr>
          <a:xfrm>
            <a:off x="17175793" y="391880"/>
            <a:ext cx="6266689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ReportGenerator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Async Function"/>
          <p:cNvSpPr txBox="1"/>
          <p:nvPr/>
        </p:nvSpPr>
        <p:spPr>
          <a:xfrm>
            <a:off x="1299631" y="2713882"/>
            <a:ext cx="713384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Async Function</a:t>
            </a:r>
          </a:p>
        </p:txBody>
      </p:sp>
      <p:sp>
        <p:nvSpPr>
          <p:cNvPr id="607" name="Latitude"/>
          <p:cNvSpPr txBox="1"/>
          <p:nvPr/>
        </p:nvSpPr>
        <p:spPr>
          <a:xfrm>
            <a:off x="6042454" y="6294373"/>
            <a:ext cx="380339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Latitude</a:t>
            </a:r>
          </a:p>
        </p:txBody>
      </p:sp>
      <p:sp>
        <p:nvSpPr>
          <p:cNvPr id="608" name="Longitude"/>
          <p:cNvSpPr txBox="1"/>
          <p:nvPr/>
        </p:nvSpPr>
        <p:spPr>
          <a:xfrm>
            <a:off x="6041030" y="8071918"/>
            <a:ext cx="466902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Longitude</a:t>
            </a:r>
          </a:p>
        </p:txBody>
      </p:sp>
      <p:sp>
        <p:nvSpPr>
          <p:cNvPr id="609" name="truckTracker"/>
          <p:cNvSpPr txBox="1"/>
          <p:nvPr/>
        </p:nvSpPr>
        <p:spPr>
          <a:xfrm>
            <a:off x="3118760" y="4491428"/>
            <a:ext cx="574090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truckTracker</a:t>
            </a:r>
          </a:p>
        </p:txBody>
      </p:sp>
      <p:sp>
        <p:nvSpPr>
          <p:cNvPr id="610" name="getTicket"/>
          <p:cNvSpPr txBox="1"/>
          <p:nvPr/>
        </p:nvSpPr>
        <p:spPr>
          <a:xfrm>
            <a:off x="15102203" y="4491428"/>
            <a:ext cx="431038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getTicket</a:t>
            </a:r>
          </a:p>
        </p:txBody>
      </p:sp>
      <p:sp>
        <p:nvSpPr>
          <p:cNvPr id="611" name="Payment"/>
          <p:cNvSpPr txBox="1"/>
          <p:nvPr/>
        </p:nvSpPr>
        <p:spPr>
          <a:xfrm>
            <a:off x="17363020" y="6473130"/>
            <a:ext cx="412343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Payment</a:t>
            </a:r>
          </a:p>
        </p:txBody>
      </p:sp>
      <p:sp>
        <p:nvSpPr>
          <p:cNvPr id="612" name="Ticket"/>
          <p:cNvSpPr txBox="1"/>
          <p:nvPr/>
        </p:nvSpPr>
        <p:spPr>
          <a:xfrm>
            <a:off x="17403781" y="8046518"/>
            <a:ext cx="286156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Ticket</a:t>
            </a:r>
          </a:p>
        </p:txBody>
      </p:sp>
      <p:sp>
        <p:nvSpPr>
          <p:cNvPr id="613" name="Sync Function"/>
          <p:cNvSpPr txBox="1"/>
          <p:nvPr/>
        </p:nvSpPr>
        <p:spPr>
          <a:xfrm>
            <a:off x="13567832" y="2713882"/>
            <a:ext cx="662584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Sync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Rounded Rectangle"/>
          <p:cNvSpPr/>
          <p:nvPr/>
        </p:nvSpPr>
        <p:spPr>
          <a:xfrm>
            <a:off x="2981450" y="2534573"/>
            <a:ext cx="18932105" cy="9944037"/>
          </a:xfrm>
          <a:prstGeom prst="roundRect">
            <a:avLst>
              <a:gd name="adj" fmla="val 12071"/>
            </a:avLst>
          </a:prstGeom>
          <a:solidFill>
            <a:srgbClr val="FF8DC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6" name="Rectangle"/>
          <p:cNvSpPr/>
          <p:nvPr/>
        </p:nvSpPr>
        <p:spPr>
          <a:xfrm>
            <a:off x="4234931" y="3894380"/>
            <a:ext cx="16153464" cy="809165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7" name="Lambda Host Environment"/>
          <p:cNvSpPr txBox="1"/>
          <p:nvPr/>
        </p:nvSpPr>
        <p:spPr>
          <a:xfrm>
            <a:off x="3964285" y="4111349"/>
            <a:ext cx="540448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Lambda Host Environment</a:t>
            </a:r>
          </a:p>
        </p:txBody>
      </p:sp>
      <p:sp>
        <p:nvSpPr>
          <p:cNvPr id="618" name="Lambda Service"/>
          <p:cNvSpPr txBox="1"/>
          <p:nvPr/>
        </p:nvSpPr>
        <p:spPr>
          <a:xfrm>
            <a:off x="3357367" y="2888561"/>
            <a:ext cx="349948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Lambda Service</a:t>
            </a:r>
          </a:p>
        </p:txBody>
      </p:sp>
      <p:sp>
        <p:nvSpPr>
          <p:cNvPr id="619" name="Rectangle"/>
          <p:cNvSpPr/>
          <p:nvPr/>
        </p:nvSpPr>
        <p:spPr>
          <a:xfrm>
            <a:off x="4793732" y="5123269"/>
            <a:ext cx="15307542" cy="65342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0" name="Java Virtual Machine"/>
          <p:cNvSpPr txBox="1"/>
          <p:nvPr/>
        </p:nvSpPr>
        <p:spPr>
          <a:xfrm>
            <a:off x="4496923" y="5329323"/>
            <a:ext cx="433921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Java Virtual Machine</a:t>
            </a:r>
          </a:p>
        </p:txBody>
      </p:sp>
      <p:sp>
        <p:nvSpPr>
          <p:cNvPr id="621" name="Rectangle"/>
          <p:cNvSpPr/>
          <p:nvPr/>
        </p:nvSpPr>
        <p:spPr>
          <a:xfrm>
            <a:off x="5261646" y="5986850"/>
            <a:ext cx="14578628" cy="520809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2" name="Lambda Java Runtime"/>
          <p:cNvSpPr txBox="1"/>
          <p:nvPr/>
        </p:nvSpPr>
        <p:spPr>
          <a:xfrm>
            <a:off x="5224374" y="6220012"/>
            <a:ext cx="4628008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Lambda Java Runtime</a:t>
            </a:r>
          </a:p>
        </p:txBody>
      </p:sp>
      <p:grpSp>
        <p:nvGrpSpPr>
          <p:cNvPr id="625" name="Lambda Function"/>
          <p:cNvGrpSpPr/>
          <p:nvPr/>
        </p:nvGrpSpPr>
        <p:grpSpPr>
          <a:xfrm>
            <a:off x="8552518" y="7465548"/>
            <a:ext cx="8374327" cy="2515062"/>
            <a:chOff x="0" y="0"/>
            <a:chExt cx="8374325" cy="2515061"/>
          </a:xfrm>
        </p:grpSpPr>
        <p:sp>
          <p:nvSpPr>
            <p:cNvPr id="623" name="Rectangle"/>
            <p:cNvSpPr/>
            <p:nvPr/>
          </p:nvSpPr>
          <p:spPr>
            <a:xfrm>
              <a:off x="-1" y="-1"/>
              <a:ext cx="8374327" cy="2515063"/>
            </a:xfrm>
            <a:prstGeom prst="rect">
              <a:avLst/>
            </a:prstGeom>
            <a:solidFill>
              <a:srgbClr val="0270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4" name="Lambda Function"/>
            <p:cNvSpPr txBox="1"/>
            <p:nvPr/>
          </p:nvSpPr>
          <p:spPr>
            <a:xfrm>
              <a:off x="-1" y="1015774"/>
              <a:ext cx="8374327" cy="4835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Lambda Function</a:t>
              </a:r>
            </a:p>
          </p:txBody>
        </p:sp>
      </p:grpSp>
      <p:sp>
        <p:nvSpPr>
          <p:cNvPr id="626" name="Cold Start"/>
          <p:cNvSpPr txBox="1"/>
          <p:nvPr/>
        </p:nvSpPr>
        <p:spPr>
          <a:xfrm>
            <a:off x="48445" y="-89728"/>
            <a:ext cx="500634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Cold Start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6" grpId="10"/>
      <p:bldP build="whole" bldLvl="1" animBg="1" rev="0" advAuto="0" spid="616" grpId="3"/>
      <p:bldP build="whole" bldLvl="1" animBg="1" rev="0" advAuto="0" spid="617" grpId="4"/>
      <p:bldP build="whole" bldLvl="1" animBg="1" rev="0" advAuto="0" spid="622" grpId="8"/>
      <p:bldP build="whole" bldLvl="1" animBg="1" rev="0" advAuto="0" spid="615" grpId="1"/>
      <p:bldP build="whole" bldLvl="1" animBg="1" rev="0" advAuto="0" spid="625" grpId="9"/>
      <p:bldP build="whole" bldLvl="1" animBg="1" rev="0" advAuto="0" spid="618" grpId="2"/>
      <p:bldP build="whole" bldLvl="1" animBg="1" rev="0" advAuto="0" spid="619" grpId="5"/>
      <p:bldP build="whole" bldLvl="1" animBg="1" rev="0" advAuto="0" spid="620" grpId="6"/>
      <p:bldP build="whole" bldLvl="1" animBg="1" rev="0" advAuto="0" spid="621" grpId="7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When"/>
          <p:cNvSpPr txBox="1"/>
          <p:nvPr/>
        </p:nvSpPr>
        <p:spPr>
          <a:xfrm>
            <a:off x="640344" y="522335"/>
            <a:ext cx="354838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When</a:t>
            </a:r>
          </a:p>
        </p:txBody>
      </p:sp>
      <p:sp>
        <p:nvSpPr>
          <p:cNvPr id="629" name="Instances Expired"/>
          <p:cNvSpPr txBox="1"/>
          <p:nvPr/>
        </p:nvSpPr>
        <p:spPr>
          <a:xfrm>
            <a:off x="2004932" y="5255405"/>
            <a:ext cx="7848093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Instances Expired</a:t>
            </a:r>
          </a:p>
        </p:txBody>
      </p:sp>
      <p:sp>
        <p:nvSpPr>
          <p:cNvPr id="630" name="Removed due to age"/>
          <p:cNvSpPr txBox="1"/>
          <p:nvPr/>
        </p:nvSpPr>
        <p:spPr>
          <a:xfrm>
            <a:off x="1925707" y="7050220"/>
            <a:ext cx="9299957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Removed due to age</a:t>
            </a:r>
          </a:p>
        </p:txBody>
      </p:sp>
      <p:sp>
        <p:nvSpPr>
          <p:cNvPr id="631" name="Deployed or Changed"/>
          <p:cNvSpPr txBox="1"/>
          <p:nvPr/>
        </p:nvSpPr>
        <p:spPr>
          <a:xfrm>
            <a:off x="1965068" y="3460589"/>
            <a:ext cx="9713469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Deployed or Changed</a:t>
            </a:r>
          </a:p>
        </p:txBody>
      </p:sp>
      <p:sp>
        <p:nvSpPr>
          <p:cNvPr id="632" name="Scaling"/>
          <p:cNvSpPr txBox="1"/>
          <p:nvPr/>
        </p:nvSpPr>
        <p:spPr>
          <a:xfrm>
            <a:off x="1892382" y="8845036"/>
            <a:ext cx="3295397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Scaling</a:t>
            </a:r>
          </a:p>
        </p:txBody>
      </p:sp>
      <p:sp>
        <p:nvSpPr>
          <p:cNvPr id="633" name="Time Taken"/>
          <p:cNvSpPr txBox="1"/>
          <p:nvPr/>
        </p:nvSpPr>
        <p:spPr>
          <a:xfrm>
            <a:off x="17092789" y="5255405"/>
            <a:ext cx="5107941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Time Taken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0" grpId="4"/>
      <p:bldP build="whole" bldLvl="1" animBg="1" rev="0" advAuto="0" spid="631" grpId="2"/>
      <p:bldP build="whole" bldLvl="1" animBg="1" rev="0" advAuto="0" spid="628" grpId="1"/>
      <p:bldP build="whole" bldLvl="1" animBg="1" rev="0" advAuto="0" spid="629" grpId="3"/>
      <p:bldP build="whole" bldLvl="1" animBg="1" rev="0" advAuto="0" spid="632" grpId="5"/>
      <p:bldP build="whole" bldLvl="1" animBg="1" rev="0" advAuto="0" spid="633" grpId="6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Logging"/>
          <p:cNvSpPr txBox="1"/>
          <p:nvPr/>
        </p:nvSpPr>
        <p:spPr>
          <a:xfrm>
            <a:off x="769250" y="795863"/>
            <a:ext cx="3653029" cy="1291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Logging</a:t>
            </a:r>
          </a:p>
        </p:txBody>
      </p:sp>
      <p:sp>
        <p:nvSpPr>
          <p:cNvPr id="636" name="Function"/>
          <p:cNvSpPr txBox="1"/>
          <p:nvPr/>
        </p:nvSpPr>
        <p:spPr>
          <a:xfrm>
            <a:off x="2113298" y="3692583"/>
            <a:ext cx="3877565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637" name="Log Group"/>
          <p:cNvSpPr txBox="1"/>
          <p:nvPr/>
        </p:nvSpPr>
        <p:spPr>
          <a:xfrm>
            <a:off x="10439199" y="3692583"/>
            <a:ext cx="4820413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Log Group</a:t>
            </a:r>
          </a:p>
        </p:txBody>
      </p:sp>
      <p:sp>
        <p:nvSpPr>
          <p:cNvPr id="638" name="Log Stream1"/>
          <p:cNvSpPr txBox="1"/>
          <p:nvPr/>
        </p:nvSpPr>
        <p:spPr>
          <a:xfrm>
            <a:off x="12756657" y="6121089"/>
            <a:ext cx="5780533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Log Stream1</a:t>
            </a:r>
          </a:p>
        </p:txBody>
      </p:sp>
      <p:sp>
        <p:nvSpPr>
          <p:cNvPr id="639" name="Log Stream2"/>
          <p:cNvSpPr txBox="1"/>
          <p:nvPr/>
        </p:nvSpPr>
        <p:spPr>
          <a:xfrm>
            <a:off x="12756657" y="8132942"/>
            <a:ext cx="5780533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Log Stream2</a:t>
            </a:r>
          </a:p>
        </p:txBody>
      </p:sp>
      <p:sp>
        <p:nvSpPr>
          <p:cNvPr id="640" name="Instance1"/>
          <p:cNvSpPr txBox="1"/>
          <p:nvPr/>
        </p:nvSpPr>
        <p:spPr>
          <a:xfrm>
            <a:off x="3761253" y="6121089"/>
            <a:ext cx="4367277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Instance1</a:t>
            </a:r>
          </a:p>
        </p:txBody>
      </p:sp>
      <p:sp>
        <p:nvSpPr>
          <p:cNvPr id="641" name="Instance2"/>
          <p:cNvSpPr txBox="1"/>
          <p:nvPr/>
        </p:nvSpPr>
        <p:spPr>
          <a:xfrm>
            <a:off x="3761253" y="7994057"/>
            <a:ext cx="4367277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Instance2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8" grpId="5"/>
      <p:bldP build="whole" bldLvl="1" animBg="1" rev="0" advAuto="0" spid="641" grpId="6"/>
      <p:bldP build="whole" bldLvl="1" animBg="1" rev="0" advAuto="0" spid="636" grpId="2"/>
      <p:bldP build="whole" bldLvl="1" animBg="1" rev="0" advAuto="0" spid="639" grpId="7"/>
      <p:bldP build="whole" bldLvl="1" animBg="1" rev="0" advAuto="0" spid="637" grpId="3"/>
      <p:bldP build="whole" bldLvl="1" animBg="1" rev="0" advAuto="0" spid="640" grpId="4"/>
      <p:bldP build="whole" bldLvl="1" animBg="1" rev="0" advAuto="0" spid="635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Kinesis Data Streams"/>
          <p:cNvSpPr txBox="1"/>
          <p:nvPr/>
        </p:nvSpPr>
        <p:spPr>
          <a:xfrm>
            <a:off x="18755524" y="3630100"/>
            <a:ext cx="496976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Kinesis Data Streams</a:t>
            </a:r>
          </a:p>
        </p:txBody>
      </p:sp>
      <p:sp>
        <p:nvSpPr>
          <p:cNvPr id="644" name="Dynamo DB Streams"/>
          <p:cNvSpPr txBox="1"/>
          <p:nvPr/>
        </p:nvSpPr>
        <p:spPr>
          <a:xfrm>
            <a:off x="19195262" y="5627775"/>
            <a:ext cx="487629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Dynamo DB Streams</a:t>
            </a:r>
          </a:p>
        </p:txBody>
      </p:sp>
      <p:sp>
        <p:nvSpPr>
          <p:cNvPr id="645" name="SQS"/>
          <p:cNvSpPr txBox="1"/>
          <p:nvPr/>
        </p:nvSpPr>
        <p:spPr>
          <a:xfrm>
            <a:off x="19673397" y="8670014"/>
            <a:ext cx="115874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SQS</a:t>
            </a:r>
          </a:p>
        </p:txBody>
      </p:sp>
      <p:sp>
        <p:nvSpPr>
          <p:cNvPr id="646" name="Line"/>
          <p:cNvSpPr/>
          <p:nvPr/>
        </p:nvSpPr>
        <p:spPr>
          <a:xfrm flipV="1">
            <a:off x="15761909" y="4405076"/>
            <a:ext cx="3679916" cy="178797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7" name="Line"/>
          <p:cNvSpPr/>
          <p:nvPr/>
        </p:nvSpPr>
        <p:spPr>
          <a:xfrm>
            <a:off x="15756360" y="6751435"/>
            <a:ext cx="3499488" cy="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8" name="Line"/>
          <p:cNvSpPr/>
          <p:nvPr/>
        </p:nvSpPr>
        <p:spPr>
          <a:xfrm>
            <a:off x="15791006" y="7301955"/>
            <a:ext cx="3443768" cy="162848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9" name="Rectangle"/>
          <p:cNvSpPr/>
          <p:nvPr/>
        </p:nvSpPr>
        <p:spPr>
          <a:xfrm>
            <a:off x="4505192" y="4453378"/>
            <a:ext cx="10654656" cy="56397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50" name="Lambda Host Environment"/>
          <p:cNvSpPr txBox="1"/>
          <p:nvPr/>
        </p:nvSpPr>
        <p:spPr>
          <a:xfrm>
            <a:off x="7085761" y="4582886"/>
            <a:ext cx="54044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Lambda Host Environment</a:t>
            </a:r>
          </a:p>
        </p:txBody>
      </p:sp>
      <p:sp>
        <p:nvSpPr>
          <p:cNvPr id="651" name="Lambda Service"/>
          <p:cNvSpPr txBox="1"/>
          <p:nvPr/>
        </p:nvSpPr>
        <p:spPr>
          <a:xfrm>
            <a:off x="4075572" y="3383141"/>
            <a:ext cx="545147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 sz="5000">
                <a:latin typeface="+mn-lt"/>
                <a:ea typeface="+mn-ea"/>
                <a:cs typeface="+mn-cs"/>
                <a:sym typeface="Helvetica Neue"/>
              </a:defRPr>
            </a:pPr>
            <a:r>
              <a:t>Lambda Service</a:t>
            </a:r>
          </a:p>
        </p:txBody>
      </p:sp>
      <p:sp>
        <p:nvSpPr>
          <p:cNvPr id="652" name="Rectangle"/>
          <p:cNvSpPr/>
          <p:nvPr/>
        </p:nvSpPr>
        <p:spPr>
          <a:xfrm>
            <a:off x="5946345" y="5565362"/>
            <a:ext cx="8314291" cy="350984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53" name="Python Runtime"/>
          <p:cNvSpPr txBox="1"/>
          <p:nvPr/>
        </p:nvSpPr>
        <p:spPr>
          <a:xfrm>
            <a:off x="8052358" y="6211235"/>
            <a:ext cx="347129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Python Runtime</a:t>
            </a:r>
          </a:p>
        </p:txBody>
      </p:sp>
      <p:grpSp>
        <p:nvGrpSpPr>
          <p:cNvPr id="656" name="Lambda Function"/>
          <p:cNvGrpSpPr/>
          <p:nvPr/>
        </p:nvGrpSpPr>
        <p:grpSpPr>
          <a:xfrm>
            <a:off x="7513995" y="6946864"/>
            <a:ext cx="5178988" cy="1649152"/>
            <a:chOff x="0" y="0"/>
            <a:chExt cx="5178986" cy="1649151"/>
          </a:xfrm>
        </p:grpSpPr>
        <p:sp>
          <p:nvSpPr>
            <p:cNvPr id="654" name="Rectangle"/>
            <p:cNvSpPr/>
            <p:nvPr/>
          </p:nvSpPr>
          <p:spPr>
            <a:xfrm>
              <a:off x="0" y="-1"/>
              <a:ext cx="5178987" cy="1649153"/>
            </a:xfrm>
            <a:prstGeom prst="rect">
              <a:avLst/>
            </a:prstGeom>
            <a:solidFill>
              <a:srgbClr val="0270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5" name="Lambda Function"/>
            <p:cNvSpPr txBox="1"/>
            <p:nvPr/>
          </p:nvSpPr>
          <p:spPr>
            <a:xfrm>
              <a:off x="0" y="582819"/>
              <a:ext cx="5178987" cy="4835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Lambda Function</a:t>
              </a:r>
            </a:p>
          </p:txBody>
        </p:sp>
      </p:grpSp>
      <p:sp>
        <p:nvSpPr>
          <p:cNvPr id="657" name="Sync"/>
          <p:cNvSpPr txBox="1"/>
          <p:nvPr/>
        </p:nvSpPr>
        <p:spPr>
          <a:xfrm>
            <a:off x="437792" y="1255175"/>
            <a:ext cx="189357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Sync</a:t>
            </a:r>
          </a:p>
        </p:txBody>
      </p:sp>
      <p:sp>
        <p:nvSpPr>
          <p:cNvPr id="658" name="ASync"/>
          <p:cNvSpPr txBox="1"/>
          <p:nvPr/>
        </p:nvSpPr>
        <p:spPr>
          <a:xfrm>
            <a:off x="176807" y="10928419"/>
            <a:ext cx="241554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ASync</a:t>
            </a:r>
          </a:p>
        </p:txBody>
      </p:sp>
      <p:sp>
        <p:nvSpPr>
          <p:cNvPr id="659" name="Line"/>
          <p:cNvSpPr/>
          <p:nvPr/>
        </p:nvSpPr>
        <p:spPr>
          <a:xfrm>
            <a:off x="2109275" y="2155885"/>
            <a:ext cx="2043552" cy="163908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0" name="Line"/>
          <p:cNvSpPr/>
          <p:nvPr/>
        </p:nvSpPr>
        <p:spPr>
          <a:xfrm flipV="1">
            <a:off x="2020254" y="9863662"/>
            <a:ext cx="1896754" cy="125194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1" name="Polling"/>
          <p:cNvSpPr txBox="1"/>
          <p:nvPr/>
        </p:nvSpPr>
        <p:spPr>
          <a:xfrm>
            <a:off x="15592414" y="8247359"/>
            <a:ext cx="259537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Polling</a:t>
            </a:r>
          </a:p>
        </p:txBody>
      </p:sp>
      <p:sp>
        <p:nvSpPr>
          <p:cNvPr id="662" name="Error Handling"/>
          <p:cNvSpPr txBox="1"/>
          <p:nvPr/>
        </p:nvSpPr>
        <p:spPr>
          <a:xfrm>
            <a:off x="8478066" y="108897"/>
            <a:ext cx="7150101" cy="1304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Error Handling</a:t>
            </a:r>
          </a:p>
        </p:txBody>
      </p:sp>
      <p:sp>
        <p:nvSpPr>
          <p:cNvPr id="663" name="Return a nice error"/>
          <p:cNvSpPr txBox="1"/>
          <p:nvPr/>
        </p:nvSpPr>
        <p:spPr>
          <a:xfrm>
            <a:off x="3944771" y="2151487"/>
            <a:ext cx="695858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Return a nice error</a:t>
            </a:r>
          </a:p>
        </p:txBody>
      </p:sp>
      <p:sp>
        <p:nvSpPr>
          <p:cNvPr id="664" name="Retries"/>
          <p:cNvSpPr txBox="1"/>
          <p:nvPr/>
        </p:nvSpPr>
        <p:spPr>
          <a:xfrm>
            <a:off x="4505192" y="10399542"/>
            <a:ext cx="270967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Retries</a:t>
            </a:r>
          </a:p>
        </p:txBody>
      </p:sp>
      <p:sp>
        <p:nvSpPr>
          <p:cNvPr id="665" name="DeadLetterQueue/Destination"/>
          <p:cNvSpPr txBox="1"/>
          <p:nvPr/>
        </p:nvSpPr>
        <p:spPr>
          <a:xfrm>
            <a:off x="4297793" y="11725257"/>
            <a:ext cx="1098042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DeadLetterQueue/Destination</a:t>
            </a:r>
          </a:p>
        </p:txBody>
      </p:sp>
      <p:sp>
        <p:nvSpPr>
          <p:cNvPr id="666" name="Log"/>
          <p:cNvSpPr txBox="1"/>
          <p:nvPr/>
        </p:nvSpPr>
        <p:spPr>
          <a:xfrm>
            <a:off x="8409223" y="10399542"/>
            <a:ext cx="149733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Log</a:t>
            </a:r>
          </a:p>
        </p:txBody>
      </p:sp>
      <p:sp>
        <p:nvSpPr>
          <p:cNvPr id="667" name="Failure Handling"/>
          <p:cNvSpPr txBox="1"/>
          <p:nvPr/>
        </p:nvSpPr>
        <p:spPr>
          <a:xfrm>
            <a:off x="17524739" y="9885288"/>
            <a:ext cx="6010657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Failure Handling</a:t>
            </a:r>
          </a:p>
        </p:txBody>
      </p:sp>
      <p:grpSp>
        <p:nvGrpSpPr>
          <p:cNvPr id="670" name="Lambda Function"/>
          <p:cNvGrpSpPr/>
          <p:nvPr/>
        </p:nvGrpSpPr>
        <p:grpSpPr>
          <a:xfrm>
            <a:off x="17940574" y="11712254"/>
            <a:ext cx="5178988" cy="1649152"/>
            <a:chOff x="0" y="0"/>
            <a:chExt cx="5178986" cy="1649151"/>
          </a:xfrm>
        </p:grpSpPr>
        <p:sp>
          <p:nvSpPr>
            <p:cNvPr id="668" name="Rectangle"/>
            <p:cNvSpPr/>
            <p:nvPr/>
          </p:nvSpPr>
          <p:spPr>
            <a:xfrm>
              <a:off x="0" y="-1"/>
              <a:ext cx="5178987" cy="1649153"/>
            </a:xfrm>
            <a:prstGeom prst="rect">
              <a:avLst/>
            </a:prstGeom>
            <a:solidFill>
              <a:srgbClr val="0270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9" name="Lambda Function"/>
            <p:cNvSpPr txBox="1"/>
            <p:nvPr/>
          </p:nvSpPr>
          <p:spPr>
            <a:xfrm>
              <a:off x="0" y="582819"/>
              <a:ext cx="5178987" cy="4835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Lambda Function</a:t>
              </a:r>
            </a:p>
          </p:txBody>
        </p:sp>
      </p:grpSp>
      <p:sp>
        <p:nvSpPr>
          <p:cNvPr id="671" name="Line"/>
          <p:cNvSpPr/>
          <p:nvPr/>
        </p:nvSpPr>
        <p:spPr>
          <a:xfrm flipH="1">
            <a:off x="15657906" y="12360001"/>
            <a:ext cx="2182031" cy="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8" grpId="17"/>
      <p:bldP build="whole" bldLvl="1" animBg="1" rev="0" advAuto="0" spid="647" grpId="15"/>
      <p:bldP build="whole" bldLvl="1" animBg="1" rev="0" advAuto="0" spid="663" grpId="19"/>
      <p:bldP build="whole" bldLvl="1" animBg="1" rev="0" advAuto="0" spid="664" grpId="20"/>
      <p:bldP build="whole" bldLvl="1" animBg="1" rev="0" advAuto="0" spid="657" grpId="8"/>
      <p:bldP build="whole" bldLvl="1" animBg="1" rev="0" advAuto="0" spid="644" grpId="16"/>
      <p:bldP build="whole" bldLvl="1" animBg="1" rev="0" advAuto="0" spid="659" grpId="9"/>
      <p:bldP build="whole" bldLvl="1" animBg="1" rev="0" advAuto="0" spid="643" grpId="14"/>
      <p:bldP build="whole" bldLvl="1" animBg="1" rev="0" advAuto="0" spid="645" grpId="18"/>
      <p:bldP build="whole" bldLvl="1" animBg="1" rev="0" advAuto="0" spid="665" grpId="22"/>
      <p:bldP build="whole" bldLvl="1" animBg="1" rev="0" advAuto="0" spid="662" grpId="1"/>
      <p:bldP build="whole" bldLvl="1" animBg="1" rev="0" advAuto="0" spid="667" grpId="25"/>
      <p:bldP build="whole" bldLvl="1" animBg="1" rev="0" advAuto="0" spid="651" grpId="2"/>
      <p:bldP build="whole" bldLvl="1" animBg="1" rev="0" advAuto="0" spid="653" grpId="6"/>
      <p:bldP build="whole" bldLvl="1" animBg="1" rev="0" advAuto="0" spid="652" grpId="5"/>
      <p:bldP build="whole" bldLvl="1" animBg="1" rev="0" advAuto="0" spid="650" grpId="4"/>
      <p:bldP build="whole" bldLvl="1" animBg="1" rev="0" advAuto="0" spid="660" grpId="11"/>
      <p:bldP build="whole" bldLvl="1" animBg="1" rev="0" advAuto="0" spid="649" grpId="3"/>
      <p:bldP build="whole" bldLvl="1" animBg="1" rev="0" advAuto="0" spid="670" grpId="23"/>
      <p:bldP build="whole" bldLvl="1" animBg="1" rev="0" advAuto="0" spid="661" grpId="12"/>
      <p:bldP build="whole" bldLvl="1" animBg="1" rev="0" advAuto="0" spid="666" grpId="21"/>
      <p:bldP build="whole" bldLvl="1" animBg="1" rev="0" advAuto="0" spid="671" grpId="24"/>
      <p:bldP build="whole" bldLvl="1" animBg="1" rev="0" advAuto="0" spid="656" grpId="7"/>
      <p:bldP build="whole" bldLvl="1" animBg="1" rev="0" advAuto="0" spid="658" grpId="10"/>
      <p:bldP build="whole" bldLvl="1" animBg="1" rev="0" advAuto="0" spid="646" grpId="13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Rectangle"/>
          <p:cNvSpPr/>
          <p:nvPr/>
        </p:nvSpPr>
        <p:spPr>
          <a:xfrm>
            <a:off x="9850080" y="1331984"/>
            <a:ext cx="10654655" cy="56397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74" name="Lambda Host Environment"/>
          <p:cNvSpPr txBox="1"/>
          <p:nvPr/>
        </p:nvSpPr>
        <p:spPr>
          <a:xfrm>
            <a:off x="12430646" y="1461492"/>
            <a:ext cx="540448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Lambda Host Environment</a:t>
            </a:r>
          </a:p>
        </p:txBody>
      </p:sp>
      <p:sp>
        <p:nvSpPr>
          <p:cNvPr id="675" name="Lambda Service"/>
          <p:cNvSpPr txBox="1"/>
          <p:nvPr/>
        </p:nvSpPr>
        <p:spPr>
          <a:xfrm>
            <a:off x="8288052" y="50823"/>
            <a:ext cx="545147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 sz="5000">
                <a:latin typeface="+mn-lt"/>
                <a:ea typeface="+mn-ea"/>
                <a:cs typeface="+mn-cs"/>
                <a:sym typeface="Helvetica Neue"/>
              </a:defRPr>
            </a:pPr>
            <a:r>
              <a:t>Lambda Service</a:t>
            </a:r>
          </a:p>
        </p:txBody>
      </p:sp>
      <p:sp>
        <p:nvSpPr>
          <p:cNvPr id="676" name="Rectangle"/>
          <p:cNvSpPr/>
          <p:nvPr/>
        </p:nvSpPr>
        <p:spPr>
          <a:xfrm>
            <a:off x="10801294" y="2200485"/>
            <a:ext cx="9007528" cy="39027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77" name="Java Virtual Machine"/>
          <p:cNvSpPr txBox="1"/>
          <p:nvPr/>
        </p:nvSpPr>
        <p:spPr>
          <a:xfrm>
            <a:off x="12963284" y="2574644"/>
            <a:ext cx="433921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Java Virtual Machine</a:t>
            </a:r>
          </a:p>
        </p:txBody>
      </p:sp>
      <p:sp>
        <p:nvSpPr>
          <p:cNvPr id="678" name="Rectangle"/>
          <p:cNvSpPr/>
          <p:nvPr/>
        </p:nvSpPr>
        <p:spPr>
          <a:xfrm>
            <a:off x="11564340" y="3219348"/>
            <a:ext cx="7481434" cy="249543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79" name="Lambda Java Runtime"/>
          <p:cNvSpPr txBox="1"/>
          <p:nvPr/>
        </p:nvSpPr>
        <p:spPr>
          <a:xfrm>
            <a:off x="12818885" y="3364712"/>
            <a:ext cx="4628008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Lambda Java Runtime</a:t>
            </a:r>
          </a:p>
        </p:txBody>
      </p:sp>
      <p:grpSp>
        <p:nvGrpSpPr>
          <p:cNvPr id="682" name="Lambda Function"/>
          <p:cNvGrpSpPr/>
          <p:nvPr/>
        </p:nvGrpSpPr>
        <p:grpSpPr>
          <a:xfrm>
            <a:off x="12715562" y="3934591"/>
            <a:ext cx="5178988" cy="1649154"/>
            <a:chOff x="0" y="0"/>
            <a:chExt cx="5178986" cy="1649152"/>
          </a:xfrm>
        </p:grpSpPr>
        <p:sp>
          <p:nvSpPr>
            <p:cNvPr id="680" name="Rectangle"/>
            <p:cNvSpPr/>
            <p:nvPr/>
          </p:nvSpPr>
          <p:spPr>
            <a:xfrm>
              <a:off x="0" y="-1"/>
              <a:ext cx="5178987" cy="1649154"/>
            </a:xfrm>
            <a:prstGeom prst="rect">
              <a:avLst/>
            </a:prstGeom>
            <a:solidFill>
              <a:srgbClr val="0270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1" name="Lambda Function"/>
            <p:cNvSpPr txBox="1"/>
            <p:nvPr/>
          </p:nvSpPr>
          <p:spPr>
            <a:xfrm>
              <a:off x="0" y="582820"/>
              <a:ext cx="5178987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Lambda Function</a:t>
              </a:r>
            </a:p>
          </p:txBody>
        </p:sp>
      </p:grpSp>
      <p:grpSp>
        <p:nvGrpSpPr>
          <p:cNvPr id="685" name="Event…"/>
          <p:cNvGrpSpPr/>
          <p:nvPr/>
        </p:nvGrpSpPr>
        <p:grpSpPr>
          <a:xfrm>
            <a:off x="3224662" y="849391"/>
            <a:ext cx="2383074" cy="1784651"/>
            <a:chOff x="0" y="0"/>
            <a:chExt cx="2383072" cy="1784650"/>
          </a:xfrm>
        </p:grpSpPr>
        <p:sp>
          <p:nvSpPr>
            <p:cNvPr id="683" name="Rectangle"/>
            <p:cNvSpPr/>
            <p:nvPr/>
          </p:nvSpPr>
          <p:spPr>
            <a:xfrm>
              <a:off x="0" y="0"/>
              <a:ext cx="2383073" cy="178465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4" name="Event…"/>
            <p:cNvSpPr txBox="1"/>
            <p:nvPr/>
          </p:nvSpPr>
          <p:spPr>
            <a:xfrm>
              <a:off x="0" y="402919"/>
              <a:ext cx="2383073" cy="97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r>
                <a:t>Event</a:t>
              </a:r>
            </a:p>
            <a:p>
              <a:pPr>
                <a:defRPr sz="3200">
                  <a:solidFill>
                    <a:srgbClr val="FFFFFF"/>
                  </a:solidFill>
                </a:defRPr>
              </a:pPr>
              <a:r>
                <a:t>Source</a:t>
              </a:r>
            </a:p>
          </p:txBody>
        </p:sp>
      </p:grpSp>
      <p:sp>
        <p:nvSpPr>
          <p:cNvPr id="686" name="Line"/>
          <p:cNvSpPr/>
          <p:nvPr/>
        </p:nvSpPr>
        <p:spPr>
          <a:xfrm>
            <a:off x="5808938" y="5375421"/>
            <a:ext cx="3839937" cy="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7" name="Library"/>
          <p:cNvSpPr txBox="1"/>
          <p:nvPr/>
        </p:nvSpPr>
        <p:spPr>
          <a:xfrm>
            <a:off x="17605976" y="4808544"/>
            <a:ext cx="252349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sz="5000">
                <a:latin typeface="+mn-lt"/>
                <a:ea typeface="+mn-ea"/>
                <a:cs typeface="+mn-cs"/>
                <a:sym typeface="Helvetica Neue"/>
              </a:defRPr>
            </a:pPr>
            <a:r>
              <a:t>Library</a:t>
            </a:r>
          </a:p>
        </p:txBody>
      </p:sp>
      <p:sp>
        <p:nvSpPr>
          <p:cNvPr id="688" name="Threads"/>
          <p:cNvSpPr txBox="1"/>
          <p:nvPr/>
        </p:nvSpPr>
        <p:spPr>
          <a:xfrm>
            <a:off x="18436767" y="5682624"/>
            <a:ext cx="286512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sz="5000">
                <a:latin typeface="+mn-lt"/>
                <a:ea typeface="+mn-ea"/>
                <a:cs typeface="+mn-cs"/>
                <a:sym typeface="Helvetica Neue"/>
              </a:defRPr>
            </a:pPr>
            <a:r>
              <a:t>Threads</a:t>
            </a:r>
          </a:p>
        </p:txBody>
      </p:sp>
      <p:sp>
        <p:nvSpPr>
          <p:cNvPr id="689" name="Threads"/>
          <p:cNvSpPr txBox="1"/>
          <p:nvPr/>
        </p:nvSpPr>
        <p:spPr>
          <a:xfrm>
            <a:off x="14488106" y="4952510"/>
            <a:ext cx="286512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sz="5000">
                <a:latin typeface="+mn-lt"/>
                <a:ea typeface="+mn-ea"/>
                <a:cs typeface="+mn-cs"/>
                <a:sym typeface="Helvetica Neue"/>
              </a:defRPr>
            </a:pPr>
            <a:r>
              <a:t>Threads</a:t>
            </a:r>
          </a:p>
        </p:txBody>
      </p:sp>
      <p:grpSp>
        <p:nvGrpSpPr>
          <p:cNvPr id="692" name="Event…"/>
          <p:cNvGrpSpPr/>
          <p:nvPr/>
        </p:nvGrpSpPr>
        <p:grpSpPr>
          <a:xfrm>
            <a:off x="3224662" y="4483096"/>
            <a:ext cx="2383074" cy="1784652"/>
            <a:chOff x="0" y="0"/>
            <a:chExt cx="2383072" cy="1784650"/>
          </a:xfrm>
        </p:grpSpPr>
        <p:sp>
          <p:nvSpPr>
            <p:cNvPr id="690" name="Rectangle"/>
            <p:cNvSpPr/>
            <p:nvPr/>
          </p:nvSpPr>
          <p:spPr>
            <a:xfrm>
              <a:off x="0" y="0"/>
              <a:ext cx="2383073" cy="178465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1" name="Event…"/>
            <p:cNvSpPr txBox="1"/>
            <p:nvPr/>
          </p:nvSpPr>
          <p:spPr>
            <a:xfrm>
              <a:off x="0" y="402919"/>
              <a:ext cx="2383073" cy="97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r>
                <a:t>Event</a:t>
              </a:r>
            </a:p>
            <a:p>
              <a:pPr>
                <a:defRPr sz="3200">
                  <a:solidFill>
                    <a:srgbClr val="FFFFFF"/>
                  </a:solidFill>
                </a:defRPr>
              </a:pPr>
              <a:r>
                <a:t>Source</a:t>
              </a:r>
            </a:p>
          </p:txBody>
        </p:sp>
      </p:grpSp>
      <p:sp>
        <p:nvSpPr>
          <p:cNvPr id="693" name="Line"/>
          <p:cNvSpPr/>
          <p:nvPr/>
        </p:nvSpPr>
        <p:spPr>
          <a:xfrm>
            <a:off x="5778510" y="1761774"/>
            <a:ext cx="3870367" cy="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4" name="Rectangle"/>
          <p:cNvSpPr/>
          <p:nvPr/>
        </p:nvSpPr>
        <p:spPr>
          <a:xfrm>
            <a:off x="9707527" y="7895918"/>
            <a:ext cx="10654655" cy="56397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95" name="Lambda Host Environment"/>
          <p:cNvSpPr txBox="1"/>
          <p:nvPr/>
        </p:nvSpPr>
        <p:spPr>
          <a:xfrm>
            <a:off x="12288094" y="8025427"/>
            <a:ext cx="54044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Lambda Host Environment</a:t>
            </a:r>
          </a:p>
        </p:txBody>
      </p:sp>
      <p:sp>
        <p:nvSpPr>
          <p:cNvPr id="696" name="Rectangle"/>
          <p:cNvSpPr/>
          <p:nvPr/>
        </p:nvSpPr>
        <p:spPr>
          <a:xfrm>
            <a:off x="10658743" y="8764420"/>
            <a:ext cx="9007527" cy="39027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97" name="Java Virtual Machine"/>
          <p:cNvSpPr txBox="1"/>
          <p:nvPr/>
        </p:nvSpPr>
        <p:spPr>
          <a:xfrm>
            <a:off x="12820732" y="9138580"/>
            <a:ext cx="433921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Java Virtual Machine</a:t>
            </a:r>
          </a:p>
        </p:txBody>
      </p:sp>
      <p:sp>
        <p:nvSpPr>
          <p:cNvPr id="698" name="Rectangle"/>
          <p:cNvSpPr/>
          <p:nvPr/>
        </p:nvSpPr>
        <p:spPr>
          <a:xfrm>
            <a:off x="11421789" y="9783284"/>
            <a:ext cx="7481433" cy="249543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99" name="Lambda Java Runtime"/>
          <p:cNvSpPr txBox="1"/>
          <p:nvPr/>
        </p:nvSpPr>
        <p:spPr>
          <a:xfrm>
            <a:off x="12676334" y="9928649"/>
            <a:ext cx="462800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Lambda Java Runtime</a:t>
            </a:r>
          </a:p>
        </p:txBody>
      </p:sp>
      <p:grpSp>
        <p:nvGrpSpPr>
          <p:cNvPr id="702" name="Lambda Function"/>
          <p:cNvGrpSpPr/>
          <p:nvPr/>
        </p:nvGrpSpPr>
        <p:grpSpPr>
          <a:xfrm>
            <a:off x="12573011" y="10498528"/>
            <a:ext cx="5178988" cy="1649153"/>
            <a:chOff x="0" y="0"/>
            <a:chExt cx="5178986" cy="1649152"/>
          </a:xfrm>
        </p:grpSpPr>
        <p:sp>
          <p:nvSpPr>
            <p:cNvPr id="700" name="Rectangle"/>
            <p:cNvSpPr/>
            <p:nvPr/>
          </p:nvSpPr>
          <p:spPr>
            <a:xfrm>
              <a:off x="0" y="-1"/>
              <a:ext cx="5178987" cy="1649154"/>
            </a:xfrm>
            <a:prstGeom prst="rect">
              <a:avLst/>
            </a:prstGeom>
            <a:solidFill>
              <a:srgbClr val="0270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1" name="Lambda Function"/>
            <p:cNvSpPr txBox="1"/>
            <p:nvPr/>
          </p:nvSpPr>
          <p:spPr>
            <a:xfrm>
              <a:off x="0" y="582820"/>
              <a:ext cx="5178987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Lambda Function</a:t>
              </a:r>
            </a:p>
          </p:txBody>
        </p:sp>
      </p:grpSp>
      <p:grpSp>
        <p:nvGrpSpPr>
          <p:cNvPr id="705" name="Event…"/>
          <p:cNvGrpSpPr/>
          <p:nvPr/>
        </p:nvGrpSpPr>
        <p:grpSpPr>
          <a:xfrm>
            <a:off x="3082111" y="7413327"/>
            <a:ext cx="2383074" cy="1784652"/>
            <a:chOff x="0" y="0"/>
            <a:chExt cx="2383072" cy="1784650"/>
          </a:xfrm>
        </p:grpSpPr>
        <p:sp>
          <p:nvSpPr>
            <p:cNvPr id="703" name="Rectangle"/>
            <p:cNvSpPr/>
            <p:nvPr/>
          </p:nvSpPr>
          <p:spPr>
            <a:xfrm>
              <a:off x="0" y="0"/>
              <a:ext cx="2383073" cy="178465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4" name="Event…"/>
            <p:cNvSpPr txBox="1"/>
            <p:nvPr/>
          </p:nvSpPr>
          <p:spPr>
            <a:xfrm>
              <a:off x="0" y="402919"/>
              <a:ext cx="2383073" cy="97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r>
                <a:t>Event</a:t>
              </a:r>
            </a:p>
            <a:p>
              <a:pPr>
                <a:defRPr sz="3200">
                  <a:solidFill>
                    <a:srgbClr val="FFFFFF"/>
                  </a:solidFill>
                </a:defRPr>
              </a:pPr>
              <a:r>
                <a:t>Source</a:t>
              </a:r>
            </a:p>
          </p:txBody>
        </p:sp>
      </p:grpSp>
      <p:sp>
        <p:nvSpPr>
          <p:cNvPr id="706" name="Line"/>
          <p:cNvSpPr/>
          <p:nvPr/>
        </p:nvSpPr>
        <p:spPr>
          <a:xfrm>
            <a:off x="5635959" y="8325709"/>
            <a:ext cx="3870366" cy="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6" grpId="17"/>
      <p:bldP build="whole" bldLvl="1" animBg="1" rev="0" advAuto="0" spid="675" grpId="1"/>
      <p:bldP build="whole" bldLvl="1" animBg="1" rev="0" advAuto="0" spid="676" grpId="4"/>
      <p:bldP build="whole" bldLvl="1" animBg="1" rev="0" advAuto="0" spid="686" grpId="12"/>
      <p:bldP build="whole" bldLvl="1" animBg="1" rev="0" advAuto="0" spid="705" grpId="13"/>
      <p:bldP build="whole" bldLvl="1" animBg="1" rev="0" advAuto="0" spid="689" grpId="22"/>
      <p:bldP build="whole" bldLvl="1" animBg="1" rev="0" advAuto="0" spid="702" grpId="21"/>
      <p:bldP build="whole" bldLvl="1" animBg="1" rev="0" advAuto="0" spid="688" grpId="24"/>
      <p:bldP build="whole" bldLvl="1" animBg="1" rev="0" advAuto="0" spid="706" grpId="14"/>
      <p:bldP build="whole" bldLvl="1" animBg="1" rev="0" advAuto="0" spid="682" grpId="8"/>
      <p:bldP build="whole" bldLvl="1" animBg="1" rev="0" advAuto="0" spid="687" grpId="23"/>
      <p:bldP build="whole" bldLvl="1" animBg="1" rev="0" advAuto="0" spid="674" grpId="3"/>
      <p:bldP build="whole" bldLvl="1" animBg="1" rev="0" advAuto="0" spid="685" grpId="9"/>
      <p:bldP build="whole" bldLvl="1" animBg="1" rev="0" advAuto="0" spid="677" grpId="5"/>
      <p:bldP build="whole" bldLvl="1" animBg="1" rev="0" advAuto="0" spid="678" grpId="6"/>
      <p:bldP build="whole" bldLvl="1" animBg="1" rev="0" advAuto="0" spid="673" grpId="2"/>
      <p:bldP build="whole" bldLvl="1" animBg="1" rev="0" advAuto="0" spid="692" grpId="11"/>
      <p:bldP build="whole" bldLvl="1" animBg="1" rev="0" advAuto="0" spid="698" grpId="19"/>
      <p:bldP build="whole" bldLvl="1" animBg="1" rev="0" advAuto="0" spid="693" grpId="10"/>
      <p:bldP build="whole" bldLvl="1" animBg="1" rev="0" advAuto="0" spid="697" grpId="18"/>
      <p:bldP build="whole" bldLvl="1" animBg="1" rev="0" advAuto="0" spid="695" grpId="16"/>
      <p:bldP build="whole" bldLvl="1" animBg="1" rev="0" advAuto="0" spid="679" grpId="7"/>
      <p:bldP build="whole" bldLvl="1" animBg="1" rev="0" advAuto="0" spid="699" grpId="20"/>
      <p:bldP build="whole" bldLvl="1" animBg="1" rev="0" advAuto="0" spid="694" grpId="1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Nano Services"/>
          <p:cNvGrpSpPr/>
          <p:nvPr/>
        </p:nvGrpSpPr>
        <p:grpSpPr>
          <a:xfrm>
            <a:off x="300086" y="320599"/>
            <a:ext cx="5330411" cy="2115793"/>
            <a:chOff x="0" y="0"/>
            <a:chExt cx="5330409" cy="2115791"/>
          </a:xfrm>
        </p:grpSpPr>
        <p:sp>
          <p:nvSpPr>
            <p:cNvPr id="182" name="Rectangle"/>
            <p:cNvSpPr/>
            <p:nvPr/>
          </p:nvSpPr>
          <p:spPr>
            <a:xfrm>
              <a:off x="-1" y="-1"/>
              <a:ext cx="5330411" cy="2115793"/>
            </a:xfrm>
            <a:prstGeom prst="rect">
              <a:avLst/>
            </a:prstGeom>
            <a:solidFill>
              <a:srgbClr val="F7BA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5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" name="Nano Services"/>
            <p:cNvSpPr txBox="1"/>
            <p:nvPr/>
          </p:nvSpPr>
          <p:spPr>
            <a:xfrm>
              <a:off x="-1" y="679755"/>
              <a:ext cx="5330411" cy="756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5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Nano Services</a:t>
              </a:r>
            </a:p>
          </p:txBody>
        </p:sp>
      </p:grpSp>
      <p:grpSp>
        <p:nvGrpSpPr>
          <p:cNvPr id="187" name="Serverless…"/>
          <p:cNvGrpSpPr/>
          <p:nvPr/>
        </p:nvGrpSpPr>
        <p:grpSpPr>
          <a:xfrm>
            <a:off x="15824201" y="3591328"/>
            <a:ext cx="2832580" cy="3739344"/>
            <a:chOff x="-35" y="0"/>
            <a:chExt cx="2832578" cy="3739343"/>
          </a:xfrm>
        </p:grpSpPr>
        <p:sp>
          <p:nvSpPr>
            <p:cNvPr id="185" name="Shape"/>
            <p:cNvSpPr/>
            <p:nvPr/>
          </p:nvSpPr>
          <p:spPr>
            <a:xfrm>
              <a:off x="-36" y="-1"/>
              <a:ext cx="2832472" cy="3739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fill="norm" stroke="1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Serverless…"/>
            <p:cNvSpPr txBox="1"/>
            <p:nvPr/>
          </p:nvSpPr>
          <p:spPr>
            <a:xfrm>
              <a:off x="0" y="1380265"/>
              <a:ext cx="2832543" cy="97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r>
                <a:t>Serverless</a:t>
              </a:r>
            </a:p>
            <a:p>
              <a:pPr>
                <a:defRPr sz="3200">
                  <a:solidFill>
                    <a:srgbClr val="FFFFFF"/>
                  </a:solidFill>
                </a:defRPr>
              </a:pPr>
              <a:r>
                <a:t>Repo</a:t>
              </a:r>
            </a:p>
          </p:txBody>
        </p:sp>
      </p:grpSp>
      <p:sp>
        <p:nvSpPr>
          <p:cNvPr id="188" name="Do one thing"/>
          <p:cNvSpPr txBox="1"/>
          <p:nvPr/>
        </p:nvSpPr>
        <p:spPr>
          <a:xfrm>
            <a:off x="1818321" y="3760358"/>
            <a:ext cx="398335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Do one thing</a:t>
            </a:r>
          </a:p>
        </p:txBody>
      </p:sp>
      <p:sp>
        <p:nvSpPr>
          <p:cNvPr id="189" name="Be more useful than the cost incurred"/>
          <p:cNvSpPr txBox="1"/>
          <p:nvPr/>
        </p:nvSpPr>
        <p:spPr>
          <a:xfrm>
            <a:off x="1757679" y="5590009"/>
            <a:ext cx="1152144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Be more useful than the cost incurred</a:t>
            </a:r>
          </a:p>
        </p:txBody>
      </p:sp>
      <p:sp>
        <p:nvSpPr>
          <p:cNvPr id="190" name="Async Event Based  Triggers"/>
          <p:cNvSpPr txBox="1"/>
          <p:nvPr/>
        </p:nvSpPr>
        <p:spPr>
          <a:xfrm>
            <a:off x="1646237" y="7419658"/>
            <a:ext cx="874712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Async Event Based  Triggers</a:t>
            </a:r>
          </a:p>
        </p:txBody>
      </p:sp>
      <p:sp>
        <p:nvSpPr>
          <p:cNvPr id="191" name="Nano Services"/>
          <p:cNvSpPr txBox="1"/>
          <p:nvPr/>
        </p:nvSpPr>
        <p:spPr>
          <a:xfrm>
            <a:off x="19071589" y="4523209"/>
            <a:ext cx="447802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Nano Services</a:t>
            </a:r>
          </a:p>
        </p:txBody>
      </p:sp>
      <p:sp>
        <p:nvSpPr>
          <p:cNvPr id="192" name="Algorithms"/>
          <p:cNvSpPr txBox="1"/>
          <p:nvPr/>
        </p:nvSpPr>
        <p:spPr>
          <a:xfrm>
            <a:off x="19043648" y="5869409"/>
            <a:ext cx="341630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Algorithms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3"/>
      <p:bldP build="whole" bldLvl="1" animBg="1" rev="0" advAuto="0" spid="184" grpId="1"/>
      <p:bldP build="whole" bldLvl="1" animBg="1" rev="0" advAuto="0" spid="192" grpId="7"/>
      <p:bldP build="whole" bldLvl="1" animBg="1" rev="0" advAuto="0" spid="188" grpId="2"/>
      <p:bldP build="whole" bldLvl="1" animBg="1" rev="0" advAuto="0" spid="191" grpId="6"/>
      <p:bldP build="whole" bldLvl="1" animBg="1" rev="0" advAuto="0" spid="187" grpId="5"/>
      <p:bldP build="whole" bldLvl="1" animBg="1" rev="0" advAuto="0" spid="190" grpId="4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67297" y="2143051"/>
            <a:ext cx="3002200" cy="3002199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Line"/>
          <p:cNvSpPr/>
          <p:nvPr/>
        </p:nvSpPr>
        <p:spPr>
          <a:xfrm flipH="1">
            <a:off x="2520599" y="7050082"/>
            <a:ext cx="1781217" cy="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0" name="Line"/>
          <p:cNvSpPr/>
          <p:nvPr/>
        </p:nvSpPr>
        <p:spPr>
          <a:xfrm>
            <a:off x="16998413" y="7459746"/>
            <a:ext cx="2563628" cy="131142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1" name="Notebook"/>
          <p:cNvSpPr/>
          <p:nvPr/>
        </p:nvSpPr>
        <p:spPr>
          <a:xfrm>
            <a:off x="362735" y="5869239"/>
            <a:ext cx="1877207" cy="1051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12" name="Line"/>
          <p:cNvSpPr/>
          <p:nvPr/>
        </p:nvSpPr>
        <p:spPr>
          <a:xfrm flipH="1">
            <a:off x="11234849" y="6395010"/>
            <a:ext cx="1394135" cy="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713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67297" y="8172011"/>
            <a:ext cx="3002200" cy="3002199"/>
          </a:xfrm>
          <a:prstGeom prst="rect">
            <a:avLst/>
          </a:prstGeom>
          <a:ln w="12700">
            <a:miter lim="400000"/>
          </a:ln>
        </p:spPr>
      </p:pic>
      <p:sp>
        <p:nvSpPr>
          <p:cNvPr id="714" name="Line"/>
          <p:cNvSpPr/>
          <p:nvPr/>
        </p:nvSpPr>
        <p:spPr>
          <a:xfrm flipV="1">
            <a:off x="16995083" y="4319408"/>
            <a:ext cx="2570115" cy="139781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715" name="Amazon-API-Gateway@4x.png" descr="Amazon-API-Gateway@4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2989" y="4966260"/>
            <a:ext cx="2857502" cy="28575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8" name="Lambda…"/>
          <p:cNvGrpSpPr/>
          <p:nvPr/>
        </p:nvGrpSpPr>
        <p:grpSpPr>
          <a:xfrm>
            <a:off x="12799893" y="4910687"/>
            <a:ext cx="3867480" cy="2968648"/>
            <a:chOff x="0" y="0"/>
            <a:chExt cx="3867479" cy="2968647"/>
          </a:xfrm>
        </p:grpSpPr>
        <p:sp>
          <p:nvSpPr>
            <p:cNvPr id="716" name="Rectangle"/>
            <p:cNvSpPr/>
            <p:nvPr/>
          </p:nvSpPr>
          <p:spPr>
            <a:xfrm>
              <a:off x="-1" y="-1"/>
              <a:ext cx="3867481" cy="296864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5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7" name="Lambda…"/>
            <p:cNvSpPr txBox="1"/>
            <p:nvPr/>
          </p:nvSpPr>
          <p:spPr>
            <a:xfrm>
              <a:off x="-1" y="471183"/>
              <a:ext cx="3867481" cy="2026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  <a:p>
              <a:pPr>
                <a:defRPr sz="5000">
                  <a:solidFill>
                    <a:srgbClr val="FFFFFF"/>
                  </a:solidFill>
                </a:defRPr>
              </a:pPr>
              <a:r>
                <a:t>Lambda</a:t>
              </a:r>
            </a:p>
            <a:p>
              <a:pPr>
                <a:defRPr sz="5000">
                  <a:solidFill>
                    <a:srgbClr val="FFFFFF"/>
                  </a:solidFill>
                </a:defRPr>
              </a:pPr>
              <a:r>
                <a:t>Service</a:t>
              </a:r>
            </a:p>
          </p:txBody>
        </p:sp>
      </p:grpSp>
      <p:sp>
        <p:nvSpPr>
          <p:cNvPr id="719" name="Line"/>
          <p:cNvSpPr/>
          <p:nvPr/>
        </p:nvSpPr>
        <p:spPr>
          <a:xfrm flipH="1">
            <a:off x="7521664" y="7050082"/>
            <a:ext cx="1242638" cy="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720" name="SQS.png" descr="SQ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45474" y="5125010"/>
            <a:ext cx="2108202" cy="2540002"/>
          </a:xfrm>
          <a:prstGeom prst="rect">
            <a:avLst/>
          </a:prstGeom>
          <a:ln w="12700">
            <a:miter lim="400000"/>
          </a:ln>
        </p:spPr>
      </p:pic>
      <p:sp>
        <p:nvSpPr>
          <p:cNvPr id="721" name="Line"/>
          <p:cNvSpPr/>
          <p:nvPr/>
        </p:nvSpPr>
        <p:spPr>
          <a:xfrm>
            <a:off x="7648664" y="5781495"/>
            <a:ext cx="1242638" cy="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2" name="messageId"/>
          <p:cNvSpPr txBox="1"/>
          <p:nvPr/>
        </p:nvSpPr>
        <p:spPr>
          <a:xfrm>
            <a:off x="6555799" y="7871751"/>
            <a:ext cx="342836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messageId</a:t>
            </a:r>
          </a:p>
        </p:txBody>
      </p:sp>
      <p:sp>
        <p:nvSpPr>
          <p:cNvPr id="723" name="aSync"/>
          <p:cNvSpPr txBox="1"/>
          <p:nvPr/>
        </p:nvSpPr>
        <p:spPr>
          <a:xfrm>
            <a:off x="7289224" y="3784569"/>
            <a:ext cx="196151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aSync</a:t>
            </a:r>
          </a:p>
        </p:txBody>
      </p:sp>
      <p:sp>
        <p:nvSpPr>
          <p:cNvPr id="724" name="Line"/>
          <p:cNvSpPr/>
          <p:nvPr/>
        </p:nvSpPr>
        <p:spPr>
          <a:xfrm>
            <a:off x="2551609" y="6094791"/>
            <a:ext cx="1877206" cy="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5" name="SQS"/>
          <p:cNvSpPr txBox="1"/>
          <p:nvPr/>
        </p:nvSpPr>
        <p:spPr>
          <a:xfrm>
            <a:off x="267703" y="80834"/>
            <a:ext cx="27508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SQS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8" grpId="6"/>
      <p:bldP build="whole" bldLvl="1" animBg="1" rev="0" advAuto="0" spid="713" grpId="8"/>
      <p:bldP build="whole" bldLvl="1" animBg="1" rev="0" advAuto="0" spid="725" grpId="12"/>
      <p:bldP build="whole" bldLvl="1" animBg="1" rev="0" advAuto="0" spid="719" grpId="14"/>
      <p:bldP build="whole" bldLvl="1" animBg="1" rev="0" advAuto="0" spid="715" grpId="3"/>
      <p:bldP build="whole" bldLvl="1" animBg="1" rev="0" advAuto="0" spid="721" grpId="11"/>
      <p:bldP build="whole" bldLvl="1" animBg="1" rev="0" advAuto="0" spid="723" grpId="10"/>
      <p:bldP build="whole" bldLvl="1" animBg="1" rev="0" advAuto="0" spid="714" grpId="5"/>
      <p:bldP build="whole" bldLvl="1" animBg="1" rev="0" advAuto="0" spid="720" grpId="13"/>
      <p:bldP build="whole" bldLvl="1" animBg="1" rev="0" advAuto="0" spid="722" grpId="15"/>
      <p:bldP build="whole" bldLvl="1" animBg="1" rev="0" advAuto="0" spid="709" grpId="16"/>
      <p:bldP build="whole" bldLvl="1" animBg="1" rev="0" advAuto="0" spid="710" grpId="7"/>
      <p:bldP build="whole" bldLvl="1" animBg="1" rev="0" advAuto="0" spid="712" grpId="9"/>
      <p:bldP build="whole" bldLvl="1" animBg="1" rev="0" advAuto="0" spid="724" grpId="2"/>
      <p:bldP build="whole" bldLvl="1" animBg="1" rev="0" advAuto="0" spid="711" grpId="1"/>
      <p:bldP build="whole" bldLvl="1" animBg="1" rev="0" advAuto="0" spid="718" grpId="4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79637" y="2342420"/>
            <a:ext cx="3002199" cy="3002200"/>
          </a:xfrm>
          <a:prstGeom prst="rect">
            <a:avLst/>
          </a:prstGeom>
          <a:ln w="12700">
            <a:miter lim="400000"/>
          </a:ln>
        </p:spPr>
      </p:pic>
      <p:sp>
        <p:nvSpPr>
          <p:cNvPr id="728" name="Line"/>
          <p:cNvSpPr/>
          <p:nvPr/>
        </p:nvSpPr>
        <p:spPr>
          <a:xfrm>
            <a:off x="15033198" y="7659116"/>
            <a:ext cx="2563628" cy="131141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729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02084" y="8371379"/>
            <a:ext cx="3002198" cy="3002199"/>
          </a:xfrm>
          <a:prstGeom prst="rect">
            <a:avLst/>
          </a:prstGeom>
          <a:ln w="12700">
            <a:miter lim="400000"/>
          </a:ln>
        </p:spPr>
      </p:pic>
      <p:sp>
        <p:nvSpPr>
          <p:cNvPr id="730" name="Line"/>
          <p:cNvSpPr/>
          <p:nvPr/>
        </p:nvSpPr>
        <p:spPr>
          <a:xfrm flipH="1" flipV="1">
            <a:off x="7513556" y="6043595"/>
            <a:ext cx="2959298" cy="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733" name="Lambda…"/>
          <p:cNvGrpSpPr/>
          <p:nvPr/>
        </p:nvGrpSpPr>
        <p:grpSpPr>
          <a:xfrm>
            <a:off x="10834679" y="5110057"/>
            <a:ext cx="3867480" cy="2968648"/>
            <a:chOff x="0" y="0"/>
            <a:chExt cx="3867479" cy="2968647"/>
          </a:xfrm>
        </p:grpSpPr>
        <p:sp>
          <p:nvSpPr>
            <p:cNvPr id="731" name="Rectangle"/>
            <p:cNvSpPr/>
            <p:nvPr/>
          </p:nvSpPr>
          <p:spPr>
            <a:xfrm>
              <a:off x="-1" y="-1"/>
              <a:ext cx="3867481" cy="296864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5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2" name="Lambda…"/>
            <p:cNvSpPr txBox="1"/>
            <p:nvPr/>
          </p:nvSpPr>
          <p:spPr>
            <a:xfrm>
              <a:off x="-1" y="471183"/>
              <a:ext cx="3867481" cy="2026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  <a:p>
              <a:pPr>
                <a:defRPr sz="5000">
                  <a:solidFill>
                    <a:srgbClr val="FFFFFF"/>
                  </a:solidFill>
                </a:defRPr>
              </a:pPr>
              <a:r>
                <a:t>Lambda</a:t>
              </a:r>
            </a:p>
            <a:p>
              <a:pPr>
                <a:defRPr sz="5000">
                  <a:solidFill>
                    <a:srgbClr val="FFFFFF"/>
                  </a:solidFill>
                </a:defRPr>
              </a:pPr>
              <a:r>
                <a:t>Service</a:t>
              </a:r>
            </a:p>
          </p:txBody>
        </p:sp>
      </p:grpSp>
      <p:pic>
        <p:nvPicPr>
          <p:cNvPr id="734" name="SQS.png" descr="SQ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3528" y="5324380"/>
            <a:ext cx="2108202" cy="2540002"/>
          </a:xfrm>
          <a:prstGeom prst="rect">
            <a:avLst/>
          </a:prstGeom>
          <a:ln w="12700">
            <a:miter lim="400000"/>
          </a:ln>
        </p:spPr>
      </p:pic>
      <p:sp>
        <p:nvSpPr>
          <p:cNvPr id="735" name="Line"/>
          <p:cNvSpPr/>
          <p:nvPr/>
        </p:nvSpPr>
        <p:spPr>
          <a:xfrm flipV="1">
            <a:off x="15156871" y="4645778"/>
            <a:ext cx="2570115" cy="139781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6" name="Rectangle"/>
          <p:cNvSpPr/>
          <p:nvPr/>
        </p:nvSpPr>
        <p:spPr>
          <a:xfrm>
            <a:off x="7438904" y="4221815"/>
            <a:ext cx="2938699" cy="1216785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37" name="Oval"/>
          <p:cNvSpPr/>
          <p:nvPr/>
        </p:nvSpPr>
        <p:spPr>
          <a:xfrm>
            <a:off x="4978446" y="8273656"/>
            <a:ext cx="556077" cy="60603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38" name="Oval"/>
          <p:cNvSpPr/>
          <p:nvPr/>
        </p:nvSpPr>
        <p:spPr>
          <a:xfrm>
            <a:off x="5819592" y="9366350"/>
            <a:ext cx="556077" cy="60603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39" name="Oval"/>
          <p:cNvSpPr/>
          <p:nvPr/>
        </p:nvSpPr>
        <p:spPr>
          <a:xfrm>
            <a:off x="4978446" y="9288961"/>
            <a:ext cx="556077" cy="60603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0" name="Oval"/>
          <p:cNvSpPr/>
          <p:nvPr/>
        </p:nvSpPr>
        <p:spPr>
          <a:xfrm>
            <a:off x="5819592" y="8273656"/>
            <a:ext cx="556077" cy="60603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1" name="Oval"/>
          <p:cNvSpPr/>
          <p:nvPr/>
        </p:nvSpPr>
        <p:spPr>
          <a:xfrm>
            <a:off x="6660736" y="10304267"/>
            <a:ext cx="556077" cy="60603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2" name="Oval"/>
          <p:cNvSpPr/>
          <p:nvPr/>
        </p:nvSpPr>
        <p:spPr>
          <a:xfrm>
            <a:off x="5819592" y="10304267"/>
            <a:ext cx="556077" cy="60603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3" name="Oval"/>
          <p:cNvSpPr/>
          <p:nvPr/>
        </p:nvSpPr>
        <p:spPr>
          <a:xfrm>
            <a:off x="4978446" y="10304267"/>
            <a:ext cx="556077" cy="60603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4" name="Oval"/>
          <p:cNvSpPr/>
          <p:nvPr/>
        </p:nvSpPr>
        <p:spPr>
          <a:xfrm>
            <a:off x="6660736" y="9366350"/>
            <a:ext cx="556077" cy="60603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5" name="Oval"/>
          <p:cNvSpPr/>
          <p:nvPr/>
        </p:nvSpPr>
        <p:spPr>
          <a:xfrm>
            <a:off x="6660736" y="8273656"/>
            <a:ext cx="556077" cy="60603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6" name="Rectangle"/>
          <p:cNvSpPr/>
          <p:nvPr/>
        </p:nvSpPr>
        <p:spPr>
          <a:xfrm>
            <a:off x="4600807" y="7996897"/>
            <a:ext cx="3002199" cy="319015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7" name="Oval"/>
          <p:cNvSpPr/>
          <p:nvPr/>
        </p:nvSpPr>
        <p:spPr>
          <a:xfrm>
            <a:off x="7820820" y="4527193"/>
            <a:ext cx="556077" cy="60603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8" name="Oval"/>
          <p:cNvSpPr/>
          <p:nvPr/>
        </p:nvSpPr>
        <p:spPr>
          <a:xfrm>
            <a:off x="8661965" y="4527193"/>
            <a:ext cx="556077" cy="60603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9" name="Oval"/>
          <p:cNvSpPr/>
          <p:nvPr/>
        </p:nvSpPr>
        <p:spPr>
          <a:xfrm>
            <a:off x="9503112" y="4527193"/>
            <a:ext cx="556077" cy="60603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50" name="Batch"/>
          <p:cNvSpPr txBox="1"/>
          <p:nvPr/>
        </p:nvSpPr>
        <p:spPr>
          <a:xfrm>
            <a:off x="7581116" y="3041919"/>
            <a:ext cx="189039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Batch</a:t>
            </a:r>
          </a:p>
        </p:txBody>
      </p:sp>
      <p:sp>
        <p:nvSpPr>
          <p:cNvPr id="751" name="Visibile"/>
          <p:cNvSpPr txBox="1"/>
          <p:nvPr/>
        </p:nvSpPr>
        <p:spPr>
          <a:xfrm>
            <a:off x="14891636" y="3899032"/>
            <a:ext cx="225171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Visibile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6" grpId="4"/>
      <p:bldP build="whole" bldLvl="1" animBg="1" rev="0" advAuto="0" spid="750" grpId="14"/>
      <p:bldP build="whole" bldLvl="1" animBg="1" rev="0" advAuto="0" spid="745" grpId="7"/>
      <p:bldP build="whole" bldLvl="1" animBg="1" rev="0" advAuto="0" spid="751" grpId="20"/>
      <p:bldP build="whole" bldLvl="1" animBg="1" rev="0" advAuto="0" spid="749" grpId="18"/>
      <p:bldP build="whole" bldLvl="1" animBg="1" rev="0" advAuto="0" spid="748" grpId="17"/>
      <p:bldP build="whole" bldLvl="1" animBg="1" rev="0" advAuto="0" spid="747" grpId="16"/>
      <p:bldP build="whole" bldLvl="1" animBg="1" rev="0" advAuto="0" spid="744" grpId="10"/>
      <p:bldP build="whole" bldLvl="1" animBg="1" rev="0" advAuto="0" spid="733" grpId="1"/>
      <p:bldP build="whole" bldLvl="1" animBg="1" rev="0" advAuto="0" spid="743" grpId="11"/>
      <p:bldP build="whole" bldLvl="1" animBg="1" rev="0" advAuto="0" spid="727" grpId="21"/>
      <p:bldP build="whole" bldLvl="1" animBg="1" rev="0" advAuto="0" spid="728" grpId="22"/>
      <p:bldP build="whole" bldLvl="1" animBg="1" rev="0" advAuto="0" spid="739" grpId="8"/>
      <p:bldP build="whole" bldLvl="1" animBg="1" rev="0" advAuto="0" spid="737" grpId="5"/>
      <p:bldP build="whole" bldLvl="1" animBg="1" rev="0" advAuto="0" spid="742" grpId="12"/>
      <p:bldP build="whole" bldLvl="1" animBg="1" rev="0" advAuto="0" spid="738" grpId="9"/>
      <p:bldP build="whole" bldLvl="1" animBg="1" rev="0" advAuto="0" spid="741" grpId="13"/>
      <p:bldP build="whole" bldLvl="1" animBg="1" rev="0" advAuto="0" spid="729" grpId="23"/>
      <p:bldP build="whole" bldLvl="1" animBg="1" rev="0" advAuto="0" spid="734" grpId="2"/>
      <p:bldP build="whole" bldLvl="1" animBg="1" rev="0" advAuto="0" spid="740" grpId="6"/>
      <p:bldP build="whole" bldLvl="1" animBg="1" rev="0" advAuto="0" spid="730" grpId="3"/>
      <p:bldP build="whole" bldLvl="1" animBg="1" rev="0" advAuto="0" spid="736" grpId="15"/>
      <p:bldP build="whole" bldLvl="1" animBg="1" rev="0" advAuto="0" spid="735" grpId="19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1436" y="5322454"/>
            <a:ext cx="1834656" cy="1834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ns.png" descr="sn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47545" y="9662004"/>
            <a:ext cx="2002881" cy="2002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Amazon-API-Gateway@4x.png" descr="Amazon-API-Gateway@4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08435" y="9657215"/>
            <a:ext cx="1834656" cy="1834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DynamoDB.png" descr="DynamoDB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10082" y="1179858"/>
            <a:ext cx="1834656" cy="1834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S3.png" descr="S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41802" y="534103"/>
            <a:ext cx="2804011" cy="280401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handler( )"/>
          <p:cNvSpPr txBox="1"/>
          <p:nvPr/>
        </p:nvSpPr>
        <p:spPr>
          <a:xfrm>
            <a:off x="12555925" y="5064897"/>
            <a:ext cx="464769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handler( )</a:t>
            </a:r>
          </a:p>
        </p:txBody>
      </p:sp>
      <p:sp>
        <p:nvSpPr>
          <p:cNvPr id="200" name="Line"/>
          <p:cNvSpPr/>
          <p:nvPr/>
        </p:nvSpPr>
        <p:spPr>
          <a:xfrm>
            <a:off x="3889442" y="3088856"/>
            <a:ext cx="1150359" cy="217458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Line"/>
          <p:cNvSpPr/>
          <p:nvPr/>
        </p:nvSpPr>
        <p:spPr>
          <a:xfrm flipH="1">
            <a:off x="6876994" y="3088857"/>
            <a:ext cx="1057682" cy="217437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2" name="Line"/>
          <p:cNvSpPr/>
          <p:nvPr/>
        </p:nvSpPr>
        <p:spPr>
          <a:xfrm flipV="1">
            <a:off x="3513726" y="7311229"/>
            <a:ext cx="1525961" cy="226780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Line"/>
          <p:cNvSpPr/>
          <p:nvPr/>
        </p:nvSpPr>
        <p:spPr>
          <a:xfrm flipH="1" flipV="1">
            <a:off x="7034173" y="7259438"/>
            <a:ext cx="1364409" cy="251656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Line"/>
          <p:cNvSpPr/>
          <p:nvPr/>
        </p:nvSpPr>
        <p:spPr>
          <a:xfrm>
            <a:off x="7055697" y="5716913"/>
            <a:ext cx="5148434" cy="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5" name="DynamoDB.png" descr="DynamoDB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027237" y="1744220"/>
            <a:ext cx="1834656" cy="1834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sns.png" descr="sn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4144" y="7782404"/>
            <a:ext cx="2002882" cy="200288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Line"/>
          <p:cNvSpPr/>
          <p:nvPr/>
        </p:nvSpPr>
        <p:spPr>
          <a:xfrm flipV="1">
            <a:off x="17393496" y="3539556"/>
            <a:ext cx="3761543" cy="217735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8" name="Line"/>
          <p:cNvSpPr/>
          <p:nvPr/>
        </p:nvSpPr>
        <p:spPr>
          <a:xfrm>
            <a:off x="17571296" y="6097913"/>
            <a:ext cx="3741502" cy="216168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9" name="main()"/>
          <p:cNvSpPr txBox="1"/>
          <p:nvPr/>
        </p:nvSpPr>
        <p:spPr>
          <a:xfrm>
            <a:off x="14874538" y="6503416"/>
            <a:ext cx="159918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main()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12"/>
      <p:bldP build="whole" bldLvl="1" animBg="1" rev="0" advAuto="0" spid="198" grpId="1"/>
      <p:bldP build="whole" bldLvl="1" animBg="1" rev="0" advAuto="0" spid="205" grpId="14"/>
      <p:bldP build="whole" bldLvl="1" animBg="1" rev="0" advAuto="0" spid="196" grpId="3"/>
      <p:bldP build="whole" bldLvl="1" animBg="1" rev="0" advAuto="0" spid="200" grpId="6"/>
      <p:bldP build="whole" bldLvl="1" animBg="1" rev="0" advAuto="0" spid="203" grpId="9"/>
      <p:bldP build="whole" bldLvl="1" animBg="1" rev="0" advAuto="0" spid="202" grpId="8"/>
      <p:bldP build="whole" bldLvl="1" animBg="1" rev="0" advAuto="0" spid="208" grpId="15"/>
      <p:bldP build="whole" bldLvl="1" animBg="1" rev="0" advAuto="0" spid="197" grpId="2"/>
      <p:bldP build="whole" bldLvl="1" animBg="1" rev="0" advAuto="0" spid="206" grpId="16"/>
      <p:bldP build="whole" bldLvl="1" animBg="1" rev="0" advAuto="0" spid="209" grpId="11"/>
      <p:bldP build="whole" bldLvl="1" animBg="1" rev="0" advAuto="0" spid="195" grpId="4"/>
      <p:bldP build="whole" bldLvl="1" animBg="1" rev="0" advAuto="0" spid="204" grpId="10"/>
      <p:bldP build="whole" bldLvl="1" animBg="1" rev="0" advAuto="0" spid="194" grpId="5"/>
      <p:bldP build="whole" bldLvl="1" animBg="1" rev="0" advAuto="0" spid="201" grpId="7"/>
      <p:bldP build="whole" bldLvl="1" animBg="1" rev="0" advAuto="0" spid="207" grpId="1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7101" y="3061854"/>
            <a:ext cx="3332908" cy="3332908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handler( )"/>
          <p:cNvSpPr txBox="1"/>
          <p:nvPr/>
        </p:nvSpPr>
        <p:spPr>
          <a:xfrm>
            <a:off x="4847588" y="6639697"/>
            <a:ext cx="464769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handler( )</a:t>
            </a:r>
          </a:p>
        </p:txBody>
      </p:sp>
      <p:sp>
        <p:nvSpPr>
          <p:cNvPr id="213" name="controllers"/>
          <p:cNvSpPr txBox="1"/>
          <p:nvPr/>
        </p:nvSpPr>
        <p:spPr>
          <a:xfrm>
            <a:off x="14212062" y="2956698"/>
            <a:ext cx="5324349" cy="1304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controllers</a:t>
            </a:r>
          </a:p>
        </p:txBody>
      </p:sp>
      <p:sp>
        <p:nvSpPr>
          <p:cNvPr id="214" name="services"/>
          <p:cNvSpPr txBox="1"/>
          <p:nvPr/>
        </p:nvSpPr>
        <p:spPr>
          <a:xfrm>
            <a:off x="14321282" y="6157097"/>
            <a:ext cx="414070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services</a:t>
            </a:r>
          </a:p>
        </p:txBody>
      </p:sp>
      <p:sp>
        <p:nvSpPr>
          <p:cNvPr id="215" name="daos"/>
          <p:cNvSpPr txBox="1"/>
          <p:nvPr/>
        </p:nvSpPr>
        <p:spPr>
          <a:xfrm>
            <a:off x="15458749" y="9357497"/>
            <a:ext cx="248462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daos</a:t>
            </a:r>
          </a:p>
        </p:txBody>
      </p:sp>
      <p:sp>
        <p:nvSpPr>
          <p:cNvPr id="216" name="Line"/>
          <p:cNvSpPr/>
          <p:nvPr/>
        </p:nvSpPr>
        <p:spPr>
          <a:xfrm flipV="1">
            <a:off x="9893864" y="4277521"/>
            <a:ext cx="4036100" cy="298688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7" name="Line"/>
          <p:cNvSpPr/>
          <p:nvPr/>
        </p:nvSpPr>
        <p:spPr>
          <a:xfrm>
            <a:off x="16828062" y="7496526"/>
            <a:ext cx="2" cy="205770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8" name="Line"/>
          <p:cNvSpPr/>
          <p:nvPr/>
        </p:nvSpPr>
        <p:spPr>
          <a:xfrm>
            <a:off x="16828062" y="4191000"/>
            <a:ext cx="2" cy="205770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9" name="Logging"/>
          <p:cNvSpPr txBox="1"/>
          <p:nvPr/>
        </p:nvSpPr>
        <p:spPr>
          <a:xfrm>
            <a:off x="7506009" y="8874897"/>
            <a:ext cx="406450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Logging</a:t>
            </a:r>
          </a:p>
        </p:txBody>
      </p:sp>
      <p:sp>
        <p:nvSpPr>
          <p:cNvPr id="220" name="Error Handling"/>
          <p:cNvSpPr txBox="1"/>
          <p:nvPr/>
        </p:nvSpPr>
        <p:spPr>
          <a:xfrm>
            <a:off x="7436412" y="10449697"/>
            <a:ext cx="71501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Error Handling</a:t>
            </a:r>
          </a:p>
        </p:txBody>
      </p:sp>
      <p:sp>
        <p:nvSpPr>
          <p:cNvPr id="221" name="FAAS"/>
          <p:cNvSpPr txBox="1"/>
          <p:nvPr/>
        </p:nvSpPr>
        <p:spPr>
          <a:xfrm>
            <a:off x="530496" y="431039"/>
            <a:ext cx="2712213" cy="1304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FAAS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4"/>
      <p:bldP build="whole" bldLvl="1" animBg="1" rev="0" advAuto="0" spid="214" grpId="6"/>
      <p:bldP build="whole" bldLvl="1" animBg="1" rev="0" advAuto="0" spid="218" grpId="5"/>
      <p:bldP build="whole" bldLvl="1" animBg="1" rev="0" advAuto="0" spid="215" grpId="8"/>
      <p:bldP build="whole" bldLvl="1" animBg="1" rev="0" advAuto="0" spid="220" grpId="10"/>
      <p:bldP build="whole" bldLvl="1" animBg="1" rev="0" advAuto="0" spid="212" grpId="2"/>
      <p:bldP build="whole" bldLvl="1" animBg="1" rev="0" advAuto="0" spid="221" grpId="11"/>
      <p:bldP build="whole" bldLvl="1" animBg="1" rev="0" advAuto="0" spid="217" grpId="7"/>
      <p:bldP build="whole" bldLvl="1" animBg="1" rev="0" advAuto="0" spid="216" grpId="3"/>
      <p:bldP build="whole" bldLvl="1" animBg="1" rev="0" advAuto="0" spid="219" grpId="9"/>
      <p:bldP build="whole" bldLvl="1" animBg="1" rev="0" advAuto="0" spid="2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IDE"/>
          <p:cNvSpPr txBox="1"/>
          <p:nvPr/>
        </p:nvSpPr>
        <p:spPr>
          <a:xfrm>
            <a:off x="1810256" y="2992372"/>
            <a:ext cx="171348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IDE</a:t>
            </a:r>
          </a:p>
        </p:txBody>
      </p:sp>
      <p:sp>
        <p:nvSpPr>
          <p:cNvPr id="224" name="Maven"/>
          <p:cNvSpPr txBox="1"/>
          <p:nvPr/>
        </p:nvSpPr>
        <p:spPr>
          <a:xfrm>
            <a:off x="1821942" y="4592573"/>
            <a:ext cx="316331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Maven</a:t>
            </a:r>
          </a:p>
        </p:txBody>
      </p:sp>
      <p:sp>
        <p:nvSpPr>
          <p:cNvPr id="225" name="Git"/>
          <p:cNvSpPr txBox="1"/>
          <p:nvPr/>
        </p:nvSpPr>
        <p:spPr>
          <a:xfrm>
            <a:off x="1773682" y="6345173"/>
            <a:ext cx="143103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Git</a:t>
            </a:r>
          </a:p>
        </p:txBody>
      </p:sp>
      <p:sp>
        <p:nvSpPr>
          <p:cNvPr id="226" name="Deployment"/>
          <p:cNvSpPr txBox="1"/>
          <p:nvPr/>
        </p:nvSpPr>
        <p:spPr>
          <a:xfrm>
            <a:off x="1827020" y="8097773"/>
            <a:ext cx="559155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Deployment</a:t>
            </a:r>
          </a:p>
        </p:txBody>
      </p:sp>
      <p:pic>
        <p:nvPicPr>
          <p:cNvPr id="227" name="Lambda.png" descr="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94095" y="3959328"/>
            <a:ext cx="3731917" cy="3731915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Zip"/>
          <p:cNvSpPr txBox="1"/>
          <p:nvPr/>
        </p:nvSpPr>
        <p:spPr>
          <a:xfrm>
            <a:off x="15082392" y="1968244"/>
            <a:ext cx="1382015" cy="114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Zip</a:t>
            </a:r>
          </a:p>
        </p:txBody>
      </p:sp>
      <p:sp>
        <p:nvSpPr>
          <p:cNvPr id="229" name="Upload to S3"/>
          <p:cNvSpPr txBox="1"/>
          <p:nvPr/>
        </p:nvSpPr>
        <p:spPr>
          <a:xfrm>
            <a:off x="14977744" y="3695444"/>
            <a:ext cx="5350511" cy="114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Upload to S3</a:t>
            </a:r>
          </a:p>
        </p:txBody>
      </p:sp>
      <p:sp>
        <p:nvSpPr>
          <p:cNvPr id="230" name="Create IAM Roles"/>
          <p:cNvSpPr txBox="1"/>
          <p:nvPr/>
        </p:nvSpPr>
        <p:spPr>
          <a:xfrm>
            <a:off x="15036482" y="5422644"/>
            <a:ext cx="7061836" cy="114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Create IAM Roles</a:t>
            </a:r>
          </a:p>
        </p:txBody>
      </p:sp>
      <p:sp>
        <p:nvSpPr>
          <p:cNvPr id="231" name="Create Resources"/>
          <p:cNvSpPr txBox="1"/>
          <p:nvPr/>
        </p:nvSpPr>
        <p:spPr>
          <a:xfrm>
            <a:off x="14962249" y="7149844"/>
            <a:ext cx="7210299" cy="114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Create Resources</a:t>
            </a:r>
          </a:p>
        </p:txBody>
      </p:sp>
      <p:sp>
        <p:nvSpPr>
          <p:cNvPr id="232" name="Configure Permissions"/>
          <p:cNvSpPr txBox="1"/>
          <p:nvPr/>
        </p:nvSpPr>
        <p:spPr>
          <a:xfrm>
            <a:off x="14920912" y="10604244"/>
            <a:ext cx="9070976" cy="114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Configure Permissions</a:t>
            </a:r>
          </a:p>
        </p:txBody>
      </p:sp>
      <p:sp>
        <p:nvSpPr>
          <p:cNvPr id="233" name="Create Functions"/>
          <p:cNvSpPr txBox="1"/>
          <p:nvPr/>
        </p:nvSpPr>
        <p:spPr>
          <a:xfrm>
            <a:off x="14940469" y="8877044"/>
            <a:ext cx="6898260" cy="114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Create Functions</a:t>
            </a:r>
          </a:p>
        </p:txBody>
      </p:sp>
      <p:grpSp>
        <p:nvGrpSpPr>
          <p:cNvPr id="236" name="Cloud…"/>
          <p:cNvGrpSpPr/>
          <p:nvPr/>
        </p:nvGrpSpPr>
        <p:grpSpPr>
          <a:xfrm>
            <a:off x="18728943" y="708187"/>
            <a:ext cx="3163318" cy="2726085"/>
            <a:chOff x="0" y="0"/>
            <a:chExt cx="3163316" cy="2726084"/>
          </a:xfrm>
        </p:grpSpPr>
        <p:sp>
          <p:nvSpPr>
            <p:cNvPr id="234" name="Rounded Rectangle"/>
            <p:cNvSpPr/>
            <p:nvPr/>
          </p:nvSpPr>
          <p:spPr>
            <a:xfrm>
              <a:off x="0" y="0"/>
              <a:ext cx="3163317" cy="2726085"/>
            </a:xfrm>
            <a:prstGeom prst="roundRect">
              <a:avLst>
                <a:gd name="adj" fmla="val 15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5" name="Cloud…"/>
            <p:cNvSpPr txBox="1"/>
            <p:nvPr/>
          </p:nvSpPr>
          <p:spPr>
            <a:xfrm>
              <a:off x="119765" y="873636"/>
              <a:ext cx="2923787" cy="97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r>
                <a:t>Cloud</a:t>
              </a:r>
            </a:p>
            <a:p>
              <a:pPr>
                <a:defRPr sz="3200">
                  <a:solidFill>
                    <a:srgbClr val="FFFFFF"/>
                  </a:solidFill>
                </a:defRPr>
              </a:pPr>
              <a:r>
                <a:t>Formation</a:t>
              </a:r>
            </a:p>
          </p:txBody>
        </p:sp>
      </p:grpSp>
      <p:sp>
        <p:nvSpPr>
          <p:cNvPr id="237" name="SAM"/>
          <p:cNvSpPr txBox="1"/>
          <p:nvPr/>
        </p:nvSpPr>
        <p:spPr>
          <a:xfrm>
            <a:off x="9049828" y="10598816"/>
            <a:ext cx="296037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SAM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5"/>
      <p:bldP build="whole" bldLvl="1" animBg="1" rev="0" advAuto="0" spid="229" grpId="7"/>
      <p:bldP build="whole" bldLvl="1" animBg="1" rev="0" advAuto="0" spid="232" grpId="11"/>
      <p:bldP build="whole" bldLvl="1" animBg="1" rev="0" advAuto="0" spid="224" grpId="3"/>
      <p:bldP build="whole" bldLvl="1" animBg="1" rev="0" advAuto="0" spid="230" grpId="8"/>
      <p:bldP build="whole" bldLvl="1" animBg="1" rev="0" advAuto="0" spid="227" grpId="1"/>
      <p:bldP build="whole" bldLvl="1" animBg="1" rev="0" advAuto="0" spid="225" grpId="4"/>
      <p:bldP build="whole" bldLvl="1" animBg="1" rev="0" advAuto="0" spid="236" grpId="12"/>
      <p:bldP build="whole" bldLvl="1" animBg="1" rev="0" advAuto="0" spid="237" grpId="13"/>
      <p:bldP build="whole" bldLvl="1" animBg="1" rev="0" advAuto="0" spid="228" grpId="6"/>
      <p:bldP build="whole" bldLvl="1" animBg="1" rev="0" advAuto="0" spid="233" grpId="10"/>
      <p:bldP build="whole" bldLvl="1" animBg="1" rev="0" advAuto="0" spid="231" grpId="9"/>
      <p:bldP build="whole" bldLvl="1" animBg="1" rev="0" advAuto="0" spid="223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ounded Rectangle"/>
          <p:cNvSpPr/>
          <p:nvPr/>
        </p:nvSpPr>
        <p:spPr>
          <a:xfrm>
            <a:off x="2065775" y="2218909"/>
            <a:ext cx="9255657" cy="9278182"/>
          </a:xfrm>
          <a:prstGeom prst="roundRect">
            <a:avLst>
              <a:gd name="adj" fmla="val 8441"/>
            </a:avLst>
          </a:prstGeom>
          <a:solidFill>
            <a:srgbClr val="56C1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242" name="App Process"/>
          <p:cNvGrpSpPr/>
          <p:nvPr/>
        </p:nvGrpSpPr>
        <p:grpSpPr>
          <a:xfrm>
            <a:off x="3287864" y="7331660"/>
            <a:ext cx="6256836" cy="1270002"/>
            <a:chOff x="0" y="0"/>
            <a:chExt cx="6256835" cy="1270001"/>
          </a:xfrm>
        </p:grpSpPr>
        <p:sp>
          <p:nvSpPr>
            <p:cNvPr id="240" name="Rectangle"/>
            <p:cNvSpPr/>
            <p:nvPr/>
          </p:nvSpPr>
          <p:spPr>
            <a:xfrm>
              <a:off x="-1" y="-1"/>
              <a:ext cx="6256837" cy="1270003"/>
            </a:xfrm>
            <a:prstGeom prst="rect">
              <a:avLst/>
            </a:prstGeom>
            <a:solidFill>
              <a:srgbClr val="F7BA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1" name="App Process"/>
            <p:cNvSpPr txBox="1"/>
            <p:nvPr/>
          </p:nvSpPr>
          <p:spPr>
            <a:xfrm>
              <a:off x="-1" y="393244"/>
              <a:ext cx="6256837" cy="4835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App Process</a:t>
              </a:r>
            </a:p>
          </p:txBody>
        </p:sp>
      </p:grpSp>
      <p:grpSp>
        <p:nvGrpSpPr>
          <p:cNvPr id="245" name="Server Process"/>
          <p:cNvGrpSpPr/>
          <p:nvPr/>
        </p:nvGrpSpPr>
        <p:grpSpPr>
          <a:xfrm>
            <a:off x="3287864" y="9562699"/>
            <a:ext cx="6256836" cy="1270003"/>
            <a:chOff x="0" y="0"/>
            <a:chExt cx="6256835" cy="1270001"/>
          </a:xfrm>
        </p:grpSpPr>
        <p:sp>
          <p:nvSpPr>
            <p:cNvPr id="243" name="Rectangle"/>
            <p:cNvSpPr/>
            <p:nvPr/>
          </p:nvSpPr>
          <p:spPr>
            <a:xfrm>
              <a:off x="-1" y="-1"/>
              <a:ext cx="6256837" cy="1270003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4" name="Server Process"/>
            <p:cNvSpPr txBox="1"/>
            <p:nvPr/>
          </p:nvSpPr>
          <p:spPr>
            <a:xfrm>
              <a:off x="-1" y="393244"/>
              <a:ext cx="6256837" cy="4835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Server Process</a:t>
              </a:r>
            </a:p>
          </p:txBody>
        </p:sp>
      </p:grpSp>
      <p:grpSp>
        <p:nvGrpSpPr>
          <p:cNvPr id="248" name="Functions"/>
          <p:cNvGrpSpPr/>
          <p:nvPr/>
        </p:nvGrpSpPr>
        <p:grpSpPr>
          <a:xfrm>
            <a:off x="3287864" y="4791659"/>
            <a:ext cx="6256836" cy="1270002"/>
            <a:chOff x="0" y="0"/>
            <a:chExt cx="6256835" cy="1270001"/>
          </a:xfrm>
        </p:grpSpPr>
        <p:sp>
          <p:nvSpPr>
            <p:cNvPr id="246" name="Rectangle"/>
            <p:cNvSpPr/>
            <p:nvPr/>
          </p:nvSpPr>
          <p:spPr>
            <a:xfrm>
              <a:off x="-1" y="-1"/>
              <a:ext cx="6256837" cy="127000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Functions"/>
            <p:cNvSpPr txBox="1"/>
            <p:nvPr/>
          </p:nvSpPr>
          <p:spPr>
            <a:xfrm>
              <a:off x="-1" y="393244"/>
              <a:ext cx="6256837" cy="4835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Functions</a:t>
              </a:r>
            </a:p>
          </p:txBody>
        </p:sp>
      </p:grpSp>
      <p:sp>
        <p:nvSpPr>
          <p:cNvPr id="249" name="Line"/>
          <p:cNvSpPr/>
          <p:nvPr/>
        </p:nvSpPr>
        <p:spPr>
          <a:xfrm flipV="1">
            <a:off x="6235153" y="6155080"/>
            <a:ext cx="2" cy="108316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0" name="Line"/>
          <p:cNvSpPr/>
          <p:nvPr/>
        </p:nvSpPr>
        <p:spPr>
          <a:xfrm flipV="1">
            <a:off x="6235153" y="8567471"/>
            <a:ext cx="2" cy="108316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1" name="Rounded Rectangle"/>
          <p:cNvSpPr/>
          <p:nvPr/>
        </p:nvSpPr>
        <p:spPr>
          <a:xfrm>
            <a:off x="13062568" y="3728523"/>
            <a:ext cx="9255657" cy="7594928"/>
          </a:xfrm>
          <a:prstGeom prst="roundRect">
            <a:avLst>
              <a:gd name="adj" fmla="val 10286"/>
            </a:avLst>
          </a:prstGeom>
          <a:solidFill>
            <a:srgbClr val="56C1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254" name="Function"/>
          <p:cNvGrpSpPr/>
          <p:nvPr/>
        </p:nvGrpSpPr>
        <p:grpSpPr>
          <a:xfrm>
            <a:off x="14561979" y="5688229"/>
            <a:ext cx="6256835" cy="1270002"/>
            <a:chOff x="0" y="0"/>
            <a:chExt cx="6256833" cy="1270001"/>
          </a:xfrm>
        </p:grpSpPr>
        <p:sp>
          <p:nvSpPr>
            <p:cNvPr id="252" name="Rectangle"/>
            <p:cNvSpPr/>
            <p:nvPr/>
          </p:nvSpPr>
          <p:spPr>
            <a:xfrm>
              <a:off x="0" y="-1"/>
              <a:ext cx="6256834" cy="127000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Function"/>
            <p:cNvSpPr txBox="1"/>
            <p:nvPr/>
          </p:nvSpPr>
          <p:spPr>
            <a:xfrm>
              <a:off x="0" y="393244"/>
              <a:ext cx="6256834" cy="4835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Function</a:t>
              </a:r>
            </a:p>
          </p:txBody>
        </p:sp>
      </p:grpSp>
      <p:grpSp>
        <p:nvGrpSpPr>
          <p:cNvPr id="257" name="Function"/>
          <p:cNvGrpSpPr/>
          <p:nvPr/>
        </p:nvGrpSpPr>
        <p:grpSpPr>
          <a:xfrm>
            <a:off x="14561979" y="7507379"/>
            <a:ext cx="6256835" cy="1270002"/>
            <a:chOff x="0" y="0"/>
            <a:chExt cx="6256833" cy="1270001"/>
          </a:xfrm>
        </p:grpSpPr>
        <p:sp>
          <p:nvSpPr>
            <p:cNvPr id="255" name="Rectangle"/>
            <p:cNvSpPr/>
            <p:nvPr/>
          </p:nvSpPr>
          <p:spPr>
            <a:xfrm>
              <a:off x="0" y="-1"/>
              <a:ext cx="6256834" cy="1270003"/>
            </a:xfrm>
            <a:prstGeom prst="rect">
              <a:avLst/>
            </a:prstGeom>
            <a:solidFill>
              <a:srgbClr val="EE230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Function"/>
            <p:cNvSpPr txBox="1"/>
            <p:nvPr/>
          </p:nvSpPr>
          <p:spPr>
            <a:xfrm>
              <a:off x="0" y="393244"/>
              <a:ext cx="6256834" cy="4835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Function</a:t>
              </a:r>
            </a:p>
          </p:txBody>
        </p:sp>
      </p:grpSp>
      <p:grpSp>
        <p:nvGrpSpPr>
          <p:cNvPr id="260" name="Function"/>
          <p:cNvGrpSpPr/>
          <p:nvPr/>
        </p:nvGrpSpPr>
        <p:grpSpPr>
          <a:xfrm>
            <a:off x="14561979" y="9326529"/>
            <a:ext cx="6256835" cy="1270002"/>
            <a:chOff x="0" y="0"/>
            <a:chExt cx="6256833" cy="1270001"/>
          </a:xfrm>
        </p:grpSpPr>
        <p:sp>
          <p:nvSpPr>
            <p:cNvPr id="258" name="Rectangle"/>
            <p:cNvSpPr/>
            <p:nvPr/>
          </p:nvSpPr>
          <p:spPr>
            <a:xfrm>
              <a:off x="0" y="-1"/>
              <a:ext cx="6256834" cy="1270003"/>
            </a:xfrm>
            <a:prstGeom prst="rect">
              <a:avLst/>
            </a:prstGeom>
            <a:solidFill>
              <a:srgbClr val="F7BA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9" name="Function"/>
            <p:cNvSpPr txBox="1"/>
            <p:nvPr/>
          </p:nvSpPr>
          <p:spPr>
            <a:xfrm>
              <a:off x="0" y="393244"/>
              <a:ext cx="6256834" cy="4835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Function</a:t>
              </a:r>
            </a:p>
          </p:txBody>
        </p:sp>
      </p:grpSp>
      <p:sp>
        <p:nvSpPr>
          <p:cNvPr id="261" name="FaaS Service"/>
          <p:cNvSpPr txBox="1"/>
          <p:nvPr/>
        </p:nvSpPr>
        <p:spPr>
          <a:xfrm>
            <a:off x="13426840" y="3956575"/>
            <a:ext cx="484327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FaaS Service</a:t>
            </a:r>
          </a:p>
        </p:txBody>
      </p:sp>
      <p:sp>
        <p:nvSpPr>
          <p:cNvPr id="262" name="BaaS Service"/>
          <p:cNvSpPr txBox="1"/>
          <p:nvPr/>
        </p:nvSpPr>
        <p:spPr>
          <a:xfrm>
            <a:off x="2482978" y="2811322"/>
            <a:ext cx="492785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BaaS 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0" grpId="12"/>
      <p:bldP build="whole" bldLvl="1" animBg="1" rev="0" advAuto="0" spid="239" grpId="1"/>
      <p:bldP build="whole" bldLvl="1" animBg="1" rev="0" advAuto="0" spid="249" grpId="6"/>
      <p:bldP build="whole" bldLvl="1" animBg="1" rev="0" advAuto="0" spid="251" grpId="8"/>
      <p:bldP build="whole" bldLvl="1" animBg="1" rev="0" advAuto="0" spid="242" grpId="5"/>
      <p:bldP build="whole" bldLvl="1" animBg="1" rev="0" advAuto="0" spid="257" grpId="11"/>
      <p:bldP build="whole" bldLvl="1" animBg="1" rev="0" advAuto="0" spid="250" grpId="4"/>
      <p:bldP build="whole" bldLvl="1" animBg="1" rev="0" advAuto="0" spid="262" grpId="2"/>
      <p:bldP build="whole" bldLvl="1" animBg="1" rev="0" advAuto="0" spid="254" grpId="10"/>
      <p:bldP build="whole" bldLvl="1" animBg="1" rev="0" advAuto="0" spid="261" grpId="9"/>
      <p:bldP build="whole" bldLvl="1" animBg="1" rev="0" advAuto="0" spid="248" grpId="7"/>
      <p:bldP build="whole" bldLvl="1" animBg="1" rev="0" advAuto="0" spid="245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ounded Rectangle"/>
          <p:cNvSpPr/>
          <p:nvPr/>
        </p:nvSpPr>
        <p:spPr>
          <a:xfrm>
            <a:off x="2941770" y="2157602"/>
            <a:ext cx="18932104" cy="9944039"/>
          </a:xfrm>
          <a:prstGeom prst="roundRect">
            <a:avLst>
              <a:gd name="adj" fmla="val 12071"/>
            </a:avLst>
          </a:prstGeom>
          <a:solidFill>
            <a:srgbClr val="FF8DC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5" name="Rectangle"/>
          <p:cNvSpPr/>
          <p:nvPr/>
        </p:nvSpPr>
        <p:spPr>
          <a:xfrm>
            <a:off x="4195249" y="3517408"/>
            <a:ext cx="16153464" cy="809165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6" name="Lambda Host Environment"/>
          <p:cNvSpPr txBox="1"/>
          <p:nvPr/>
        </p:nvSpPr>
        <p:spPr>
          <a:xfrm>
            <a:off x="3924603" y="3734377"/>
            <a:ext cx="54044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Lambda Host Environment</a:t>
            </a:r>
          </a:p>
        </p:txBody>
      </p:sp>
      <p:sp>
        <p:nvSpPr>
          <p:cNvPr id="267" name="Lambda Service"/>
          <p:cNvSpPr txBox="1"/>
          <p:nvPr/>
        </p:nvSpPr>
        <p:spPr>
          <a:xfrm>
            <a:off x="3317687" y="2511591"/>
            <a:ext cx="349948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Lambda Service</a:t>
            </a:r>
          </a:p>
        </p:txBody>
      </p:sp>
      <p:sp>
        <p:nvSpPr>
          <p:cNvPr id="268" name="Rectangle"/>
          <p:cNvSpPr/>
          <p:nvPr/>
        </p:nvSpPr>
        <p:spPr>
          <a:xfrm>
            <a:off x="4754052" y="4746297"/>
            <a:ext cx="15307539" cy="65342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9" name="Java Virtual Machine"/>
          <p:cNvSpPr txBox="1"/>
          <p:nvPr/>
        </p:nvSpPr>
        <p:spPr>
          <a:xfrm>
            <a:off x="4457241" y="4952353"/>
            <a:ext cx="433921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Java Virtual Machine</a:t>
            </a:r>
          </a:p>
        </p:txBody>
      </p:sp>
      <p:sp>
        <p:nvSpPr>
          <p:cNvPr id="270" name="Rectangle"/>
          <p:cNvSpPr/>
          <p:nvPr/>
        </p:nvSpPr>
        <p:spPr>
          <a:xfrm>
            <a:off x="5410686" y="5742061"/>
            <a:ext cx="14578628" cy="520809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1" name="Lambda Java Runtime"/>
          <p:cNvSpPr txBox="1"/>
          <p:nvPr/>
        </p:nvSpPr>
        <p:spPr>
          <a:xfrm>
            <a:off x="5184692" y="5843042"/>
            <a:ext cx="462800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457200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Lambda Java Runtime</a:t>
            </a:r>
          </a:p>
        </p:txBody>
      </p:sp>
      <p:grpSp>
        <p:nvGrpSpPr>
          <p:cNvPr id="274" name="Lambda Function"/>
          <p:cNvGrpSpPr/>
          <p:nvPr/>
        </p:nvGrpSpPr>
        <p:grpSpPr>
          <a:xfrm>
            <a:off x="8512836" y="7088578"/>
            <a:ext cx="8374327" cy="2515063"/>
            <a:chOff x="0" y="0"/>
            <a:chExt cx="8374326" cy="2515061"/>
          </a:xfrm>
        </p:grpSpPr>
        <p:sp>
          <p:nvSpPr>
            <p:cNvPr id="272" name="Rectangle"/>
            <p:cNvSpPr/>
            <p:nvPr/>
          </p:nvSpPr>
          <p:spPr>
            <a:xfrm>
              <a:off x="-1" y="0"/>
              <a:ext cx="8374328" cy="2515062"/>
            </a:xfrm>
            <a:prstGeom prst="rect">
              <a:avLst/>
            </a:prstGeom>
            <a:solidFill>
              <a:srgbClr val="0270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3" name="Lambda Function"/>
            <p:cNvSpPr txBox="1"/>
            <p:nvPr/>
          </p:nvSpPr>
          <p:spPr>
            <a:xfrm>
              <a:off x="-1" y="1015775"/>
              <a:ext cx="8374328" cy="483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Lambda Function</a:t>
              </a:r>
            </a:p>
          </p:txBody>
        </p:sp>
      </p:grpSp>
      <p:sp>
        <p:nvSpPr>
          <p:cNvPr id="275" name="Function"/>
          <p:cNvSpPr txBox="1"/>
          <p:nvPr/>
        </p:nvSpPr>
        <p:spPr>
          <a:xfrm>
            <a:off x="89920" y="302471"/>
            <a:ext cx="4347973" cy="1304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4" grpId="2"/>
      <p:bldP build="whole" bldLvl="1" animBg="1" rev="0" advAuto="0" spid="269" grpId="7"/>
      <p:bldP build="whole" bldLvl="1" animBg="1" rev="0" advAuto="0" spid="267" grpId="3"/>
      <p:bldP build="whole" bldLvl="1" animBg="1" rev="0" advAuto="0" spid="274" grpId="10"/>
      <p:bldP build="whole" bldLvl="1" animBg="1" rev="0" advAuto="0" spid="275" grpId="1"/>
      <p:bldP build="whole" bldLvl="1" animBg="1" rev="0" advAuto="0" spid="268" grpId="6"/>
      <p:bldP build="whole" bldLvl="1" animBg="1" rev="0" advAuto="0" spid="266" grpId="5"/>
      <p:bldP build="whole" bldLvl="1" animBg="1" rev="0" advAuto="0" spid="270" grpId="8"/>
      <p:bldP build="whole" bldLvl="1" animBg="1" rev="0" advAuto="0" spid="265" grpId="4"/>
      <p:bldP build="whole" bldLvl="1" animBg="1" rev="0" advAuto="0" spid="271" grpId="9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