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67FB-F54B-49FE-B378-A532623C779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8423-4F38-4461-A09E-C57279BA6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4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67FB-F54B-49FE-B378-A532623C779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8423-4F38-4461-A09E-C57279BA6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2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67FB-F54B-49FE-B378-A532623C779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8423-4F38-4461-A09E-C57279BA6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4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67FB-F54B-49FE-B378-A532623C779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8423-4F38-4461-A09E-C57279BA6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67FB-F54B-49FE-B378-A532623C779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8423-4F38-4461-A09E-C57279BA6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0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67FB-F54B-49FE-B378-A532623C779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8423-4F38-4461-A09E-C57279BA6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6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67FB-F54B-49FE-B378-A532623C779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8423-4F38-4461-A09E-C57279BA6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7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67FB-F54B-49FE-B378-A532623C779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8423-4F38-4461-A09E-C57279BA6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3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67FB-F54B-49FE-B378-A532623C779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8423-4F38-4461-A09E-C57279BA6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2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67FB-F54B-49FE-B378-A532623C779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8423-4F38-4461-A09E-C57279BA6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67FB-F54B-49FE-B378-A532623C779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8423-4F38-4461-A09E-C57279BA6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9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667FB-F54B-49FE-B378-A532623C779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C8423-4F38-4461-A09E-C57279BA6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9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82032" y="1616282"/>
            <a:ext cx="1109418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/>
              <a:t>Software Defined Mobile Load Balancing (MLB) in LTE &amp; 5G Networks</a:t>
            </a:r>
            <a:endParaRPr lang="en-IN" sz="2800" b="1" spc="-1" dirty="0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895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1"/>
          <p:cNvSpPr/>
          <p:nvPr/>
        </p:nvSpPr>
        <p:spPr>
          <a:xfrm>
            <a:off x="2209800" y="3253639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A. Kumar, T. Manna, S. Parekh*, R. Ravindran, K. Tang</a:t>
            </a:r>
          </a:p>
          <a:p>
            <a:pPr algn="ctr">
              <a:lnSpc>
                <a:spcPct val="100000"/>
              </a:lnSpc>
            </a:pPr>
            <a:endParaRPr lang="en-IN" sz="2000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1" spc="-1" dirty="0">
                <a:latin typeface="Arial"/>
              </a:rPr>
              <a:t>Sterlite Technologies Limited (STL)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854" y="153749"/>
            <a:ext cx="1409700" cy="91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51805" y="6159261"/>
            <a:ext cx="516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*corresponding author (shyam.parekh@sterlite.com)</a:t>
            </a:r>
          </a:p>
        </p:txBody>
      </p:sp>
    </p:spTree>
    <p:extLst>
      <p:ext uri="{BB962C8B-B14F-4D97-AF65-F5344CB8AC3E}">
        <p14:creationId xmlns:p14="http://schemas.microsoft.com/office/powerpoint/2010/main" val="20789472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03214" y="625524"/>
            <a:ext cx="9999058" cy="5329253"/>
            <a:chOff x="1103214" y="625524"/>
            <a:chExt cx="9999058" cy="532925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214" y="625524"/>
              <a:ext cx="9999058" cy="5329253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4005737" y="4615667"/>
              <a:ext cx="1854679" cy="2156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660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Mobile Load Balancing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Our NS-3 Implementation:</a:t>
            </a:r>
          </a:p>
          <a:p>
            <a:pPr lvl="1"/>
            <a:r>
              <a:rPr lang="en-US" dirty="0" smtClean="0"/>
              <a:t>Based on LTE’s Self-Organizing Network (SON) feature.</a:t>
            </a:r>
          </a:p>
          <a:p>
            <a:pPr lvl="2">
              <a:buFont typeface="Calibri" panose="020F0502020204030204" pitchFamily="34" charset="0"/>
              <a:buChar char="–"/>
            </a:pPr>
            <a:r>
              <a:rPr lang="en-US" dirty="0" smtClean="0"/>
              <a:t>Cell load dependent adjustment of ‘cell offset’ for controlling cell range.</a:t>
            </a:r>
          </a:p>
          <a:p>
            <a:pPr lvl="2">
              <a:buFont typeface="Calibri" panose="020F0502020204030204" pitchFamily="34" charset="0"/>
              <a:buChar char="–"/>
            </a:pPr>
            <a:r>
              <a:rPr lang="en-US" dirty="0" smtClean="0"/>
              <a:t>A3 event triggered handovers.</a:t>
            </a:r>
          </a:p>
          <a:p>
            <a:pPr lvl="1"/>
            <a:r>
              <a:rPr lang="en-US" dirty="0" smtClean="0"/>
              <a:t>QoE considerations in selection of handover target cell.</a:t>
            </a:r>
          </a:p>
          <a:p>
            <a:pPr lvl="2">
              <a:buFont typeface="Calibri" panose="020F0502020204030204" pitchFamily="34" charset="0"/>
              <a:buChar char="–"/>
            </a:pPr>
            <a:r>
              <a:rPr lang="en-US" dirty="0" smtClean="0"/>
              <a:t>Takes into account the signal strength (RSRP) and cell loading for each candidate cell.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</a:t>
            </a:r>
            <a:r>
              <a:rPr lang="en-US" dirty="0" smtClean="0"/>
              <a:t>uture cellular networks: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ill </a:t>
            </a:r>
            <a:r>
              <a:rPr lang="en-US" dirty="0"/>
              <a:t>be based on open and disaggregated RAN functions with decoupled control/user </a:t>
            </a:r>
            <a:r>
              <a:rPr lang="en-US" dirty="0" smtClean="0"/>
              <a:t>plane.</a:t>
            </a:r>
            <a:endParaRPr lang="en-US" dirty="0"/>
          </a:p>
          <a:p>
            <a:pPr lvl="1"/>
            <a:r>
              <a:rPr lang="en-US" dirty="0" smtClean="0"/>
              <a:t>O-RAN </a:t>
            </a:r>
            <a:r>
              <a:rPr lang="en-US" dirty="0"/>
              <a:t>defines </a:t>
            </a:r>
            <a:r>
              <a:rPr lang="en-US" dirty="0" smtClean="0"/>
              <a:t>RAN </a:t>
            </a:r>
            <a:r>
              <a:rPr lang="en-US" dirty="0"/>
              <a:t>Intelligence Controller (RIC) framework to enable </a:t>
            </a:r>
            <a:r>
              <a:rPr lang="en-US" dirty="0" smtClean="0"/>
              <a:t>Radio Resource Management (RRM) </a:t>
            </a:r>
            <a:r>
              <a:rPr lang="en-US" dirty="0"/>
              <a:t>functions in a centralized </a:t>
            </a:r>
            <a:r>
              <a:rPr lang="en-US" dirty="0" smtClean="0"/>
              <a:t>manner.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854" y="153749"/>
            <a:ext cx="1409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7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047" y="133415"/>
            <a:ext cx="8229240" cy="1144800"/>
          </a:xfrm>
        </p:spPr>
        <p:txBody>
          <a:bodyPr>
            <a:normAutofit/>
          </a:bodyPr>
          <a:lstStyle/>
          <a:p>
            <a:r>
              <a:rPr lang="en-US" sz="4000" b="1" dirty="0"/>
              <a:t>NS-3 LTE Simulation Scenario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8" y="161841"/>
            <a:ext cx="1409700" cy="914400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1686145" y="1076241"/>
            <a:ext cx="8293450" cy="5473661"/>
            <a:chOff x="1378137" y="1155104"/>
            <a:chExt cx="8293450" cy="547366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7233" y="1162868"/>
              <a:ext cx="5544594" cy="546589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944303" y="1155104"/>
              <a:ext cx="5196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Server</a:t>
              </a:r>
              <a:endParaRPr lang="en-US" sz="1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78137" y="1409089"/>
              <a:ext cx="7473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SGW/PGW</a:t>
              </a:r>
              <a:endParaRPr lang="en-US" sz="1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92067" y="2601039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Stationary </a:t>
              </a:r>
              <a:r>
                <a:rPr lang="en-US" sz="1000" dirty="0" smtClean="0"/>
                <a:t>Users</a:t>
              </a:r>
            </a:p>
            <a:p>
              <a:endParaRPr 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14522" y="6102134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Stationary </a:t>
              </a:r>
              <a:r>
                <a:rPr lang="en-US" sz="1000" dirty="0" smtClean="0"/>
                <a:t>Users</a:t>
              </a:r>
            </a:p>
            <a:p>
              <a:endParaRPr 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54604" y="5935740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Stationary </a:t>
              </a:r>
              <a:r>
                <a:rPr lang="en-US" sz="1000" dirty="0" smtClean="0"/>
                <a:t>Users</a:t>
              </a:r>
            </a:p>
            <a:p>
              <a:endParaRPr lang="en-US" sz="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49347" y="2602016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Stationary </a:t>
              </a:r>
              <a:r>
                <a:rPr lang="en-US" sz="1000" dirty="0" smtClean="0"/>
                <a:t>Users</a:t>
              </a:r>
            </a:p>
            <a:p>
              <a:endParaRPr 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20481" y="3237645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Mobile Users</a:t>
              </a:r>
            </a:p>
            <a:p>
              <a:endParaRPr lang="en-US" sz="800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63631" y="3733028"/>
              <a:ext cx="2049085" cy="2298794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5309722" y="4593667"/>
              <a:ext cx="413886" cy="57751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438526" y="3530706"/>
              <a:ext cx="2233061" cy="270343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0" idx="1"/>
            </p:cNvCxnSpPr>
            <p:nvPr/>
          </p:nvCxnSpPr>
          <p:spPr>
            <a:xfrm flipV="1">
              <a:off x="5516665" y="3926615"/>
              <a:ext cx="2248885" cy="667052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4"/>
              <a:endCxn id="20" idx="3"/>
            </p:cNvCxnSpPr>
            <p:nvPr/>
          </p:nvCxnSpPr>
          <p:spPr>
            <a:xfrm>
              <a:off x="5516665" y="5171183"/>
              <a:ext cx="2248885" cy="667052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082090" y="4321129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Mobile Users</a:t>
              </a:r>
            </a:p>
            <a:p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33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028319" y="1044816"/>
            <a:ext cx="8341560" cy="5518817"/>
            <a:chOff x="478440" y="648000"/>
            <a:chExt cx="8341560" cy="5518817"/>
          </a:xfrm>
        </p:grpSpPr>
        <p:grpSp>
          <p:nvGrpSpPr>
            <p:cNvPr id="88" name="Group 1"/>
            <p:cNvGrpSpPr/>
            <p:nvPr/>
          </p:nvGrpSpPr>
          <p:grpSpPr>
            <a:xfrm>
              <a:off x="478440" y="648000"/>
              <a:ext cx="8341560" cy="5443200"/>
              <a:chOff x="478440" y="648000"/>
              <a:chExt cx="8341560" cy="5443200"/>
            </a:xfrm>
          </p:grpSpPr>
          <p:pic>
            <p:nvPicPr>
              <p:cNvPr id="89" name="Picture 88"/>
              <p:cNvPicPr/>
              <p:nvPr/>
            </p:nvPicPr>
            <p:blipFill>
              <a:blip r:embed="rId2"/>
              <a:stretch/>
            </p:blipFill>
            <p:spPr>
              <a:xfrm>
                <a:off x="4727160" y="669960"/>
                <a:ext cx="4092840" cy="2304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0" name="Picture 89"/>
              <p:cNvPicPr/>
              <p:nvPr/>
            </p:nvPicPr>
            <p:blipFill>
              <a:blip r:embed="rId3"/>
              <a:stretch/>
            </p:blipFill>
            <p:spPr>
              <a:xfrm>
                <a:off x="478440" y="3708000"/>
                <a:ext cx="4129560" cy="2383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1" name="Picture 90"/>
              <p:cNvPicPr/>
              <p:nvPr/>
            </p:nvPicPr>
            <p:blipFill>
              <a:blip r:embed="rId4"/>
              <a:stretch/>
            </p:blipFill>
            <p:spPr>
              <a:xfrm>
                <a:off x="4716000" y="3744000"/>
                <a:ext cx="4104000" cy="23104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2" name="Picture 91"/>
              <p:cNvPicPr/>
              <p:nvPr/>
            </p:nvPicPr>
            <p:blipFill>
              <a:blip r:embed="rId5"/>
              <a:stretch/>
            </p:blipFill>
            <p:spPr>
              <a:xfrm>
                <a:off x="531720" y="648000"/>
                <a:ext cx="4092840" cy="23040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95" name="Line 3"/>
              <p:cNvSpPr/>
              <p:nvPr/>
            </p:nvSpPr>
            <p:spPr>
              <a:xfrm>
                <a:off x="1044000" y="1476000"/>
                <a:ext cx="3456000" cy="0"/>
              </a:xfrm>
              <a:prstGeom prst="line">
                <a:avLst/>
              </a:prstGeom>
              <a:ln>
                <a:solidFill>
                  <a:srgbClr val="EF413D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6" name="Line 4"/>
              <p:cNvSpPr/>
              <p:nvPr/>
            </p:nvSpPr>
            <p:spPr>
              <a:xfrm>
                <a:off x="5256000" y="1476000"/>
                <a:ext cx="3456000" cy="0"/>
              </a:xfrm>
              <a:prstGeom prst="line">
                <a:avLst/>
              </a:prstGeom>
              <a:ln>
                <a:solidFill>
                  <a:srgbClr val="EF413D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7" name="Line 5"/>
              <p:cNvSpPr/>
              <p:nvPr/>
            </p:nvSpPr>
            <p:spPr>
              <a:xfrm>
                <a:off x="1008000" y="4536000"/>
                <a:ext cx="3456000" cy="0"/>
              </a:xfrm>
              <a:prstGeom prst="line">
                <a:avLst/>
              </a:prstGeom>
              <a:ln>
                <a:solidFill>
                  <a:srgbClr val="EF413D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" name="Line 6"/>
              <p:cNvSpPr/>
              <p:nvPr/>
            </p:nvSpPr>
            <p:spPr>
              <a:xfrm>
                <a:off x="5220000" y="4572000"/>
                <a:ext cx="3456000" cy="0"/>
              </a:xfrm>
              <a:prstGeom prst="line">
                <a:avLst/>
              </a:prstGeom>
              <a:ln>
                <a:solidFill>
                  <a:srgbClr val="EF413D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" name="Group 5"/>
            <p:cNvGrpSpPr/>
            <p:nvPr/>
          </p:nvGrpSpPr>
          <p:grpSpPr>
            <a:xfrm>
              <a:off x="1393382" y="2484407"/>
              <a:ext cx="744114" cy="539520"/>
              <a:chOff x="1393382" y="2484407"/>
              <a:chExt cx="744114" cy="539520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>
                <a:off x="1794294" y="2484407"/>
                <a:ext cx="0" cy="29329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1393382" y="2777706"/>
                <a:ext cx="744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Handovers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393381" y="5627297"/>
              <a:ext cx="744114" cy="539520"/>
              <a:chOff x="1393382" y="2484407"/>
              <a:chExt cx="744114" cy="539520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1794294" y="2484407"/>
                <a:ext cx="0" cy="29329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393382" y="2777706"/>
                <a:ext cx="744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Handovers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569552" y="2509249"/>
              <a:ext cx="744114" cy="539520"/>
              <a:chOff x="1393382" y="2484407"/>
              <a:chExt cx="744114" cy="539520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1794294" y="2484407"/>
                <a:ext cx="0" cy="29329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393382" y="2777706"/>
                <a:ext cx="744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Handovers</a:t>
                </a:r>
              </a:p>
            </p:txBody>
          </p:sp>
        </p:grpSp>
      </p:grpSp>
      <p:sp>
        <p:nvSpPr>
          <p:cNvPr id="27" name="Title 1"/>
          <p:cNvSpPr txBox="1">
            <a:spLocks/>
          </p:cNvSpPr>
          <p:nvPr/>
        </p:nvSpPr>
        <p:spPr>
          <a:xfrm>
            <a:off x="1223424" y="191581"/>
            <a:ext cx="82292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Cell Loading Vs. Time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2038" y="152376"/>
            <a:ext cx="1409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325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298126" y="2734692"/>
            <a:ext cx="4055674" cy="2557499"/>
          </a:xfrm>
        </p:spPr>
        <p:txBody>
          <a:bodyPr>
            <a:normAutofit/>
          </a:bodyPr>
          <a:lstStyle/>
          <a:p>
            <a:r>
              <a:rPr lang="en-US" sz="2000" b="1" dirty="0"/>
              <a:t>Observations</a:t>
            </a:r>
            <a:r>
              <a:rPr lang="en-US" sz="2000" b="1" dirty="0" smtClean="0"/>
              <a:t>:</a:t>
            </a:r>
          </a:p>
          <a:p>
            <a:endParaRPr lang="en-US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–"/>
            </a:pPr>
            <a:r>
              <a:rPr lang="en-US" sz="1400" dirty="0" smtClean="0"/>
              <a:t> Signal </a:t>
            </a:r>
            <a:r>
              <a:rPr lang="en-US" sz="1400" dirty="0"/>
              <a:t>strength may not suffer significantly.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–"/>
            </a:pPr>
            <a:r>
              <a:rPr lang="en-US" sz="1400" dirty="0" smtClean="0"/>
              <a:t> Likely </a:t>
            </a:r>
            <a:r>
              <a:rPr lang="en-US" sz="1400" dirty="0"/>
              <a:t>to get better performance.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–"/>
            </a:pPr>
            <a:r>
              <a:rPr lang="en-US" sz="1400" dirty="0" smtClean="0"/>
              <a:t> Induces </a:t>
            </a:r>
            <a:r>
              <a:rPr lang="en-US" sz="1400" dirty="0"/>
              <a:t>network-wide fairness.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6218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Metrics for a User Undergoing MLB Handover</a:t>
            </a:r>
            <a:endParaRPr lang="en-US" sz="4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981200" y="1203077"/>
            <a:ext cx="5757511" cy="5459603"/>
            <a:chOff x="1835630" y="1228328"/>
            <a:chExt cx="5757511" cy="54596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5630" y="1249573"/>
              <a:ext cx="4772204" cy="531524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241510" y="1228328"/>
              <a:ext cx="4351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</a:rPr>
                <a:t>Serving </a:t>
              </a:r>
              <a:r>
                <a:rPr lang="en-US" sz="1000" dirty="0" smtClean="0">
                  <a:solidFill>
                    <a:srgbClr val="FF0000"/>
                  </a:solidFill>
                </a:rPr>
                <a:t>Cell Signal </a:t>
              </a:r>
              <a:r>
                <a:rPr lang="en-US" sz="1000" dirty="0">
                  <a:solidFill>
                    <a:srgbClr val="FF0000"/>
                  </a:solidFill>
                </a:rPr>
                <a:t>Strength (RSRP)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92687" y="4177939"/>
              <a:ext cx="24160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</a:rPr>
                <a:t>Throughput (Averaged over past 1 Second)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519577" y="6148411"/>
              <a:ext cx="0" cy="293299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50726" y="6441710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Handover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950" y="113506"/>
            <a:ext cx="1409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5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Desirable Features for NS-3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003" y="1429115"/>
            <a:ext cx="10515600" cy="4351338"/>
          </a:xfrm>
        </p:spPr>
        <p:txBody>
          <a:bodyPr/>
          <a:lstStyle/>
          <a:p>
            <a:r>
              <a:rPr lang="en-US" dirty="0" smtClean="0"/>
              <a:t>More accurate LTE/5G schedulers with easy access to performance metrics (e.g., cell loading).</a:t>
            </a:r>
          </a:p>
          <a:p>
            <a:r>
              <a:rPr lang="en-US" dirty="0" smtClean="0"/>
              <a:t>Modeling of O-RAN based architecture for 5G.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1800" dirty="0" smtClean="0"/>
              <a:t>Near-Real-Time and Non-Real-Time RAN Intelligent Controllers (RICs).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sz="1800" dirty="0" smtClean="0"/>
              <a:t>5G Base Station split options for Remote Unit (RU), Distributed Unit (DU) &amp; Centralized Unit (CU) disaggregation.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950" y="113506"/>
            <a:ext cx="1409700" cy="914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69" y="3544900"/>
            <a:ext cx="3946915" cy="31086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01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279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Mobile Load Balancing</vt:lpstr>
      <vt:lpstr>NS-3 LTE Simulation Scenario</vt:lpstr>
      <vt:lpstr>PowerPoint Presentation</vt:lpstr>
      <vt:lpstr>Metrics for a User Undergoing MLB Handover</vt:lpstr>
      <vt:lpstr>Desirable Features for NS-3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Shyam Parekh</dc:creator>
  <cp:lastModifiedBy>Shyam Parekh</cp:lastModifiedBy>
  <cp:revision>15</cp:revision>
  <dcterms:created xsi:type="dcterms:W3CDTF">2020-06-17T07:58:34Z</dcterms:created>
  <dcterms:modified xsi:type="dcterms:W3CDTF">2020-06-18T05:55:36Z</dcterms:modified>
</cp:coreProperties>
</file>