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Georgia" panose="02040502050405020303" pitchFamily="18" charset="0"/>
      <p:regular r:id="rId27"/>
      <p:bold r:id="rId28"/>
      <p:italic r:id="rId29"/>
      <p:boldItalic r:id="rId30"/>
    </p:embeddedFont>
    <p:embeddedFont>
      <p:font typeface="Old Standard TT" panose="020B0604020202020204"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32518c08c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32518c08c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2518c08c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2518c08c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22c0b46c5_0_1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22c0b46c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2376268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2376268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3af48642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3af48642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23762680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23762680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23762680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23762680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23762680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23762680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3af48642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3af48642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3af48642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3af48642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3af48642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3af4864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23762680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23762680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23762680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23762680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22c0b46c5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22c0b46c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22c0b46c5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22c0b46c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0357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Python in Chemical Engineering</a:t>
            </a:r>
            <a:endParaRPr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Ravi Shankar</a:t>
            </a:r>
            <a:endParaRPr/>
          </a:p>
          <a:p>
            <a:pPr marL="0" lvl="0" indent="0" algn="l" rtl="0">
              <a:spcBef>
                <a:spcPts val="0"/>
              </a:spcBef>
              <a:spcAft>
                <a:spcPts val="0"/>
              </a:spcAft>
              <a:buNone/>
            </a:pPr>
            <a:r>
              <a:rPr lang="en"/>
              <a:t>200778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Energy balance </a:t>
            </a:r>
            <a:endParaRPr sz="1800" b="1"/>
          </a:p>
          <a:p>
            <a:pPr marL="0" lvl="0" indent="0" algn="l" rtl="0">
              <a:spcBef>
                <a:spcPts val="1600"/>
              </a:spcBef>
              <a:spcAft>
                <a:spcPts val="1600"/>
              </a:spcAft>
              <a:buNone/>
            </a:pPr>
            <a:r>
              <a:rPr lang="en" sz="1600"/>
              <a:t>.</a:t>
            </a:r>
            <a:endParaRPr sz="1600"/>
          </a:p>
        </p:txBody>
      </p:sp>
      <p:sp>
        <p:nvSpPr>
          <p:cNvPr id="109" name="Google Shape;109;p22"/>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Taylor series expansion</a:t>
            </a:r>
            <a:endParaRPr sz="1600"/>
          </a:p>
          <a:p>
            <a:pPr marL="0" lvl="0" indent="0" algn="l" rtl="0">
              <a:spcBef>
                <a:spcPts val="1600"/>
              </a:spcBef>
              <a:spcAft>
                <a:spcPts val="0"/>
              </a:spcAft>
              <a:buNone/>
            </a:pPr>
            <a:r>
              <a:rPr lang="en" sz="1600"/>
              <a:t>In x direction </a:t>
            </a:r>
            <a:endParaRPr sz="1600"/>
          </a:p>
          <a:p>
            <a:pPr marL="0" lvl="0" indent="0" algn="l" rtl="0">
              <a:spcBef>
                <a:spcPts val="1600"/>
              </a:spcBef>
              <a:spcAft>
                <a:spcPts val="0"/>
              </a:spcAft>
              <a:buNone/>
            </a:pPr>
            <a:endParaRPr sz="1600"/>
          </a:p>
          <a:p>
            <a:pPr marL="0" lvl="0" indent="0" algn="l" rtl="0">
              <a:spcBef>
                <a:spcPts val="1600"/>
              </a:spcBef>
              <a:spcAft>
                <a:spcPts val="0"/>
              </a:spcAft>
              <a:buNone/>
            </a:pPr>
            <a:r>
              <a:rPr lang="en" sz="1600"/>
              <a:t>Neglect the higher order term</a:t>
            </a:r>
            <a:endParaRPr sz="1600"/>
          </a:p>
          <a:p>
            <a:pPr marL="0" lvl="0" indent="0" algn="l" rtl="0">
              <a:spcBef>
                <a:spcPts val="1600"/>
              </a:spcBef>
              <a:spcAft>
                <a:spcPts val="0"/>
              </a:spcAft>
              <a:buNone/>
            </a:pPr>
            <a:endParaRPr sz="1600"/>
          </a:p>
          <a:p>
            <a:pPr marL="0" lvl="0" indent="0" algn="l" rtl="0">
              <a:spcBef>
                <a:spcPts val="1600"/>
              </a:spcBef>
              <a:spcAft>
                <a:spcPts val="0"/>
              </a:spcAft>
              <a:buNone/>
            </a:pPr>
            <a:r>
              <a:rPr lang="en" sz="1600"/>
              <a:t>Similarly in y direction</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sp>
        <p:nvSpPr>
          <p:cNvPr id="110" name="Google Shape;110;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Derivation </a:t>
            </a:r>
            <a:endParaRPr/>
          </a:p>
        </p:txBody>
      </p:sp>
      <p:pic>
        <p:nvPicPr>
          <p:cNvPr id="111" name="Google Shape;111;p22"/>
          <p:cNvPicPr preferRelativeResize="0"/>
          <p:nvPr/>
        </p:nvPicPr>
        <p:blipFill>
          <a:blip r:embed="rId3">
            <a:alphaModFix/>
          </a:blip>
          <a:stretch>
            <a:fillRect/>
          </a:stretch>
        </p:blipFill>
        <p:spPr>
          <a:xfrm>
            <a:off x="129523" y="1662900"/>
            <a:ext cx="4536174" cy="581025"/>
          </a:xfrm>
          <a:prstGeom prst="rect">
            <a:avLst/>
          </a:prstGeom>
          <a:noFill/>
          <a:ln>
            <a:noFill/>
          </a:ln>
        </p:spPr>
      </p:pic>
      <p:sp>
        <p:nvSpPr>
          <p:cNvPr id="112" name="Google Shape;112;p22"/>
          <p:cNvSpPr txBox="1"/>
          <p:nvPr/>
        </p:nvSpPr>
        <p:spPr>
          <a:xfrm>
            <a:off x="194550" y="3330625"/>
            <a:ext cx="446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Old Standard TT"/>
                <a:ea typeface="Old Standard TT"/>
                <a:cs typeface="Old Standard TT"/>
                <a:sym typeface="Old Standard TT"/>
              </a:rPr>
              <a:t>For steady state dT/dt=0</a:t>
            </a:r>
            <a:endParaRPr sz="2000">
              <a:latin typeface="Old Standard TT"/>
              <a:ea typeface="Old Standard TT"/>
              <a:cs typeface="Old Standard TT"/>
              <a:sym typeface="Old Standard TT"/>
            </a:endParaRPr>
          </a:p>
        </p:txBody>
      </p:sp>
      <p:pic>
        <p:nvPicPr>
          <p:cNvPr id="113" name="Google Shape;113;p22"/>
          <p:cNvPicPr preferRelativeResize="0"/>
          <p:nvPr/>
        </p:nvPicPr>
        <p:blipFill>
          <a:blip r:embed="rId4">
            <a:alphaModFix/>
          </a:blip>
          <a:stretch>
            <a:fillRect/>
          </a:stretch>
        </p:blipFill>
        <p:spPr>
          <a:xfrm>
            <a:off x="137113" y="2243913"/>
            <a:ext cx="4520999" cy="619125"/>
          </a:xfrm>
          <a:prstGeom prst="rect">
            <a:avLst/>
          </a:prstGeom>
          <a:noFill/>
          <a:ln>
            <a:noFill/>
          </a:ln>
        </p:spPr>
      </p:pic>
      <p:pic>
        <p:nvPicPr>
          <p:cNvPr id="114" name="Google Shape;114;p22"/>
          <p:cNvPicPr preferRelativeResize="0"/>
          <p:nvPr/>
        </p:nvPicPr>
        <p:blipFill>
          <a:blip r:embed="rId5">
            <a:alphaModFix/>
          </a:blip>
          <a:stretch>
            <a:fillRect/>
          </a:stretch>
        </p:blipFill>
        <p:spPr>
          <a:xfrm>
            <a:off x="137125" y="2848600"/>
            <a:ext cx="4520975" cy="560552"/>
          </a:xfrm>
          <a:prstGeom prst="rect">
            <a:avLst/>
          </a:prstGeom>
          <a:noFill/>
          <a:ln>
            <a:noFill/>
          </a:ln>
        </p:spPr>
      </p:pic>
      <p:pic>
        <p:nvPicPr>
          <p:cNvPr id="115" name="Google Shape;115;p22"/>
          <p:cNvPicPr preferRelativeResize="0"/>
          <p:nvPr/>
        </p:nvPicPr>
        <p:blipFill>
          <a:blip r:embed="rId6">
            <a:alphaModFix/>
          </a:blip>
          <a:stretch>
            <a:fillRect/>
          </a:stretch>
        </p:blipFill>
        <p:spPr>
          <a:xfrm>
            <a:off x="137275" y="3793750"/>
            <a:ext cx="4520975" cy="581025"/>
          </a:xfrm>
          <a:prstGeom prst="rect">
            <a:avLst/>
          </a:prstGeom>
          <a:noFill/>
          <a:ln>
            <a:noFill/>
          </a:ln>
        </p:spPr>
      </p:pic>
      <p:pic>
        <p:nvPicPr>
          <p:cNvPr id="116" name="Google Shape;116;p22"/>
          <p:cNvPicPr preferRelativeResize="0"/>
          <p:nvPr/>
        </p:nvPicPr>
        <p:blipFill>
          <a:blip r:embed="rId7">
            <a:alphaModFix/>
          </a:blip>
          <a:stretch>
            <a:fillRect/>
          </a:stretch>
        </p:blipFill>
        <p:spPr>
          <a:xfrm>
            <a:off x="4867400" y="2023650"/>
            <a:ext cx="3929900" cy="581025"/>
          </a:xfrm>
          <a:prstGeom prst="rect">
            <a:avLst/>
          </a:prstGeom>
          <a:noFill/>
          <a:ln>
            <a:noFill/>
          </a:ln>
        </p:spPr>
      </p:pic>
      <p:pic>
        <p:nvPicPr>
          <p:cNvPr id="117" name="Google Shape;117;p22"/>
          <p:cNvPicPr preferRelativeResize="0"/>
          <p:nvPr/>
        </p:nvPicPr>
        <p:blipFill>
          <a:blip r:embed="rId8">
            <a:alphaModFix/>
          </a:blip>
          <a:stretch>
            <a:fillRect/>
          </a:stretch>
        </p:blipFill>
        <p:spPr>
          <a:xfrm>
            <a:off x="4867400" y="3018725"/>
            <a:ext cx="3086750" cy="560550"/>
          </a:xfrm>
          <a:prstGeom prst="rect">
            <a:avLst/>
          </a:prstGeom>
          <a:noFill/>
          <a:ln>
            <a:noFill/>
          </a:ln>
        </p:spPr>
      </p:pic>
      <p:pic>
        <p:nvPicPr>
          <p:cNvPr id="118" name="Google Shape;118;p22"/>
          <p:cNvPicPr preferRelativeResize="0"/>
          <p:nvPr/>
        </p:nvPicPr>
        <p:blipFill>
          <a:blip r:embed="rId9">
            <a:alphaModFix/>
          </a:blip>
          <a:stretch>
            <a:fillRect/>
          </a:stretch>
        </p:blipFill>
        <p:spPr>
          <a:xfrm>
            <a:off x="4867400" y="3993325"/>
            <a:ext cx="3086750" cy="53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Energy balance(continued)</a:t>
            </a:r>
            <a:endParaRPr/>
          </a:p>
        </p:txBody>
      </p:sp>
      <p:sp>
        <p:nvSpPr>
          <p:cNvPr id="124" name="Google Shape;124;p23"/>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5" name="Google Shape;125;p23"/>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23"/>
          <p:cNvPicPr preferRelativeResize="0"/>
          <p:nvPr/>
        </p:nvPicPr>
        <p:blipFill>
          <a:blip r:embed="rId3">
            <a:alphaModFix/>
          </a:blip>
          <a:stretch>
            <a:fillRect/>
          </a:stretch>
        </p:blipFill>
        <p:spPr>
          <a:xfrm>
            <a:off x="311700" y="1171675"/>
            <a:ext cx="4072925" cy="2468125"/>
          </a:xfrm>
          <a:prstGeom prst="rect">
            <a:avLst/>
          </a:prstGeom>
          <a:noFill/>
          <a:ln>
            <a:noFill/>
          </a:ln>
        </p:spPr>
      </p:pic>
      <p:pic>
        <p:nvPicPr>
          <p:cNvPr id="127" name="Google Shape;127;p23"/>
          <p:cNvPicPr preferRelativeResize="0"/>
          <p:nvPr/>
        </p:nvPicPr>
        <p:blipFill>
          <a:blip r:embed="rId4">
            <a:alphaModFix/>
          </a:blip>
          <a:stretch>
            <a:fillRect/>
          </a:stretch>
        </p:blipFill>
        <p:spPr>
          <a:xfrm>
            <a:off x="311704" y="3639800"/>
            <a:ext cx="4072925" cy="914400"/>
          </a:xfrm>
          <a:prstGeom prst="rect">
            <a:avLst/>
          </a:prstGeom>
          <a:noFill/>
          <a:ln>
            <a:noFill/>
          </a:ln>
        </p:spPr>
      </p:pic>
      <p:pic>
        <p:nvPicPr>
          <p:cNvPr id="128" name="Google Shape;128;p23"/>
          <p:cNvPicPr preferRelativeResize="0"/>
          <p:nvPr/>
        </p:nvPicPr>
        <p:blipFill>
          <a:blip r:embed="rId5">
            <a:alphaModFix/>
          </a:blip>
          <a:stretch>
            <a:fillRect/>
          </a:stretch>
        </p:blipFill>
        <p:spPr>
          <a:xfrm>
            <a:off x="4832400" y="1171675"/>
            <a:ext cx="3999900" cy="1219200"/>
          </a:xfrm>
          <a:prstGeom prst="rect">
            <a:avLst/>
          </a:prstGeom>
          <a:noFill/>
          <a:ln>
            <a:noFill/>
          </a:ln>
        </p:spPr>
      </p:pic>
      <p:pic>
        <p:nvPicPr>
          <p:cNvPr id="129" name="Google Shape;129;p23"/>
          <p:cNvPicPr preferRelativeResize="0"/>
          <p:nvPr/>
        </p:nvPicPr>
        <p:blipFill>
          <a:blip r:embed="rId6">
            <a:alphaModFix/>
          </a:blip>
          <a:stretch>
            <a:fillRect/>
          </a:stretch>
        </p:blipFill>
        <p:spPr>
          <a:xfrm>
            <a:off x="4832400" y="2334650"/>
            <a:ext cx="3999900" cy="223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t>Taylor series expansion</a:t>
            </a:r>
            <a:endParaRPr/>
          </a:p>
        </p:txBody>
      </p:sp>
      <p:sp>
        <p:nvSpPr>
          <p:cNvPr id="135" name="Google Shape;135;p24"/>
          <p:cNvSpPr txBox="1">
            <a:spLocks noGrp="1"/>
          </p:cNvSpPr>
          <p:nvPr>
            <p:ph type="body" idx="2"/>
          </p:nvPr>
        </p:nvSpPr>
        <p:spPr>
          <a:xfrm>
            <a:off x="311700" y="117167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6" name="Google Shape;136;p24"/>
          <p:cNvPicPr preferRelativeResize="0"/>
          <p:nvPr/>
        </p:nvPicPr>
        <p:blipFill>
          <a:blip r:embed="rId3">
            <a:alphaModFix/>
          </a:blip>
          <a:stretch>
            <a:fillRect/>
          </a:stretch>
        </p:blipFill>
        <p:spPr>
          <a:xfrm>
            <a:off x="311702" y="1171675"/>
            <a:ext cx="4480475" cy="2030393"/>
          </a:xfrm>
          <a:prstGeom prst="rect">
            <a:avLst/>
          </a:prstGeom>
          <a:noFill/>
          <a:ln>
            <a:noFill/>
          </a:ln>
        </p:spPr>
      </p:pic>
      <p:pic>
        <p:nvPicPr>
          <p:cNvPr id="137" name="Google Shape;137;p24"/>
          <p:cNvPicPr preferRelativeResize="0"/>
          <p:nvPr/>
        </p:nvPicPr>
        <p:blipFill>
          <a:blip r:embed="rId4">
            <a:alphaModFix/>
          </a:blip>
          <a:stretch>
            <a:fillRect/>
          </a:stretch>
        </p:blipFill>
        <p:spPr>
          <a:xfrm>
            <a:off x="311700" y="3148775"/>
            <a:ext cx="8520600" cy="1420100"/>
          </a:xfrm>
          <a:prstGeom prst="rect">
            <a:avLst/>
          </a:prstGeom>
          <a:noFill/>
          <a:ln>
            <a:noFill/>
          </a:ln>
        </p:spPr>
      </p:pic>
      <p:pic>
        <p:nvPicPr>
          <p:cNvPr id="138" name="Google Shape;138;p24"/>
          <p:cNvPicPr preferRelativeResize="0"/>
          <p:nvPr/>
        </p:nvPicPr>
        <p:blipFill>
          <a:blip r:embed="rId5">
            <a:alphaModFix/>
          </a:blip>
          <a:stretch>
            <a:fillRect/>
          </a:stretch>
        </p:blipFill>
        <p:spPr>
          <a:xfrm>
            <a:off x="4792175" y="1171675"/>
            <a:ext cx="4040125" cy="203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body" idx="1"/>
          </p:nvPr>
        </p:nvSpPr>
        <p:spPr>
          <a:xfrm>
            <a:off x="311700" y="4230575"/>
            <a:ext cx="5998800" cy="6051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None/>
            </a:pPr>
            <a:r>
              <a:rPr lang="en"/>
              <a:t>Final temperature profile </a:t>
            </a:r>
            <a:endParaRPr/>
          </a:p>
        </p:txBody>
      </p:sp>
      <p:pic>
        <p:nvPicPr>
          <p:cNvPr id="144" name="Google Shape;144;p25"/>
          <p:cNvPicPr preferRelativeResize="0"/>
          <p:nvPr/>
        </p:nvPicPr>
        <p:blipFill>
          <a:blip r:embed="rId3">
            <a:alphaModFix/>
          </a:blip>
          <a:stretch>
            <a:fillRect/>
          </a:stretch>
        </p:blipFill>
        <p:spPr>
          <a:xfrm>
            <a:off x="1812875" y="407550"/>
            <a:ext cx="5522925" cy="373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t>Simulating flow and temperature profile in heated tube</a:t>
            </a:r>
            <a:endParaRPr sz="4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913475" y="160975"/>
            <a:ext cx="7335600" cy="9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Derivation </a:t>
            </a:r>
            <a:endParaRPr/>
          </a:p>
        </p:txBody>
      </p:sp>
      <p:pic>
        <p:nvPicPr>
          <p:cNvPr id="155" name="Google Shape;155;p27"/>
          <p:cNvPicPr preferRelativeResize="0"/>
          <p:nvPr/>
        </p:nvPicPr>
        <p:blipFill>
          <a:blip r:embed="rId3">
            <a:alphaModFix/>
          </a:blip>
          <a:stretch>
            <a:fillRect/>
          </a:stretch>
        </p:blipFill>
        <p:spPr>
          <a:xfrm>
            <a:off x="913475" y="1262575"/>
            <a:ext cx="7335598" cy="344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555400" y="484175"/>
            <a:ext cx="4033200" cy="80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a:t>Energy balance </a:t>
            </a:r>
            <a:endParaRPr sz="4100"/>
          </a:p>
        </p:txBody>
      </p:sp>
      <p:sp>
        <p:nvSpPr>
          <p:cNvPr id="161" name="Google Shape;161;p28"/>
          <p:cNvSpPr txBox="1"/>
          <p:nvPr/>
        </p:nvSpPr>
        <p:spPr>
          <a:xfrm>
            <a:off x="505925" y="1236700"/>
            <a:ext cx="7341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Old Standard TT"/>
                <a:ea typeface="Old Standard TT"/>
                <a:cs typeface="Old Standard TT"/>
                <a:sym typeface="Old Standard TT"/>
              </a:rPr>
              <a:t>Accumulation = Energy (in + out) + Energy generation </a:t>
            </a:r>
            <a:endParaRPr sz="2200">
              <a:latin typeface="Old Standard TT"/>
              <a:ea typeface="Old Standard TT"/>
              <a:cs typeface="Old Standard TT"/>
              <a:sym typeface="Old Standard TT"/>
            </a:endParaRPr>
          </a:p>
          <a:p>
            <a:pPr marL="0" lvl="0" indent="0" algn="l" rtl="0">
              <a:spcBef>
                <a:spcPts val="0"/>
              </a:spcBef>
              <a:spcAft>
                <a:spcPts val="0"/>
              </a:spcAft>
              <a:buNone/>
            </a:pPr>
            <a:r>
              <a:rPr lang="en" sz="2200">
                <a:latin typeface="Old Standard TT"/>
                <a:ea typeface="Old Standard TT"/>
                <a:cs typeface="Old Standard TT"/>
                <a:sym typeface="Old Standard TT"/>
              </a:rPr>
              <a:t>Energy generation=0</a:t>
            </a:r>
            <a:endParaRPr sz="2200">
              <a:latin typeface="Old Standard TT"/>
              <a:ea typeface="Old Standard TT"/>
              <a:cs typeface="Old Standard TT"/>
              <a:sym typeface="Old Standard TT"/>
            </a:endParaRPr>
          </a:p>
        </p:txBody>
      </p:sp>
      <p:pic>
        <p:nvPicPr>
          <p:cNvPr id="162" name="Google Shape;162;p28"/>
          <p:cNvPicPr preferRelativeResize="0"/>
          <p:nvPr/>
        </p:nvPicPr>
        <p:blipFill>
          <a:blip r:embed="rId3">
            <a:alphaModFix/>
          </a:blip>
          <a:stretch>
            <a:fillRect/>
          </a:stretch>
        </p:blipFill>
        <p:spPr>
          <a:xfrm>
            <a:off x="1349125" y="2098600"/>
            <a:ext cx="6436401" cy="2833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Temperature profile as function of time and space</a:t>
            </a:r>
            <a:endParaRPr/>
          </a:p>
        </p:txBody>
      </p:sp>
      <p:sp>
        <p:nvSpPr>
          <p:cNvPr id="168" name="Google Shape;168;p29"/>
          <p:cNvSpPr txBox="1">
            <a:spLocks noGrp="1"/>
          </p:cNvSpPr>
          <p:nvPr>
            <p:ph type="body" idx="1"/>
          </p:nvPr>
        </p:nvSpPr>
        <p:spPr>
          <a:xfrm>
            <a:off x="311700" y="1171675"/>
            <a:ext cx="4171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69" name="Google Shape;169;p29"/>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0" name="Google Shape;170;p29"/>
          <p:cNvPicPr preferRelativeResize="0"/>
          <p:nvPr/>
        </p:nvPicPr>
        <p:blipFill>
          <a:blip r:embed="rId3">
            <a:alphaModFix/>
          </a:blip>
          <a:stretch>
            <a:fillRect/>
          </a:stretch>
        </p:blipFill>
        <p:spPr>
          <a:xfrm>
            <a:off x="311700" y="1171675"/>
            <a:ext cx="4171200" cy="3397200"/>
          </a:xfrm>
          <a:prstGeom prst="rect">
            <a:avLst/>
          </a:prstGeom>
          <a:noFill/>
          <a:ln>
            <a:noFill/>
          </a:ln>
        </p:spPr>
      </p:pic>
      <p:pic>
        <p:nvPicPr>
          <p:cNvPr id="171" name="Google Shape;171;p29"/>
          <p:cNvPicPr preferRelativeResize="0"/>
          <p:nvPr/>
        </p:nvPicPr>
        <p:blipFill>
          <a:blip r:embed="rId4">
            <a:alphaModFix/>
          </a:blip>
          <a:stretch>
            <a:fillRect/>
          </a:stretch>
        </p:blipFill>
        <p:spPr>
          <a:xfrm>
            <a:off x="4832400" y="1171675"/>
            <a:ext cx="3999900" cy="339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t>Simulating flow and temperature profile through a double pipe heat exchanger</a:t>
            </a:r>
            <a:endParaRPr sz="4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1321000" y="421600"/>
            <a:ext cx="6506700" cy="88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a:t>Derivation</a:t>
            </a:r>
            <a:endParaRPr sz="3800"/>
          </a:p>
          <a:p>
            <a:pPr marL="0" lvl="0" indent="0" algn="ctr" rtl="0">
              <a:spcBef>
                <a:spcPts val="0"/>
              </a:spcBef>
              <a:spcAft>
                <a:spcPts val="0"/>
              </a:spcAft>
              <a:buNone/>
            </a:pPr>
            <a:endParaRPr sz="3800"/>
          </a:p>
        </p:txBody>
      </p:sp>
      <p:pic>
        <p:nvPicPr>
          <p:cNvPr id="182" name="Google Shape;182;p31"/>
          <p:cNvPicPr preferRelativeResize="0"/>
          <p:nvPr/>
        </p:nvPicPr>
        <p:blipFill>
          <a:blip r:embed="rId3">
            <a:alphaModFix/>
          </a:blip>
          <a:stretch>
            <a:fillRect/>
          </a:stretch>
        </p:blipFill>
        <p:spPr>
          <a:xfrm>
            <a:off x="1180475" y="1220675"/>
            <a:ext cx="6787727" cy="3531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Assignments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2"/>
          <p:cNvPicPr preferRelativeResize="0"/>
          <p:nvPr/>
        </p:nvPicPr>
        <p:blipFill>
          <a:blip r:embed="rId3">
            <a:alphaModFix/>
          </a:blip>
          <a:stretch>
            <a:fillRect/>
          </a:stretch>
        </p:blipFill>
        <p:spPr>
          <a:xfrm>
            <a:off x="590250" y="491875"/>
            <a:ext cx="7982249" cy="4173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614913" y="584237"/>
            <a:ext cx="7914174" cy="3975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86850" y="98900"/>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Temperature profile as a function time and space </a:t>
            </a:r>
            <a:endParaRPr/>
          </a:p>
        </p:txBody>
      </p:sp>
      <p:pic>
        <p:nvPicPr>
          <p:cNvPr id="198" name="Google Shape;198;p34"/>
          <p:cNvPicPr preferRelativeResize="0"/>
          <p:nvPr/>
        </p:nvPicPr>
        <p:blipFill>
          <a:blip r:embed="rId3">
            <a:alphaModFix/>
          </a:blip>
          <a:stretch>
            <a:fillRect/>
          </a:stretch>
        </p:blipFill>
        <p:spPr>
          <a:xfrm>
            <a:off x="1658275" y="871300"/>
            <a:ext cx="5888325" cy="3541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 </a:t>
            </a:r>
            <a:endParaRPr/>
          </a:p>
        </p:txBody>
      </p:sp>
      <p:sp>
        <p:nvSpPr>
          <p:cNvPr id="204" name="Google Shape;204;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would like to thank our chemineers society for providing this project and also i would like to thank MR. Samanvay for their efficient mentorship and for teaching this project and for clearing our doubts and queries to our satisfaction, regarding the process and progress of this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90250" y="1321000"/>
            <a:ext cx="8222700" cy="3296400"/>
          </a:xfrm>
          <a:prstGeom prst="rect">
            <a:avLst/>
          </a:prstGeom>
        </p:spPr>
        <p:txBody>
          <a:bodyPr spcFirstLastPara="1" wrap="square" lIns="91425" tIns="91425" rIns="91425" bIns="91425" anchor="ctr" anchorCtr="0">
            <a:noAutofit/>
          </a:bodyPr>
          <a:lstStyle/>
          <a:p>
            <a:pPr marL="457200" lvl="0" indent="-425450" algn="l" rtl="0">
              <a:spcBef>
                <a:spcPts val="0"/>
              </a:spcBef>
              <a:spcAft>
                <a:spcPts val="0"/>
              </a:spcAft>
              <a:buSzPts val="3100"/>
              <a:buAutoNum type="arabicPeriod"/>
            </a:pPr>
            <a:r>
              <a:rPr lang="en" sz="3100"/>
              <a:t>Stoke’s law</a:t>
            </a:r>
            <a:endParaRPr sz="3400"/>
          </a:p>
          <a:p>
            <a:pPr marL="457200" lvl="0" indent="-425450" algn="l" rtl="0">
              <a:spcBef>
                <a:spcPts val="0"/>
              </a:spcBef>
              <a:spcAft>
                <a:spcPts val="0"/>
              </a:spcAft>
              <a:buSzPts val="3100"/>
              <a:buAutoNum type="arabicPeriod"/>
            </a:pPr>
            <a:r>
              <a:rPr lang="en" sz="3100"/>
              <a:t>Heat diffusion equation</a:t>
            </a:r>
            <a:endParaRPr sz="3100"/>
          </a:p>
          <a:p>
            <a:pPr marL="457200" lvl="0" indent="-425450" algn="l" rtl="0">
              <a:spcBef>
                <a:spcPts val="0"/>
              </a:spcBef>
              <a:spcAft>
                <a:spcPts val="0"/>
              </a:spcAft>
              <a:buSzPts val="3100"/>
              <a:buAutoNum type="arabicPeriod"/>
            </a:pPr>
            <a:r>
              <a:rPr lang="en" sz="3100"/>
              <a:t>Simulating flow and temperature profile in heated tube </a:t>
            </a:r>
            <a:endParaRPr sz="3100"/>
          </a:p>
          <a:p>
            <a:pPr marL="457200" lvl="0" indent="-425450" algn="l" rtl="0">
              <a:spcBef>
                <a:spcPts val="0"/>
              </a:spcBef>
              <a:spcAft>
                <a:spcPts val="0"/>
              </a:spcAft>
              <a:buSzPts val="3100"/>
              <a:buAutoNum type="arabicPeriod"/>
            </a:pPr>
            <a:r>
              <a:rPr lang="en" sz="3100"/>
              <a:t>Simulating flow and temperature profile through double pipe heat exchanger</a:t>
            </a:r>
            <a:endParaRPr sz="3100"/>
          </a:p>
          <a:p>
            <a:pPr marL="45720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Stoke’s law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65500" y="1138325"/>
            <a:ext cx="4045200" cy="3597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000"/>
              </a:spcAft>
              <a:buNone/>
            </a:pPr>
            <a:r>
              <a:rPr lang="en" sz="3400"/>
              <a:t>Mathematical equation that expresses the drag force resisting the small spherical through a fluid medium</a:t>
            </a:r>
            <a:endParaRPr sz="2400"/>
          </a:p>
        </p:txBody>
      </p:sp>
      <p:sp>
        <p:nvSpPr>
          <p:cNvPr id="81" name="Google Shape;81;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 Drag force F</a:t>
            </a:r>
            <a:r>
              <a:rPr lang="en" sz="1000"/>
              <a:t>d  </a:t>
            </a:r>
            <a:r>
              <a:rPr lang="en"/>
              <a:t>is equal to </a:t>
            </a:r>
            <a:r>
              <a:rPr lang="en">
                <a:solidFill>
                  <a:srgbClr val="FFFFFF"/>
                </a:solidFill>
                <a:latin typeface="Georgia"/>
                <a:ea typeface="Georgia"/>
                <a:cs typeface="Georgia"/>
                <a:sym typeface="Georgia"/>
              </a:rPr>
              <a:t>6</a:t>
            </a:r>
            <a:r>
              <a:rPr lang="en" i="1">
                <a:solidFill>
                  <a:srgbClr val="FFFFFF"/>
                </a:solidFill>
                <a:latin typeface="Georgia"/>
                <a:ea typeface="Georgia"/>
                <a:cs typeface="Georgia"/>
                <a:sym typeface="Georgia"/>
              </a:rPr>
              <a:t>πrηv </a:t>
            </a:r>
            <a:endParaRPr sz="1200"/>
          </a:p>
          <a:p>
            <a:pPr marL="457200" lvl="0" indent="-342900" algn="l" rtl="0">
              <a:spcBef>
                <a:spcPts val="1600"/>
              </a:spcBef>
              <a:spcAft>
                <a:spcPts val="0"/>
              </a:spcAft>
              <a:buSzPts val="1800"/>
              <a:buChar char="●"/>
            </a:pPr>
            <a:r>
              <a:rPr lang="en"/>
              <a:t>The buoyancy force F</a:t>
            </a:r>
            <a:r>
              <a:rPr lang="en" sz="1000"/>
              <a:t>g</a:t>
            </a:r>
            <a:r>
              <a:rPr lang="en"/>
              <a:t> is equal to  </a:t>
            </a:r>
            <a:r>
              <a:rPr lang="en" baseline="30000">
                <a:solidFill>
                  <a:srgbClr val="FFFFFF"/>
                </a:solidFill>
                <a:latin typeface="Georgia"/>
                <a:ea typeface="Georgia"/>
                <a:cs typeface="Georgia"/>
                <a:sym typeface="Georgia"/>
              </a:rPr>
              <a:t>4</a:t>
            </a:r>
            <a:r>
              <a:rPr lang="en">
                <a:solidFill>
                  <a:srgbClr val="FFFFFF"/>
                </a:solidFill>
                <a:latin typeface="Georgia"/>
                <a:ea typeface="Georgia"/>
                <a:cs typeface="Georgia"/>
                <a:sym typeface="Georgia"/>
              </a:rPr>
              <a:t>/</a:t>
            </a:r>
            <a:r>
              <a:rPr lang="en" baseline="-25000">
                <a:solidFill>
                  <a:srgbClr val="FFFFFF"/>
                </a:solidFill>
                <a:latin typeface="Georgia"/>
                <a:ea typeface="Georgia"/>
                <a:cs typeface="Georgia"/>
                <a:sym typeface="Georgia"/>
              </a:rPr>
              <a:t>3</a:t>
            </a:r>
            <a:r>
              <a:rPr lang="en" i="1">
                <a:solidFill>
                  <a:srgbClr val="FFFFFF"/>
                </a:solidFill>
                <a:latin typeface="Georgia"/>
                <a:ea typeface="Georgia"/>
                <a:cs typeface="Georgia"/>
                <a:sym typeface="Georgia"/>
              </a:rPr>
              <a:t>πr</a:t>
            </a:r>
            <a:r>
              <a:rPr lang="en" sz="2700" baseline="30000">
                <a:solidFill>
                  <a:srgbClr val="FFFFFF"/>
                </a:solidFill>
                <a:latin typeface="Georgia"/>
                <a:ea typeface="Georgia"/>
                <a:cs typeface="Georgia"/>
                <a:sym typeface="Georgia"/>
              </a:rPr>
              <a:t>3</a:t>
            </a:r>
            <a:r>
              <a:rPr lang="en">
                <a:solidFill>
                  <a:srgbClr val="FFFFFF"/>
                </a:solidFill>
                <a:latin typeface="Georgia"/>
                <a:ea typeface="Georgia"/>
                <a:cs typeface="Georgia"/>
                <a:sym typeface="Georgia"/>
              </a:rPr>
              <a:t> (</a:t>
            </a:r>
            <a:r>
              <a:rPr lang="en" i="1">
                <a:solidFill>
                  <a:srgbClr val="FFFFFF"/>
                </a:solidFill>
                <a:latin typeface="Georgia"/>
                <a:ea typeface="Georgia"/>
                <a:cs typeface="Georgia"/>
                <a:sym typeface="Georgia"/>
              </a:rPr>
              <a:t>d</a:t>
            </a:r>
            <a:r>
              <a:rPr lang="en" baseline="-25000">
                <a:solidFill>
                  <a:srgbClr val="FFFFFF"/>
                </a:solidFill>
                <a:latin typeface="Georgia"/>
                <a:ea typeface="Georgia"/>
                <a:cs typeface="Georgia"/>
                <a:sym typeface="Georgia"/>
              </a:rPr>
              <a:t>1</a:t>
            </a:r>
            <a:r>
              <a:rPr lang="en" sz="3400" baseline="-25000">
                <a:solidFill>
                  <a:srgbClr val="FFFFFF"/>
                </a:solidFill>
                <a:latin typeface="Georgia"/>
                <a:ea typeface="Georgia"/>
                <a:cs typeface="Georgia"/>
                <a:sym typeface="Georgia"/>
              </a:rPr>
              <a:t> </a:t>
            </a:r>
            <a:r>
              <a:rPr lang="en">
                <a:solidFill>
                  <a:srgbClr val="FFFFFF"/>
                </a:solidFill>
                <a:latin typeface="Georgia"/>
                <a:ea typeface="Georgia"/>
                <a:cs typeface="Georgia"/>
                <a:sym typeface="Georgia"/>
              </a:rPr>
              <a:t>− </a:t>
            </a:r>
            <a:r>
              <a:rPr lang="en" i="1">
                <a:solidFill>
                  <a:srgbClr val="FFFFFF"/>
                </a:solidFill>
                <a:latin typeface="Georgia"/>
                <a:ea typeface="Georgia"/>
                <a:cs typeface="Georgia"/>
                <a:sym typeface="Georgia"/>
              </a:rPr>
              <a:t>d</a:t>
            </a:r>
            <a:r>
              <a:rPr lang="en" baseline="-25000">
                <a:solidFill>
                  <a:srgbClr val="FFFFFF"/>
                </a:solidFill>
                <a:latin typeface="Georgia"/>
                <a:ea typeface="Georgia"/>
                <a:cs typeface="Georgia"/>
                <a:sym typeface="Georgia"/>
              </a:rPr>
              <a:t>2</a:t>
            </a:r>
            <a:r>
              <a:rPr lang="en">
                <a:solidFill>
                  <a:srgbClr val="FFFFFF"/>
                </a:solidFill>
                <a:latin typeface="Georgia"/>
                <a:ea typeface="Georgia"/>
                <a:cs typeface="Georgia"/>
                <a:sym typeface="Georgia"/>
              </a:rPr>
              <a:t>)</a:t>
            </a:r>
            <a:r>
              <a:rPr lang="en" i="1">
                <a:solidFill>
                  <a:srgbClr val="FFFFFF"/>
                </a:solidFill>
                <a:latin typeface="Georgia"/>
                <a:ea typeface="Georgia"/>
                <a:cs typeface="Georgia"/>
                <a:sym typeface="Georgia"/>
              </a:rPr>
              <a:t>g</a:t>
            </a:r>
            <a:endParaRPr sz="1500"/>
          </a:p>
          <a:p>
            <a:pPr marL="457200" lvl="0" indent="-342900" algn="l" rtl="0">
              <a:spcBef>
                <a:spcPts val="1600"/>
              </a:spcBef>
              <a:spcAft>
                <a:spcPts val="1600"/>
              </a:spcAft>
              <a:buSzPts val="1800"/>
              <a:buChar char="●"/>
            </a:pPr>
            <a:r>
              <a:rPr lang="en"/>
              <a:t>Terminal velocity is equal to </a:t>
            </a:r>
            <a:r>
              <a:rPr lang="en" sz="2500" baseline="30000">
                <a:solidFill>
                  <a:srgbClr val="FFFFFF"/>
                </a:solidFill>
                <a:latin typeface="Georgia"/>
                <a:ea typeface="Georgia"/>
                <a:cs typeface="Georgia"/>
                <a:sym typeface="Georgia"/>
              </a:rPr>
              <a:t>2</a:t>
            </a:r>
            <a:r>
              <a:rPr lang="en" sz="1400">
                <a:solidFill>
                  <a:srgbClr val="FFFFFF"/>
                </a:solidFill>
                <a:latin typeface="Georgia"/>
                <a:ea typeface="Georgia"/>
                <a:cs typeface="Georgia"/>
                <a:sym typeface="Georgia"/>
              </a:rPr>
              <a:t>/</a:t>
            </a:r>
            <a:r>
              <a:rPr lang="en" sz="2100" baseline="-25000">
                <a:solidFill>
                  <a:srgbClr val="FFFFFF"/>
                </a:solidFill>
                <a:latin typeface="Georgia"/>
                <a:ea typeface="Georgia"/>
                <a:cs typeface="Georgia"/>
                <a:sym typeface="Georgia"/>
              </a:rPr>
              <a:t>9</a:t>
            </a:r>
            <a:r>
              <a:rPr lang="en" sz="2300">
                <a:solidFill>
                  <a:srgbClr val="FFFFFF"/>
                </a:solidFill>
                <a:latin typeface="Georgia"/>
                <a:ea typeface="Georgia"/>
                <a:cs typeface="Georgia"/>
                <a:sym typeface="Georgia"/>
              </a:rPr>
              <a:t>(</a:t>
            </a:r>
            <a:r>
              <a:rPr lang="en" sz="1700" i="1">
                <a:solidFill>
                  <a:srgbClr val="FFFFFF"/>
                </a:solidFill>
                <a:latin typeface="Georgia"/>
                <a:ea typeface="Georgia"/>
                <a:cs typeface="Georgia"/>
                <a:sym typeface="Georgia"/>
              </a:rPr>
              <a:t>d</a:t>
            </a:r>
            <a:r>
              <a:rPr lang="en" baseline="-25000">
                <a:solidFill>
                  <a:srgbClr val="FFFFFF"/>
                </a:solidFill>
                <a:latin typeface="Georgia"/>
                <a:ea typeface="Georgia"/>
                <a:cs typeface="Georgia"/>
                <a:sym typeface="Georgia"/>
              </a:rPr>
              <a:t>1</a:t>
            </a:r>
            <a:r>
              <a:rPr lang="en" sz="2400">
                <a:solidFill>
                  <a:srgbClr val="FFFFFF"/>
                </a:solidFill>
                <a:latin typeface="Georgia"/>
                <a:ea typeface="Georgia"/>
                <a:cs typeface="Georgia"/>
                <a:sym typeface="Georgia"/>
              </a:rPr>
              <a:t> − </a:t>
            </a:r>
            <a:r>
              <a:rPr lang="en" i="1">
                <a:solidFill>
                  <a:srgbClr val="FFFFFF"/>
                </a:solidFill>
                <a:latin typeface="Georgia"/>
                <a:ea typeface="Georgia"/>
                <a:cs typeface="Georgia"/>
                <a:sym typeface="Georgia"/>
              </a:rPr>
              <a:t>d</a:t>
            </a:r>
            <a:r>
              <a:rPr lang="en" baseline="-25000">
                <a:solidFill>
                  <a:srgbClr val="FFFFFF"/>
                </a:solidFill>
                <a:latin typeface="Georgia"/>
                <a:ea typeface="Georgia"/>
                <a:cs typeface="Georgia"/>
                <a:sym typeface="Georgia"/>
              </a:rPr>
              <a:t>2</a:t>
            </a:r>
            <a:r>
              <a:rPr lang="en" sz="2400">
                <a:solidFill>
                  <a:srgbClr val="FFFFFF"/>
                </a:solidFill>
                <a:latin typeface="Georgia"/>
                <a:ea typeface="Georgia"/>
                <a:cs typeface="Georgia"/>
                <a:sym typeface="Georgia"/>
              </a:rPr>
              <a:t>)</a:t>
            </a:r>
            <a:r>
              <a:rPr lang="en" i="1">
                <a:solidFill>
                  <a:srgbClr val="FFFFFF"/>
                </a:solidFill>
                <a:latin typeface="Georgia"/>
                <a:ea typeface="Georgia"/>
                <a:cs typeface="Georgia"/>
                <a:sym typeface="Georgia"/>
              </a:rPr>
              <a:t>g</a:t>
            </a:r>
            <a:r>
              <a:rPr lang="en" sz="2000" i="1">
                <a:solidFill>
                  <a:srgbClr val="FFFFFF"/>
                </a:solidFill>
                <a:latin typeface="Georgia"/>
                <a:ea typeface="Georgia"/>
                <a:cs typeface="Georgia"/>
                <a:sym typeface="Georgia"/>
              </a:rPr>
              <a:t>r</a:t>
            </a:r>
            <a:r>
              <a:rPr lang="en" sz="2800" baseline="30000">
                <a:solidFill>
                  <a:srgbClr val="FFFFFF"/>
                </a:solidFill>
                <a:latin typeface="Georgia"/>
                <a:ea typeface="Georgia"/>
                <a:cs typeface="Georgia"/>
                <a:sym typeface="Georgia"/>
              </a:rPr>
              <a:t>2</a:t>
            </a:r>
            <a:r>
              <a:rPr lang="en" sz="2000">
                <a:solidFill>
                  <a:srgbClr val="FFFFFF"/>
                </a:solidFill>
                <a:latin typeface="Georgia"/>
                <a:ea typeface="Georgia"/>
                <a:cs typeface="Georgia"/>
                <a:sym typeface="Georgia"/>
              </a:rPr>
              <a:t>/</a:t>
            </a:r>
            <a:r>
              <a:rPr lang="en" sz="2000" i="1">
                <a:solidFill>
                  <a:srgbClr val="FFFFFF"/>
                </a:solidFill>
                <a:latin typeface="Georgia"/>
                <a:ea typeface="Georgia"/>
                <a:cs typeface="Georgia"/>
                <a:sym typeface="Georgia"/>
              </a:rPr>
              <a:t>η</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90250" y="526350"/>
            <a:ext cx="8166600" cy="4090800"/>
          </a:xfrm>
          <a:prstGeom prst="rect">
            <a:avLst/>
          </a:prstGeom>
        </p:spPr>
        <p:txBody>
          <a:bodyPr spcFirstLastPara="1" wrap="square" lIns="91425" tIns="91425" rIns="91425" bIns="91425" anchor="ctr" anchorCtr="0">
            <a:noAutofit/>
          </a:bodyPr>
          <a:lstStyle/>
          <a:p>
            <a:pPr marL="457200" lvl="0" indent="-412750" algn="l" rtl="0">
              <a:spcBef>
                <a:spcPts val="0"/>
              </a:spcBef>
              <a:spcAft>
                <a:spcPts val="0"/>
              </a:spcAft>
              <a:buSzPts val="2900"/>
              <a:buChar char="●"/>
            </a:pPr>
            <a:r>
              <a:rPr lang="en" sz="3600"/>
              <a:t>The drag force acting upward in resistance to the fall.</a:t>
            </a:r>
            <a:endParaRPr sz="3600"/>
          </a:p>
          <a:p>
            <a:pPr marL="457200" lvl="0" indent="-412750" algn="l" rtl="0">
              <a:spcBef>
                <a:spcPts val="0"/>
              </a:spcBef>
              <a:spcAft>
                <a:spcPts val="0"/>
              </a:spcAft>
              <a:buSzPts val="2900"/>
              <a:buChar char="●"/>
            </a:pPr>
            <a:r>
              <a:rPr lang="en" sz="3600"/>
              <a:t>The buoyancy force acting downward.</a:t>
            </a:r>
            <a:endParaRPr sz="3600"/>
          </a:p>
          <a:p>
            <a:pPr marL="457200" lvl="0" indent="-419100" algn="l" rtl="0">
              <a:spcBef>
                <a:spcPts val="0"/>
              </a:spcBef>
              <a:spcAft>
                <a:spcPts val="0"/>
              </a:spcAft>
              <a:buSzPts val="3000"/>
              <a:buChar char="●"/>
            </a:pPr>
            <a:r>
              <a:rPr lang="en" sz="3600"/>
              <a:t>Terminal velocity is the maximum velocity attainable  by an object as it falls through a fluid.</a:t>
            </a:r>
            <a:r>
              <a:rPr lang="en" sz="4300"/>
              <a:t> </a:t>
            </a:r>
            <a:endParaRPr sz="4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Derivation </a:t>
            </a:r>
            <a:endParaRPr/>
          </a:p>
        </p:txBody>
      </p:sp>
      <p:pic>
        <p:nvPicPr>
          <p:cNvPr id="92" name="Google Shape;92;p19"/>
          <p:cNvPicPr preferRelativeResize="0"/>
          <p:nvPr/>
        </p:nvPicPr>
        <p:blipFill>
          <a:blip r:embed="rId3">
            <a:alphaModFix/>
          </a:blip>
          <a:stretch>
            <a:fillRect/>
          </a:stretch>
        </p:blipFill>
        <p:spPr>
          <a:xfrm>
            <a:off x="7178200" y="1058225"/>
            <a:ext cx="1569775" cy="3621525"/>
          </a:xfrm>
          <a:prstGeom prst="rect">
            <a:avLst/>
          </a:prstGeom>
          <a:noFill/>
          <a:ln>
            <a:noFill/>
          </a:ln>
        </p:spPr>
      </p:pic>
      <p:pic>
        <p:nvPicPr>
          <p:cNvPr id="93" name="Google Shape;93;p19"/>
          <p:cNvPicPr preferRelativeResize="0"/>
          <p:nvPr/>
        </p:nvPicPr>
        <p:blipFill>
          <a:blip r:embed="rId4">
            <a:alphaModFix/>
          </a:blip>
          <a:stretch>
            <a:fillRect/>
          </a:stretch>
        </p:blipFill>
        <p:spPr>
          <a:xfrm>
            <a:off x="152400" y="1058225"/>
            <a:ext cx="6522900" cy="362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Heat diffusion equation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90250" y="526350"/>
            <a:ext cx="7885500" cy="40908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00"/>
                </a:solidFill>
                <a:highlight>
                  <a:schemeClr val="lt2"/>
                </a:highlight>
              </a:rPr>
              <a:t>Assumption</a:t>
            </a:r>
            <a:endParaRPr>
              <a:solidFill>
                <a:srgbClr val="FFFF00"/>
              </a:solidFill>
              <a:highlight>
                <a:schemeClr val="lt2"/>
              </a:highlight>
            </a:endParaRPr>
          </a:p>
          <a:p>
            <a:pPr marL="0" lvl="0" indent="0" algn="ctr" rtl="0">
              <a:spcBef>
                <a:spcPts val="0"/>
              </a:spcBef>
              <a:spcAft>
                <a:spcPts val="0"/>
              </a:spcAft>
              <a:buNone/>
            </a:pPr>
            <a:endParaRPr sz="1900"/>
          </a:p>
          <a:p>
            <a:pPr marL="457200" lvl="0" indent="-425450" algn="l" rtl="0">
              <a:spcBef>
                <a:spcPts val="0"/>
              </a:spcBef>
              <a:spcAft>
                <a:spcPts val="0"/>
              </a:spcAft>
              <a:buSzPts val="3100"/>
              <a:buChar char="❏"/>
            </a:pPr>
            <a:r>
              <a:rPr lang="en" sz="3100"/>
              <a:t>No energy generation</a:t>
            </a:r>
            <a:endParaRPr sz="3100"/>
          </a:p>
          <a:p>
            <a:pPr marL="457200" lvl="0" indent="-425450" algn="l" rtl="0">
              <a:spcBef>
                <a:spcPts val="0"/>
              </a:spcBef>
              <a:spcAft>
                <a:spcPts val="0"/>
              </a:spcAft>
              <a:buSzPts val="3100"/>
              <a:buChar char="❏"/>
            </a:pPr>
            <a:r>
              <a:rPr lang="en" sz="3100"/>
              <a:t>Steady state </a:t>
            </a:r>
            <a:endParaRPr sz="3100"/>
          </a:p>
          <a:p>
            <a:pPr marL="457200" lvl="0" indent="-425450" algn="l" rtl="0">
              <a:spcBef>
                <a:spcPts val="0"/>
              </a:spcBef>
              <a:spcAft>
                <a:spcPts val="0"/>
              </a:spcAft>
              <a:buSzPts val="3100"/>
              <a:buChar char="❏"/>
            </a:pPr>
            <a:r>
              <a:rPr lang="en" sz="3100"/>
              <a:t>Constant k</a:t>
            </a:r>
            <a:endParaRPr sz="31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On-screen Show (16:9)</PresentationFormat>
  <Paragraphs>48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Old Standard TT</vt:lpstr>
      <vt:lpstr>Georgia</vt:lpstr>
      <vt:lpstr>Paperback</vt:lpstr>
      <vt:lpstr>Python in Chemical Engineering</vt:lpstr>
      <vt:lpstr>Assignments </vt:lpstr>
      <vt:lpstr>Stoke’s law Heat diffusion equation Simulating flow and temperature profile in heated tube  Simulating flow and temperature profile through double pipe heat exchanger </vt:lpstr>
      <vt:lpstr>Stoke’s law</vt:lpstr>
      <vt:lpstr>Mathematical equation that expresses the drag force resisting the small spherical through a fluid medium</vt:lpstr>
      <vt:lpstr>The drag force acting upward in resistance to the fall. The buoyancy force acting downward. Terminal velocity is the maximum velocity attainable  by an object as it falls through a fluid. </vt:lpstr>
      <vt:lpstr>Derivation </vt:lpstr>
      <vt:lpstr>Heat diffusion equation </vt:lpstr>
      <vt:lpstr>Assumption  No energy generation Steady state  Constant k</vt:lpstr>
      <vt:lpstr>Derivation </vt:lpstr>
      <vt:lpstr>Energy balance(continued)</vt:lpstr>
      <vt:lpstr>Taylor series expansion</vt:lpstr>
      <vt:lpstr>PowerPoint Presentation</vt:lpstr>
      <vt:lpstr>Simulating flow and temperature profile in heated tube</vt:lpstr>
      <vt:lpstr>Derivation </vt:lpstr>
      <vt:lpstr>Energy balance </vt:lpstr>
      <vt:lpstr>Temperature profile as function of time and space</vt:lpstr>
      <vt:lpstr>Simulating flow and temperature profile through a double pipe heat exchanger</vt:lpstr>
      <vt:lpstr>Derivation </vt:lpstr>
      <vt:lpstr>PowerPoint Presentation</vt:lpstr>
      <vt:lpstr>PowerPoint Presentation</vt:lpstr>
      <vt:lpstr>PowerPoint Presentation</vt:lpstr>
      <vt:lpstr>Acknowledgement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 Chemical Engineering</dc:title>
  <cp:lastModifiedBy>ravi shankar</cp:lastModifiedBy>
  <cp:revision>1</cp:revision>
  <dcterms:modified xsi:type="dcterms:W3CDTF">2022-06-10T17:18:15Z</dcterms:modified>
</cp:coreProperties>
</file>