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65" r:id="rId6"/>
    <p:sldId id="266" r:id="rId7"/>
    <p:sldId id="259" r:id="rId8"/>
    <p:sldId id="270" r:id="rId9"/>
    <p:sldId id="262" r:id="rId10"/>
    <p:sldId id="260" r:id="rId11"/>
    <p:sldId id="263" r:id="rId12"/>
    <p:sldId id="269" r:id="rId13"/>
    <p:sldId id="274" r:id="rId14"/>
    <p:sldId id="261" r:id="rId15"/>
    <p:sldId id="267" r:id="rId16"/>
    <p:sldId id="273" r:id="rId17"/>
    <p:sldId id="26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i shankar" initials="rs" lastIdx="1" clrIdx="0">
    <p:extLst>
      <p:ext uri="{19B8F6BF-5375-455C-9EA6-DF929625EA0E}">
        <p15:presenceInfo xmlns:p15="http://schemas.microsoft.com/office/powerpoint/2012/main" userId="69bcaf8121ba7a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2BCC-E5A1-F752-61BE-BF2A524D1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837" y="1659988"/>
            <a:ext cx="9411286" cy="2419643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>
                <a:solidFill>
                  <a:srgbClr val="FFFF00"/>
                </a:solidFill>
              </a:rPr>
              <a:t>Simutech</a:t>
            </a:r>
            <a:r>
              <a:rPr lang="en-US" dirty="0">
                <a:solidFill>
                  <a:srgbClr val="FFFF00"/>
                </a:solidFill>
              </a:rPr>
              <a:t> : python in chemical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58113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25C0-2B88-D126-5FB8-94CCAE65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Simulating flow and temperature profile in heated tube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A8D8-84CD-CB28-44E8-6CFB8576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500468"/>
            <a:ext cx="10131425" cy="2907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2BAC-2B61-26B8-D2AC-0D2631E3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6170"/>
            <a:ext cx="9738703" cy="1291315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derivation</a:t>
            </a:r>
            <a:br>
              <a:rPr lang="en-IN" b="0" i="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499E17-44C7-E72E-E994-29F932124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74774" y="844063"/>
            <a:ext cx="9119724" cy="5570805"/>
          </a:xfrm>
        </p:spPr>
      </p:pic>
    </p:spTree>
    <p:extLst>
      <p:ext uri="{BB962C8B-B14F-4D97-AF65-F5344CB8AC3E}">
        <p14:creationId xmlns:p14="http://schemas.microsoft.com/office/powerpoint/2010/main" val="565509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F932-14A5-6F11-DF4B-9DC0F759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86524"/>
            <a:ext cx="10131425" cy="8139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Temperature profile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EA3327-5E81-DCD0-4A3C-A739B19F2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2" y="1063510"/>
            <a:ext cx="1002321" cy="4302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At t=0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76615E-A878-E66E-35C2-73339B1AAAE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58256" y="1493710"/>
            <a:ext cx="7075487" cy="4483100"/>
          </a:xfrm>
        </p:spPr>
      </p:pic>
    </p:spTree>
    <p:extLst>
      <p:ext uri="{BB962C8B-B14F-4D97-AF65-F5344CB8AC3E}">
        <p14:creationId xmlns:p14="http://schemas.microsoft.com/office/powerpoint/2010/main" val="188582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88C3-4EF9-2687-9180-898FDD0FE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27" y="430464"/>
            <a:ext cx="10131426" cy="860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Final Temperature profile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19CA9-3E59-C488-3D04-2E683213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94" y="1290864"/>
            <a:ext cx="7526215" cy="471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49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5807-9EEB-5914-678E-26A6C6F3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45" y="609600"/>
            <a:ext cx="9580098" cy="532696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Simulating flow and temperature profile through a double pipe heat exchanger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6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CDA0-C5C8-899D-51A7-13241C8C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311" y="229773"/>
            <a:ext cx="8932984" cy="698695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derivation</a:t>
            </a:r>
            <a:br>
              <a:rPr lang="en-IN" b="0" i="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29A73-F0BC-6D62-64BC-6D4DF6562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311" y="928469"/>
            <a:ext cx="8947052" cy="5579142"/>
          </a:xfrm>
        </p:spPr>
      </p:pic>
    </p:spTree>
    <p:extLst>
      <p:ext uri="{BB962C8B-B14F-4D97-AF65-F5344CB8AC3E}">
        <p14:creationId xmlns:p14="http://schemas.microsoft.com/office/powerpoint/2010/main" val="4224197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B76E5-07A9-9CD8-44DA-BB667D536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661" y="587033"/>
            <a:ext cx="9284677" cy="5909017"/>
          </a:xfrm>
        </p:spPr>
      </p:pic>
    </p:spTree>
    <p:extLst>
      <p:ext uri="{BB962C8B-B14F-4D97-AF65-F5344CB8AC3E}">
        <p14:creationId xmlns:p14="http://schemas.microsoft.com/office/powerpoint/2010/main" val="333701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A609-0E9C-12FF-D044-43DE0A43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Temperature profile of inner and outer pipe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D3092-E287-6E39-5FA8-57C958C0A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0" y="2065868"/>
            <a:ext cx="7920111" cy="3772224"/>
          </a:xfrm>
        </p:spPr>
      </p:pic>
    </p:spTree>
    <p:extLst>
      <p:ext uri="{BB962C8B-B14F-4D97-AF65-F5344CB8AC3E}">
        <p14:creationId xmlns:p14="http://schemas.microsoft.com/office/powerpoint/2010/main" val="3162578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EA75-A54A-2B16-C380-E0D17B033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rgbClr val="FFFF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133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7D64-7B4C-4D95-33BB-34799AFA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rgbClr val="FFFF00"/>
                </a:solidFill>
              </a:rPr>
              <a:t>Acknowledgement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ADDA-EED3-E7B6-D140-FB1804CCD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latin typeface="Arial"/>
                <a:ea typeface="Arial"/>
                <a:cs typeface="Arial"/>
                <a:sym typeface="Arial"/>
              </a:rPr>
              <a:t>I would like to </a:t>
            </a:r>
            <a:r>
              <a:rPr lang="en-GB" sz="3600" dirty="0"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GB" sz="3200" dirty="0">
                <a:latin typeface="Arial"/>
                <a:ea typeface="Arial"/>
                <a:cs typeface="Arial"/>
                <a:sym typeface="Arial"/>
              </a:rPr>
              <a:t>our </a:t>
            </a:r>
            <a:r>
              <a:rPr lang="en-GB" sz="3200" dirty="0" err="1">
                <a:latin typeface="Arial"/>
                <a:ea typeface="Arial"/>
                <a:cs typeface="Arial"/>
                <a:sym typeface="Arial"/>
              </a:rPr>
              <a:t>chemineers</a:t>
            </a:r>
            <a:r>
              <a:rPr lang="en-GB" sz="3200" dirty="0">
                <a:latin typeface="Arial"/>
                <a:ea typeface="Arial"/>
                <a:cs typeface="Arial"/>
                <a:sym typeface="Arial"/>
              </a:rPr>
              <a:t> society for providing this project and also I would like to thank Mr. </a:t>
            </a:r>
            <a:r>
              <a:rPr lang="en-GB" sz="3200" dirty="0" err="1">
                <a:latin typeface="Arial"/>
                <a:ea typeface="Arial"/>
                <a:cs typeface="Arial"/>
                <a:sym typeface="Arial"/>
              </a:rPr>
              <a:t>Samanvay</a:t>
            </a:r>
            <a:r>
              <a:rPr lang="en-GB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3200" dirty="0">
                <a:latin typeface="Arial"/>
                <a:ea typeface="Arial"/>
                <a:cs typeface="Arial"/>
                <a:sym typeface="Arial"/>
              </a:rPr>
              <a:t>for their efficient mentorship and for teaching this project and for clearing our doubts and queries to our satisfaction, regarding the process and progress of this project.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85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B8F0-F4CC-C458-997C-1E744A73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765" y="609600"/>
            <a:ext cx="3784209" cy="145626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2BA9A-B895-B8AD-82E8-3A8CCD21774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02060"/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marL="342900" indent="-342900">
              <a:buSzPct val="112000"/>
              <a:buFont typeface="+mj-lt"/>
              <a:buAutoNum type="arabicPeriod"/>
            </a:pPr>
            <a:r>
              <a:rPr lang="en-US" sz="3200" dirty="0"/>
              <a:t>Stokes’s law</a:t>
            </a:r>
          </a:p>
          <a:p>
            <a:pPr marL="342900" indent="-342900">
              <a:buSzPct val="112000"/>
              <a:buFont typeface="+mj-lt"/>
              <a:buAutoNum type="arabicPeriod"/>
            </a:pPr>
            <a:r>
              <a:rPr lang="en-US" sz="3200" dirty="0"/>
              <a:t>Heat diffusion equation </a:t>
            </a:r>
          </a:p>
          <a:p>
            <a:pPr marL="342900" indent="-342900">
              <a:buSzPct val="112000"/>
              <a:buFont typeface="+mj-lt"/>
              <a:buAutoNum type="arabicPeriod"/>
            </a:pPr>
            <a:r>
              <a:rPr lang="en-US" sz="3200" dirty="0"/>
              <a:t>Simulating flow and temperature profile in heated tube </a:t>
            </a:r>
          </a:p>
          <a:p>
            <a:pPr marL="342900" indent="-342900">
              <a:buSzPct val="112000"/>
              <a:buFont typeface="+mj-lt"/>
              <a:buAutoNum type="arabicPeriod"/>
            </a:pPr>
            <a:r>
              <a:rPr lang="en-US" sz="3200" dirty="0"/>
              <a:t>Simulating flow and temperature profile through a double pipe heat exchanger</a:t>
            </a:r>
          </a:p>
        </p:txBody>
      </p:sp>
    </p:spTree>
    <p:extLst>
      <p:ext uri="{BB962C8B-B14F-4D97-AF65-F5344CB8AC3E}">
        <p14:creationId xmlns:p14="http://schemas.microsoft.com/office/powerpoint/2010/main" val="144704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CEE7-B10C-3991-CFF2-7D76EAD0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892" y="942535"/>
            <a:ext cx="4909625" cy="158965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          Stokes’s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079F-68D1-1EAA-BB99-1021B604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906694"/>
            <a:ext cx="10131425" cy="27567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>
                <a:latin typeface="Georgia" panose="02040502050405020303" pitchFamily="18" charset="0"/>
              </a:rPr>
              <a:t>M</a:t>
            </a:r>
            <a:r>
              <a:rPr lang="en-IN" sz="3200" b="0" i="0" dirty="0">
                <a:effectLst/>
                <a:latin typeface="Georgia" panose="02040502050405020303" pitchFamily="18" charset="0"/>
              </a:rPr>
              <a:t>athematical equation that expresses the </a:t>
            </a:r>
            <a:r>
              <a:rPr lang="en-IN" sz="3200" dirty="0">
                <a:latin typeface="Georgia" panose="02040502050405020303" pitchFamily="18" charset="0"/>
              </a:rPr>
              <a:t>drag</a:t>
            </a:r>
            <a:r>
              <a:rPr lang="en-IN" sz="3200" b="0" i="0" dirty="0">
                <a:effectLst/>
                <a:latin typeface="Georgia" panose="02040502050405020303" pitchFamily="18" charset="0"/>
              </a:rPr>
              <a:t> </a:t>
            </a:r>
            <a:r>
              <a:rPr lang="en-IN" sz="3200" dirty="0">
                <a:latin typeface="Georgia" panose="02040502050405020303" pitchFamily="18" charset="0"/>
              </a:rPr>
              <a:t>force</a:t>
            </a:r>
            <a:r>
              <a:rPr lang="en-IN" sz="3200" b="0" i="0" dirty="0">
                <a:effectLst/>
                <a:latin typeface="Georgia" panose="02040502050405020303" pitchFamily="18" charset="0"/>
              </a:rPr>
              <a:t> resisting the fall of small spherical particles through a </a:t>
            </a:r>
            <a:r>
              <a:rPr lang="en-IN" sz="3200" dirty="0">
                <a:latin typeface="Georgia" panose="02040502050405020303" pitchFamily="18" charset="0"/>
              </a:rPr>
              <a:t>fluid </a:t>
            </a:r>
            <a:r>
              <a:rPr lang="en-IN" sz="3200" b="0" i="0" dirty="0">
                <a:effectLst/>
                <a:latin typeface="Georgia" panose="02040502050405020303" pitchFamily="18" charset="0"/>
              </a:rPr>
              <a:t>medium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424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ED530-B519-5713-A558-9292E712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1" y="675249"/>
            <a:ext cx="10029435" cy="5115951"/>
          </a:xfrm>
        </p:spPr>
        <p:txBody>
          <a:bodyPr anchor="t">
            <a:normAutofit/>
          </a:bodyPr>
          <a:lstStyle/>
          <a:p>
            <a:r>
              <a:rPr lang="en-IN" sz="2400" dirty="0">
                <a:latin typeface="Georgia" panose="02040502050405020303" pitchFamily="18" charset="0"/>
              </a:rPr>
              <a:t>T</a:t>
            </a:r>
            <a:r>
              <a:rPr lang="en-IN" sz="2400" b="0" i="0" dirty="0">
                <a:effectLst/>
                <a:latin typeface="Georgia" panose="02040502050405020303" pitchFamily="18" charset="0"/>
              </a:rPr>
              <a:t>he </a:t>
            </a:r>
            <a:r>
              <a:rPr lang="en-IN" sz="2400" b="1" i="0" dirty="0">
                <a:effectLst/>
                <a:latin typeface="Georgia" panose="02040502050405020303" pitchFamily="18" charset="0"/>
              </a:rPr>
              <a:t>drag force </a:t>
            </a:r>
            <a:r>
              <a:rPr lang="en-IN" sz="2400" b="0" i="1" dirty="0" err="1">
                <a:effectLst/>
                <a:latin typeface="Georgia" panose="02040502050405020303" pitchFamily="18" charset="0"/>
              </a:rPr>
              <a:t>F</a:t>
            </a:r>
            <a:r>
              <a:rPr lang="en-IN" sz="1200" b="0" i="1" dirty="0" err="1">
                <a:effectLst/>
                <a:latin typeface="Georgia" panose="02040502050405020303" pitchFamily="18" charset="0"/>
              </a:rPr>
              <a:t>d</a:t>
            </a:r>
            <a:r>
              <a:rPr lang="en-IN" sz="2400" b="0" i="0" dirty="0">
                <a:effectLst/>
                <a:latin typeface="Georgia" panose="02040502050405020303" pitchFamily="18" charset="0"/>
              </a:rPr>
              <a:t> acting upward in resistance to the fall is equal to 6</a:t>
            </a:r>
            <a:r>
              <a:rPr lang="en-IN" sz="2400" b="0" i="1" dirty="0">
                <a:effectLst/>
                <a:latin typeface="Georgia" panose="02040502050405020303" pitchFamily="18" charset="0"/>
              </a:rPr>
              <a:t>π</a:t>
            </a:r>
            <a:r>
              <a:rPr lang="en-IN" sz="2400" b="0" i="1" dirty="0" err="1">
                <a:effectLst/>
                <a:latin typeface="Georgia" panose="02040502050405020303" pitchFamily="18" charset="0"/>
              </a:rPr>
              <a:t>rηv</a:t>
            </a:r>
            <a:r>
              <a:rPr lang="en-IN" sz="2400" b="0" i="0" dirty="0">
                <a:effectLst/>
                <a:latin typeface="Georgia" panose="02040502050405020303" pitchFamily="18" charset="0"/>
              </a:rPr>
              <a:t>, in which </a:t>
            </a:r>
            <a:r>
              <a:rPr lang="en-IN" sz="2400" b="0" i="1" dirty="0">
                <a:effectLst/>
                <a:latin typeface="Georgia" panose="02040502050405020303" pitchFamily="18" charset="0"/>
              </a:rPr>
              <a:t>r</a:t>
            </a:r>
            <a:r>
              <a:rPr lang="en-IN" sz="2400" b="0" i="0" dirty="0">
                <a:effectLst/>
                <a:latin typeface="Georgia" panose="02040502050405020303" pitchFamily="18" charset="0"/>
              </a:rPr>
              <a:t> is the radius of the </a:t>
            </a:r>
            <a:r>
              <a:rPr lang="en-IN" sz="2400" dirty="0">
                <a:latin typeface="Georgia" panose="02040502050405020303" pitchFamily="18" charset="0"/>
              </a:rPr>
              <a:t>sphere</a:t>
            </a:r>
            <a:r>
              <a:rPr lang="en-IN" sz="2400" b="0" i="0" dirty="0">
                <a:effectLst/>
                <a:latin typeface="Georgia" panose="02040502050405020303" pitchFamily="18" charset="0"/>
              </a:rPr>
              <a:t>, </a:t>
            </a:r>
            <a:r>
              <a:rPr lang="en-IN" sz="2400" b="0" i="1" dirty="0">
                <a:effectLst/>
                <a:latin typeface="Georgia" panose="02040502050405020303" pitchFamily="18" charset="0"/>
              </a:rPr>
              <a:t>η</a:t>
            </a:r>
            <a:r>
              <a:rPr lang="en-IN" sz="2400" b="0" i="0" dirty="0">
                <a:effectLst/>
                <a:latin typeface="Georgia" panose="02040502050405020303" pitchFamily="18" charset="0"/>
              </a:rPr>
              <a:t> is the </a:t>
            </a:r>
            <a:r>
              <a:rPr lang="en-IN" sz="2400" dirty="0">
                <a:latin typeface="Georgia" panose="02040502050405020303" pitchFamily="18" charset="0"/>
              </a:rPr>
              <a:t>viscosity </a:t>
            </a:r>
            <a:r>
              <a:rPr lang="en-IN" sz="2400" b="0" i="0" dirty="0">
                <a:effectLst/>
                <a:latin typeface="Georgia" panose="02040502050405020303" pitchFamily="18" charset="0"/>
              </a:rPr>
              <a:t>of the liquid, and </a:t>
            </a:r>
            <a:r>
              <a:rPr lang="en-IN" sz="2400" b="0" i="1" dirty="0">
                <a:effectLst/>
                <a:latin typeface="Georgia" panose="02040502050405020303" pitchFamily="18" charset="0"/>
              </a:rPr>
              <a:t>v</a:t>
            </a:r>
            <a:r>
              <a:rPr lang="en-IN" sz="2400" b="0" i="0" dirty="0">
                <a:effectLst/>
                <a:latin typeface="Georgia" panose="02040502050405020303" pitchFamily="18" charset="0"/>
              </a:rPr>
              <a:t> is the velocity of fall.</a:t>
            </a:r>
          </a:p>
          <a:p>
            <a:r>
              <a:rPr lang="en-IN" sz="2400" b="0" i="0" dirty="0">
                <a:effectLst/>
                <a:latin typeface="Georgia" panose="02040502050405020303" pitchFamily="18" charset="0"/>
              </a:rPr>
              <a:t>The </a:t>
            </a:r>
            <a:r>
              <a:rPr lang="en-IN" sz="2400" b="1" dirty="0">
                <a:latin typeface="Georgia" panose="02040502050405020303" pitchFamily="18" charset="0"/>
              </a:rPr>
              <a:t>buoyancy </a:t>
            </a:r>
            <a:r>
              <a:rPr lang="en-IN" sz="2400" b="1" i="0" dirty="0">
                <a:effectLst/>
                <a:latin typeface="Georgia" panose="02040502050405020303" pitchFamily="18" charset="0"/>
              </a:rPr>
              <a:t>force</a:t>
            </a:r>
            <a:r>
              <a:rPr lang="en-IN" sz="24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N" sz="2400" dirty="0" err="1">
                <a:latin typeface="Georgia" panose="02040502050405020303" pitchFamily="18" charset="0"/>
              </a:rPr>
              <a:t>F</a:t>
            </a:r>
            <a:r>
              <a:rPr lang="en-IN" sz="1200" dirty="0" err="1">
                <a:latin typeface="Georgia" panose="02040502050405020303" pitchFamily="18" charset="0"/>
              </a:rPr>
              <a:t>g</a:t>
            </a:r>
            <a:r>
              <a:rPr lang="en-IN" sz="2400" dirty="0">
                <a:latin typeface="Georgia" panose="02040502050405020303" pitchFamily="18" charset="0"/>
              </a:rPr>
              <a:t> </a:t>
            </a:r>
            <a:r>
              <a:rPr lang="en-IN" sz="2400" b="0" i="0" dirty="0">
                <a:effectLst/>
                <a:latin typeface="Georgia" panose="02040502050405020303" pitchFamily="18" charset="0"/>
              </a:rPr>
              <a:t>acting downward is equal to </a:t>
            </a:r>
            <a:r>
              <a:rPr lang="en-IN" sz="2400" b="0" i="0" baseline="30000" dirty="0">
                <a:effectLst/>
                <a:latin typeface="Georgia" panose="02040502050405020303" pitchFamily="18" charset="0"/>
              </a:rPr>
              <a:t>4</a:t>
            </a:r>
            <a:r>
              <a:rPr lang="en-IN" sz="2400" b="0" i="0" dirty="0">
                <a:effectLst/>
                <a:latin typeface="Georgia" panose="02040502050405020303" pitchFamily="18" charset="0"/>
              </a:rPr>
              <a:t>/</a:t>
            </a:r>
            <a:r>
              <a:rPr lang="en-IN" sz="2400" b="0" i="0" baseline="-25000" dirty="0">
                <a:effectLst/>
                <a:latin typeface="Georgia" panose="02040502050405020303" pitchFamily="18" charset="0"/>
              </a:rPr>
              <a:t>3</a:t>
            </a:r>
            <a:r>
              <a:rPr lang="en-IN" sz="2400" b="0" i="1" dirty="0">
                <a:effectLst/>
                <a:latin typeface="Georgia" panose="02040502050405020303" pitchFamily="18" charset="0"/>
              </a:rPr>
              <a:t>πr</a:t>
            </a:r>
            <a:r>
              <a:rPr lang="en-IN" sz="2400" b="0" i="0" baseline="30000" dirty="0">
                <a:effectLst/>
                <a:latin typeface="Georgia" panose="02040502050405020303" pitchFamily="18" charset="0"/>
              </a:rPr>
              <a:t>3</a:t>
            </a:r>
            <a:r>
              <a:rPr lang="en-IN" sz="2400" b="0" i="0" dirty="0">
                <a:effectLst/>
                <a:latin typeface="Georgia" panose="02040502050405020303" pitchFamily="18" charset="0"/>
              </a:rPr>
              <a:t> (</a:t>
            </a:r>
            <a:r>
              <a:rPr lang="en-IN" sz="2400" b="0" i="1" dirty="0">
                <a:effectLst/>
                <a:latin typeface="Georgia" panose="02040502050405020303" pitchFamily="18" charset="0"/>
              </a:rPr>
              <a:t>d</a:t>
            </a:r>
            <a:r>
              <a:rPr lang="en-IN" sz="2400" b="0" i="0" baseline="-25000" dirty="0">
                <a:effectLst/>
                <a:latin typeface="Georgia" panose="02040502050405020303" pitchFamily="18" charset="0"/>
              </a:rPr>
              <a:t>1 </a:t>
            </a:r>
            <a:r>
              <a:rPr lang="en-IN" sz="2400" b="0" i="0" dirty="0">
                <a:effectLst/>
                <a:latin typeface="Georgia" panose="02040502050405020303" pitchFamily="18" charset="0"/>
              </a:rPr>
              <a:t>− </a:t>
            </a:r>
            <a:r>
              <a:rPr lang="en-IN" sz="2400" b="0" i="1" dirty="0">
                <a:effectLst/>
                <a:latin typeface="Georgia" panose="02040502050405020303" pitchFamily="18" charset="0"/>
              </a:rPr>
              <a:t>d</a:t>
            </a:r>
            <a:r>
              <a:rPr lang="en-IN" sz="2400" b="0" i="0" baseline="-25000" dirty="0">
                <a:effectLst/>
                <a:latin typeface="Georgia" panose="02040502050405020303" pitchFamily="18" charset="0"/>
              </a:rPr>
              <a:t>2</a:t>
            </a:r>
            <a:r>
              <a:rPr lang="en-IN" sz="2400" b="0" i="0" dirty="0">
                <a:effectLst/>
                <a:latin typeface="Georgia" panose="02040502050405020303" pitchFamily="18" charset="0"/>
              </a:rPr>
              <a:t>)</a:t>
            </a:r>
            <a:r>
              <a:rPr lang="en-IN" sz="2400" b="0" i="1" dirty="0">
                <a:effectLst/>
                <a:latin typeface="Georgia" panose="02040502050405020303" pitchFamily="18" charset="0"/>
              </a:rPr>
              <a:t>g</a:t>
            </a:r>
            <a:r>
              <a:rPr lang="en-IN" sz="2400" b="0" i="0" dirty="0">
                <a:effectLst/>
                <a:latin typeface="Georgia" panose="02040502050405020303" pitchFamily="18" charset="0"/>
              </a:rPr>
              <a:t>, in which </a:t>
            </a:r>
            <a:r>
              <a:rPr lang="en-IN" sz="2400" b="0" i="1" dirty="0">
                <a:effectLst/>
                <a:latin typeface="Georgia" panose="02040502050405020303" pitchFamily="18" charset="0"/>
              </a:rPr>
              <a:t>d</a:t>
            </a:r>
            <a:r>
              <a:rPr lang="en-IN" sz="2400" b="0" i="0" baseline="-25000" dirty="0">
                <a:effectLst/>
                <a:latin typeface="Georgia" panose="02040502050405020303" pitchFamily="18" charset="0"/>
              </a:rPr>
              <a:t>1</a:t>
            </a:r>
            <a:r>
              <a:rPr lang="en-IN" sz="2400" b="0" i="0" dirty="0">
                <a:effectLst/>
                <a:latin typeface="Georgia" panose="02040502050405020303" pitchFamily="18" charset="0"/>
              </a:rPr>
              <a:t> is the density of the sphere, </a:t>
            </a:r>
            <a:r>
              <a:rPr lang="en-IN" sz="2400" b="0" i="1" dirty="0">
                <a:effectLst/>
                <a:latin typeface="Georgia" panose="02040502050405020303" pitchFamily="18" charset="0"/>
              </a:rPr>
              <a:t>d</a:t>
            </a:r>
            <a:r>
              <a:rPr lang="en-IN" sz="2400" b="0" i="0" baseline="-25000" dirty="0">
                <a:effectLst/>
                <a:latin typeface="Georgia" panose="02040502050405020303" pitchFamily="18" charset="0"/>
              </a:rPr>
              <a:t>2</a:t>
            </a:r>
            <a:r>
              <a:rPr lang="en-IN" sz="2400" b="0" i="0" dirty="0">
                <a:effectLst/>
                <a:latin typeface="Georgia" panose="02040502050405020303" pitchFamily="18" charset="0"/>
              </a:rPr>
              <a:t> is the density of the liquid, and </a:t>
            </a:r>
            <a:r>
              <a:rPr lang="en-IN" sz="2400" b="0" i="1" dirty="0">
                <a:effectLst/>
                <a:latin typeface="Georgia" panose="02040502050405020303" pitchFamily="18" charset="0"/>
              </a:rPr>
              <a:t>g</a:t>
            </a:r>
            <a:r>
              <a:rPr lang="en-IN" sz="2400" b="0" i="0" dirty="0">
                <a:effectLst/>
                <a:latin typeface="Georgia" panose="02040502050405020303" pitchFamily="18" charset="0"/>
              </a:rPr>
              <a:t> is the acceleration due to gravity.</a:t>
            </a:r>
          </a:p>
          <a:p>
            <a:r>
              <a:rPr lang="en-IN" sz="2400" b="1" i="0" dirty="0">
                <a:effectLst/>
                <a:latin typeface="Arial" panose="020B0604020202020204" pitchFamily="34" charset="0"/>
              </a:rPr>
              <a:t>Terminal velocity</a:t>
            </a:r>
            <a:r>
              <a:rPr lang="en-IN" sz="2400" b="0" i="0" dirty="0">
                <a:effectLst/>
                <a:latin typeface="Arial" panose="020B0604020202020204" pitchFamily="34" charset="0"/>
              </a:rPr>
              <a:t> is the maximum velocity (speed) attainable by an object as it falls through a </a:t>
            </a:r>
            <a:r>
              <a:rPr lang="en-IN" sz="2400" dirty="0">
                <a:latin typeface="Arial" panose="020B0604020202020204" pitchFamily="34" charset="0"/>
              </a:rPr>
              <a:t>fluid.</a:t>
            </a:r>
          </a:p>
          <a:p>
            <a:r>
              <a:rPr lang="en-IN" sz="2400" dirty="0">
                <a:latin typeface="Arial" panose="020B0604020202020204" pitchFamily="34" charset="0"/>
              </a:rPr>
              <a:t>Terminal velocity (</a:t>
            </a:r>
            <a:r>
              <a:rPr lang="en-US" sz="2400" b="0" i="1" dirty="0" err="1">
                <a:effectLst/>
                <a:latin typeface="Georgia" panose="02040502050405020303" pitchFamily="18" charset="0"/>
              </a:rPr>
              <a:t>v</a:t>
            </a:r>
            <a:r>
              <a:rPr lang="en-US" sz="1200" b="0" i="1" dirty="0" err="1">
                <a:effectLst/>
                <a:latin typeface="Georgia" panose="02040502050405020303" pitchFamily="18" charset="0"/>
              </a:rPr>
              <a:t>t</a:t>
            </a:r>
            <a:r>
              <a:rPr lang="en-US" sz="2400" b="0" i="0" dirty="0">
                <a:effectLst/>
                <a:latin typeface="Georgia" panose="02040502050405020303" pitchFamily="18" charset="0"/>
              </a:rPr>
              <a:t> )= </a:t>
            </a:r>
            <a:r>
              <a:rPr lang="en-US" sz="2400" b="0" i="0" baseline="30000" dirty="0">
                <a:effectLst/>
                <a:latin typeface="Georgia" panose="02040502050405020303" pitchFamily="18" charset="0"/>
              </a:rPr>
              <a:t>2</a:t>
            </a:r>
            <a:r>
              <a:rPr lang="en-US" sz="2400" b="0" i="0" dirty="0">
                <a:effectLst/>
                <a:latin typeface="Georgia" panose="02040502050405020303" pitchFamily="18" charset="0"/>
              </a:rPr>
              <a:t>/</a:t>
            </a:r>
            <a:r>
              <a:rPr lang="en-US" sz="2400" b="0" i="0" baseline="-25000" dirty="0">
                <a:effectLst/>
                <a:latin typeface="Georgia" panose="02040502050405020303" pitchFamily="18" charset="0"/>
              </a:rPr>
              <a:t>9</a:t>
            </a:r>
            <a:r>
              <a:rPr lang="en-US" sz="2400" b="0" i="0" dirty="0">
                <a:effectLst/>
                <a:latin typeface="Georgia" panose="02040502050405020303" pitchFamily="18" charset="0"/>
              </a:rPr>
              <a:t>(</a:t>
            </a:r>
            <a:r>
              <a:rPr lang="en-US" sz="2400" b="0" i="1" dirty="0">
                <a:effectLst/>
                <a:latin typeface="Georgia" panose="02040502050405020303" pitchFamily="18" charset="0"/>
              </a:rPr>
              <a:t>d</a:t>
            </a:r>
            <a:r>
              <a:rPr lang="en-US" sz="2400" b="0" i="0" baseline="-25000" dirty="0">
                <a:effectLst/>
                <a:latin typeface="Georgia" panose="02040502050405020303" pitchFamily="18" charset="0"/>
              </a:rPr>
              <a:t>1</a:t>
            </a:r>
            <a:r>
              <a:rPr lang="en-US" sz="2400" b="0" i="0" dirty="0">
                <a:effectLst/>
                <a:latin typeface="Georgia" panose="02040502050405020303" pitchFamily="18" charset="0"/>
              </a:rPr>
              <a:t> − </a:t>
            </a:r>
            <a:r>
              <a:rPr lang="en-US" sz="2400" b="0" i="1" dirty="0">
                <a:effectLst/>
                <a:latin typeface="Georgia" panose="02040502050405020303" pitchFamily="18" charset="0"/>
              </a:rPr>
              <a:t>d</a:t>
            </a:r>
            <a:r>
              <a:rPr lang="en-US" sz="2400" b="0" i="0" baseline="-25000" dirty="0">
                <a:effectLst/>
                <a:latin typeface="Georgia" panose="02040502050405020303" pitchFamily="18" charset="0"/>
              </a:rPr>
              <a:t>2</a:t>
            </a:r>
            <a:r>
              <a:rPr lang="en-US" sz="2400" b="0" i="0" dirty="0">
                <a:effectLst/>
                <a:latin typeface="Georgia" panose="02040502050405020303" pitchFamily="18" charset="0"/>
              </a:rPr>
              <a:t>)</a:t>
            </a:r>
            <a:r>
              <a:rPr lang="en-US" sz="2400" b="0" i="1" dirty="0">
                <a:effectLst/>
                <a:latin typeface="Georgia" panose="02040502050405020303" pitchFamily="18" charset="0"/>
              </a:rPr>
              <a:t>gr</a:t>
            </a:r>
            <a:r>
              <a:rPr lang="en-US" sz="2400" b="0" i="0" baseline="30000" dirty="0">
                <a:effectLst/>
                <a:latin typeface="Georgia" panose="02040502050405020303" pitchFamily="18" charset="0"/>
              </a:rPr>
              <a:t>2</a:t>
            </a:r>
            <a:r>
              <a:rPr lang="en-US" sz="2400" b="0" i="0" dirty="0">
                <a:effectLst/>
                <a:latin typeface="Georgia" panose="02040502050405020303" pitchFamily="18" charset="0"/>
              </a:rPr>
              <a:t>/</a:t>
            </a:r>
            <a:r>
              <a:rPr lang="el-GR" sz="2400" b="0" i="1" dirty="0">
                <a:effectLst/>
                <a:latin typeface="Georgia" panose="02040502050405020303" pitchFamily="18" charset="0"/>
              </a:rPr>
              <a:t>η</a:t>
            </a:r>
            <a:r>
              <a:rPr lang="en-US" sz="2400" dirty="0">
                <a:latin typeface="Georgia" panose="02040502050405020303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000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46AD-8D25-33FE-FFC2-1FBCD5F2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derivation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13F7-D8BC-807D-CD11-B7700F8B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5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2D58-E03F-D5D0-AE98-869695F6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704" y="609600"/>
            <a:ext cx="7553521" cy="1456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Heat diffusion equation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F10B-9C72-BAF4-CB06-A1D0B8999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9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A5E0-5C20-61B8-5C71-4C47C590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derivation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950F-B61A-4A3D-26D4-C7215B925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4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A3AE-F172-A176-7521-D0A9F6E2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Temperature profile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CDFB7-BCA7-D5CB-1130-97197B9CB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156" y="2426444"/>
            <a:ext cx="7323099" cy="4229919"/>
          </a:xfrm>
        </p:spPr>
      </p:pic>
    </p:spTree>
    <p:extLst>
      <p:ext uri="{BB962C8B-B14F-4D97-AF65-F5344CB8AC3E}">
        <p14:creationId xmlns:p14="http://schemas.microsoft.com/office/powerpoint/2010/main" val="2634710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4811</TotalTime>
  <Words>274</Words>
  <Application>Microsoft Office PowerPoint</Application>
  <PresentationFormat>Widescreen</PresentationFormat>
  <Paragraphs>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Georgia</vt:lpstr>
      <vt:lpstr>Roboto</vt:lpstr>
      <vt:lpstr>Celestial</vt:lpstr>
      <vt:lpstr>Simutech : python in chemical engineering</vt:lpstr>
      <vt:lpstr>Acknowledgement</vt:lpstr>
      <vt:lpstr>assignments</vt:lpstr>
      <vt:lpstr>          Stokes’s law</vt:lpstr>
      <vt:lpstr>PowerPoint Presentation</vt:lpstr>
      <vt:lpstr>derivation</vt:lpstr>
      <vt:lpstr>Heat diffusion equation </vt:lpstr>
      <vt:lpstr>derivation</vt:lpstr>
      <vt:lpstr>Final Temperature profile </vt:lpstr>
      <vt:lpstr>Simulating flow and temperature profile in heated tube </vt:lpstr>
      <vt:lpstr>derivation </vt:lpstr>
      <vt:lpstr>Temperature profile </vt:lpstr>
      <vt:lpstr>PowerPoint Presentation</vt:lpstr>
      <vt:lpstr>Simulating flow and temperature profile through a double pipe heat exchanger</vt:lpstr>
      <vt:lpstr>derivation </vt:lpstr>
      <vt:lpstr>PowerPoint Presentation</vt:lpstr>
      <vt:lpstr>Temperature profile of inner and outer pipe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Simutech : python in chemical engineering</dc:title>
  <dc:creator>ravi shankar</dc:creator>
  <cp:lastModifiedBy>ravi shankar</cp:lastModifiedBy>
  <cp:revision>2</cp:revision>
  <dcterms:created xsi:type="dcterms:W3CDTF">2022-06-05T04:44:45Z</dcterms:created>
  <dcterms:modified xsi:type="dcterms:W3CDTF">2022-06-10T17:15:10Z</dcterms:modified>
</cp:coreProperties>
</file>