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08" r:id="rId2"/>
  </p:sldMasterIdLst>
  <p:notesMasterIdLst>
    <p:notesMasterId r:id="rId64"/>
  </p:notesMasterIdLst>
  <p:handoutMasterIdLst>
    <p:handoutMasterId r:id="rId65"/>
  </p:handoutMasterIdLst>
  <p:sldIdLst>
    <p:sldId id="296" r:id="rId3"/>
    <p:sldId id="408" r:id="rId4"/>
    <p:sldId id="409" r:id="rId5"/>
    <p:sldId id="466" r:id="rId6"/>
    <p:sldId id="411" r:id="rId7"/>
    <p:sldId id="412" r:id="rId8"/>
    <p:sldId id="413" r:id="rId9"/>
    <p:sldId id="414" r:id="rId10"/>
    <p:sldId id="445" r:id="rId11"/>
    <p:sldId id="446" r:id="rId12"/>
    <p:sldId id="461" r:id="rId13"/>
    <p:sldId id="462" r:id="rId14"/>
    <p:sldId id="463" r:id="rId15"/>
    <p:sldId id="464" r:id="rId16"/>
    <p:sldId id="415" r:id="rId17"/>
    <p:sldId id="416" r:id="rId18"/>
    <p:sldId id="419" r:id="rId19"/>
    <p:sldId id="420" r:id="rId20"/>
    <p:sldId id="421" r:id="rId21"/>
    <p:sldId id="422" r:id="rId22"/>
    <p:sldId id="423" r:id="rId23"/>
    <p:sldId id="424" r:id="rId24"/>
    <p:sldId id="425" r:id="rId25"/>
    <p:sldId id="426" r:id="rId26"/>
    <p:sldId id="467" r:id="rId27"/>
    <p:sldId id="468" r:id="rId28"/>
    <p:sldId id="469" r:id="rId29"/>
    <p:sldId id="427" r:id="rId30"/>
    <p:sldId id="428" r:id="rId31"/>
    <p:sldId id="429" r:id="rId32"/>
    <p:sldId id="450" r:id="rId33"/>
    <p:sldId id="451" r:id="rId34"/>
    <p:sldId id="452" r:id="rId35"/>
    <p:sldId id="453" r:id="rId36"/>
    <p:sldId id="430" r:id="rId37"/>
    <p:sldId id="447" r:id="rId38"/>
    <p:sldId id="448" r:id="rId39"/>
    <p:sldId id="449" r:id="rId40"/>
    <p:sldId id="472" r:id="rId41"/>
    <p:sldId id="431" r:id="rId42"/>
    <p:sldId id="435" r:id="rId43"/>
    <p:sldId id="432" r:id="rId44"/>
    <p:sldId id="436" r:id="rId45"/>
    <p:sldId id="437" r:id="rId46"/>
    <p:sldId id="454" r:id="rId47"/>
    <p:sldId id="455" r:id="rId48"/>
    <p:sldId id="456" r:id="rId49"/>
    <p:sldId id="457" r:id="rId50"/>
    <p:sldId id="440" r:id="rId51"/>
    <p:sldId id="473" r:id="rId52"/>
    <p:sldId id="474" r:id="rId53"/>
    <p:sldId id="441" r:id="rId54"/>
    <p:sldId id="443" r:id="rId55"/>
    <p:sldId id="442" r:id="rId56"/>
    <p:sldId id="439" r:id="rId57"/>
    <p:sldId id="458" r:id="rId58"/>
    <p:sldId id="459" r:id="rId59"/>
    <p:sldId id="460" r:id="rId60"/>
    <p:sldId id="444" r:id="rId61"/>
    <p:sldId id="407" r:id="rId62"/>
    <p:sldId id="364"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D"/>
    <a:srgbClr val="FFFFFF"/>
    <a:srgbClr val="1F4685"/>
    <a:srgbClr val="1965A7"/>
    <a:srgbClr val="246172"/>
    <a:srgbClr val="595959"/>
    <a:srgbClr val="B6B6B6"/>
    <a:srgbClr val="D2D2D2"/>
    <a:srgbClr val="FECA22"/>
    <a:srgbClr val="97EB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49" autoAdjust="0"/>
    <p:restoredTop sz="84317" autoAdjust="0"/>
  </p:normalViewPr>
  <p:slideViewPr>
    <p:cSldViewPr snapToGrid="0">
      <p:cViewPr>
        <p:scale>
          <a:sx n="75" d="100"/>
          <a:sy n="75" d="100"/>
        </p:scale>
        <p:origin x="-1786" y="-408"/>
      </p:cViewPr>
      <p:guideLst>
        <p:guide orient="horz" pos="3940"/>
        <p:guide orient="horz" pos="495"/>
        <p:guide pos="5474"/>
        <p:guide pos="290"/>
        <p:guide pos="325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7" d="100"/>
          <a:sy n="67" d="100"/>
        </p:scale>
        <p:origin x="-32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58A402-E630-46ED-87D1-A51FF2D77B8A}" type="datetimeFigureOut">
              <a:rPr lang="en-US" smtClean="0"/>
              <a:pPr/>
              <a:t>6/30/2016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6F43C-4BC5-4140-89F5-C89E66D4E19E}" type="slidenum">
              <a:rPr lang="en-US" smtClean="0"/>
              <a:pPr/>
              <a:t>‹#›</a:t>
            </a:fld>
            <a:endParaRPr lang="en-US"/>
          </a:p>
        </p:txBody>
      </p:sp>
    </p:spTree>
    <p:extLst>
      <p:ext uri="{BB962C8B-B14F-4D97-AF65-F5344CB8AC3E}">
        <p14:creationId xmlns:p14="http://schemas.microsoft.com/office/powerpoint/2010/main" val="2113528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5A60B-6956-964B-91B0-61DE2403173E}" type="datetimeFigureOut">
              <a:rPr lang="en-US" smtClean="0"/>
              <a:pPr/>
              <a:t>6/30/2016</a:t>
            </a:fld>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4AA71-C613-6B42-8773-688627DE3311}" type="slidenum">
              <a:rPr lang="en-US" smtClean="0"/>
              <a:pPr/>
              <a:t>‹#›</a:t>
            </a:fld>
            <a:endParaRPr lang="en-US"/>
          </a:p>
        </p:txBody>
      </p:sp>
    </p:spTree>
    <p:extLst>
      <p:ext uri="{BB962C8B-B14F-4D97-AF65-F5344CB8AC3E}">
        <p14:creationId xmlns:p14="http://schemas.microsoft.com/office/powerpoint/2010/main" val="40119060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below and following notes on the template slides are to guide you only. In your final presentation, you may delete these notes and add relevant notes if any.</a:t>
            </a:r>
            <a:endParaRPr lang="en-US" dirty="0" smtClean="0"/>
          </a:p>
          <a:p>
            <a:endParaRPr lang="en-US" b="1" dirty="0" smtClean="0"/>
          </a:p>
          <a:p>
            <a:r>
              <a:rPr lang="en-US" b="1" dirty="0" smtClean="0"/>
              <a:t>Title slide:</a:t>
            </a:r>
          </a:p>
          <a:p>
            <a:r>
              <a:rPr lang="en-US" dirty="0" smtClean="0"/>
              <a:t>Title</a:t>
            </a:r>
            <a:r>
              <a:rPr lang="en-US" baseline="0" dirty="0" smtClean="0"/>
              <a:t> </a:t>
            </a:r>
            <a:r>
              <a:rPr lang="en-US" dirty="0" smtClean="0"/>
              <a:t>– should not exceed</a:t>
            </a:r>
            <a:r>
              <a:rPr lang="en-US" baseline="0" dirty="0" smtClean="0"/>
              <a:t> beyond 3 lines, font size 30-34, Arial Bold </a:t>
            </a:r>
          </a:p>
          <a:p>
            <a:r>
              <a:rPr lang="en-US" baseline="0" dirty="0" smtClean="0"/>
              <a:t>(Font size for the title of the PPT can vary between 30-34, Arial, Bold depending on the amount of text, however should not be smaller than 30 font size)</a:t>
            </a:r>
            <a:endParaRPr lang="en-US" dirty="0" smtClean="0"/>
          </a:p>
          <a:p>
            <a:r>
              <a:rPr lang="en-US" dirty="0" smtClean="0"/>
              <a:t>Name should not exceed beyond 1 line, Designation; font size to remain</a:t>
            </a:r>
            <a:r>
              <a:rPr lang="en-US" baseline="0" dirty="0" smtClean="0"/>
              <a:t> at </a:t>
            </a:r>
            <a:r>
              <a:rPr lang="en-US" dirty="0" smtClean="0"/>
              <a:t>16, Arial normal</a:t>
            </a:r>
          </a:p>
          <a:p>
            <a:r>
              <a:rPr lang="en-US" dirty="0" smtClean="0"/>
              <a:t>Please</a:t>
            </a:r>
            <a:r>
              <a:rPr lang="en-US" baseline="0" dirty="0" smtClean="0"/>
              <a:t> keep the title slide simple, just the logo, title and name and designation to appear. No other graphic elements or any design, photograph, image can be added to this slide, alignment to remain the same</a:t>
            </a:r>
            <a:endParaRPr lang="en-US" dirty="0" smtClean="0"/>
          </a:p>
        </p:txBody>
      </p:sp>
      <p:sp>
        <p:nvSpPr>
          <p:cNvPr id="4" name="Slide Number Placeholder 3"/>
          <p:cNvSpPr>
            <a:spLocks noGrp="1"/>
          </p:cNvSpPr>
          <p:nvPr>
            <p:ph type="sldNum" sz="quarter" idx="10"/>
          </p:nvPr>
        </p:nvSpPr>
        <p:spPr/>
        <p:txBody>
          <a:bodyPr/>
          <a:lstStyle/>
          <a:p>
            <a:fld id="{4704AA71-C613-6B42-8773-688627DE331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Blank slide</a:t>
            </a:r>
            <a:r>
              <a:rPr lang="en-US" dirty="0" smtClean="0"/>
              <a:t> or a </a:t>
            </a:r>
            <a:r>
              <a:rPr lang="en-US" b="1" dirty="0" smtClean="0"/>
              <a:t>freeform</a:t>
            </a:r>
            <a:r>
              <a:rPr lang="en-US" b="1" baseline="0" dirty="0" smtClean="0"/>
              <a:t> slide </a:t>
            </a:r>
            <a:r>
              <a:rPr lang="en-US" dirty="0" smtClean="0"/>
              <a:t>you may use this to insert</a:t>
            </a:r>
            <a:r>
              <a:rPr lang="en-US" baseline="0" dirty="0" smtClean="0"/>
              <a:t> or show screenshots etc</a:t>
            </a:r>
          </a:p>
          <a:p>
            <a:endParaRPr lang="en-US" baseline="0" dirty="0" smtClean="0"/>
          </a:p>
          <a:p>
            <a:r>
              <a:rPr lang="en-US" baseline="0" dirty="0" smtClean="0"/>
              <a:t>If content is added in this slide you will need to use bulleted text</a:t>
            </a:r>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60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Thank you slide with the customer logo: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Should have only the details shown here. Logo placement cannot be changed. Wipro logo to appear on the left as per our corporate guidelines.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Thank you</a:t>
            </a:r>
            <a:r>
              <a:rPr lang="en-US" baseline="0" dirty="0" smtClean="0"/>
              <a:t>– font size 30, Arial Bold</a:t>
            </a:r>
          </a:p>
          <a:p>
            <a:r>
              <a:rPr lang="en-US" baseline="0" dirty="0" smtClean="0"/>
              <a:t>Name &amp; Designation – font size 18, Arial normal, not to exceed beyond 2 lines</a:t>
            </a:r>
          </a:p>
          <a:p>
            <a:r>
              <a:rPr lang="en-US" baseline="0" dirty="0" smtClean="0"/>
              <a:t>Your/contact email id – font size 18, Arial normal</a:t>
            </a:r>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61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pic>
        <p:nvPicPr>
          <p:cNvPr id="7" name="Picture 6"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paragraph text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r>
              <a:rPr lang="en-US" smtClean="0"/>
              <a:t>Click icon to add picture</a:t>
            </a:r>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smtClean="0"/>
              <a:t>Paragraph text should be left aligned. Adjust the height of this text box when needed. Make sure this box is </a:t>
            </a:r>
            <a:r>
              <a:rPr lang="en-IN" dirty="0" err="1" smtClean="0"/>
              <a:t>centered</a:t>
            </a:r>
            <a:r>
              <a:rPr lang="en-IN" dirty="0" smtClean="0"/>
              <a:t> horizontally on the page and to the image. 20 </a:t>
            </a:r>
            <a:r>
              <a:rPr lang="en-IN" dirty="0" err="1" smtClean="0"/>
              <a:t>pt</a:t>
            </a:r>
            <a:r>
              <a:rPr lang="en-IN" dirty="0" smtClean="0"/>
              <a:t> text should be used. Keep text as minimal as possible.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bullet points</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The horizontal image should be center aligned</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smtClean="0"/>
              <a:t>Click icon to add picture</a:t>
            </a:r>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Impact</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12"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7"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189776" cy="554400"/>
          </a:xfrm>
        </p:spPr>
        <p:txBody>
          <a:bodyPr/>
          <a:lstStyle>
            <a:lvl1pPr>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9" name="Picture 8"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12" name="Straight Connector 11"/>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9" name="Picture 8"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5" name="Picture 14"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cxnSp>
        <p:nvCxnSpPr>
          <p:cNvPr id="12" name="Straight Connector 11"/>
          <p:cNvCxnSpPr/>
          <p:nvPr userDrawn="1"/>
        </p:nvCxnSpPr>
        <p:spPr>
          <a:xfrm rot="5400000">
            <a:off x="2932334"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20" name="Picture 19" descr="Slides Master - 51.jpg"/>
          <p:cNvPicPr>
            <a:picLocks noChangeAspect="1"/>
          </p:cNvPicPr>
          <p:nvPr userDrawn="1"/>
        </p:nvPicPr>
        <p:blipFill>
          <a:blip r:embed="rId3"/>
          <a:stretch>
            <a:fillRect/>
          </a:stretch>
        </p:blipFill>
        <p:spPr>
          <a:xfrm>
            <a:off x="6587416" y="182880"/>
            <a:ext cx="1014684" cy="1129553"/>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14" name="Picture 13"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smtClean="0"/>
              <a:t>Thank you</a:t>
            </a:r>
            <a:endParaRPr lang="en-US" dirty="0"/>
          </a:p>
        </p:txBody>
      </p:sp>
      <p:cxnSp>
        <p:nvCxnSpPr>
          <p:cNvPr id="11" name="Straight Connector 10"/>
          <p:cNvCxnSpPr/>
          <p:nvPr userDrawn="1"/>
        </p:nvCxnSpPr>
        <p:spPr>
          <a:xfrm rot="5400000">
            <a:off x="2964607"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pic>
        <p:nvPicPr>
          <p:cNvPr id="7" name="Picture 6"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340445785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189776" cy="554400"/>
          </a:xfrm>
        </p:spPr>
        <p:txBody>
          <a:bodyPr/>
          <a:lstStyle>
            <a:lvl1pPr>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5</a:t>
            </a:r>
          </a:p>
        </p:txBody>
      </p:sp>
    </p:spTree>
    <p:extLst>
      <p:ext uri="{BB962C8B-B14F-4D97-AF65-F5344CB8AC3E}">
        <p14:creationId xmlns:p14="http://schemas.microsoft.com/office/powerpoint/2010/main" val="166071828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Who what when where</a:t>
            </a:r>
          </a:p>
        </p:txBody>
      </p:sp>
      <p:pic>
        <p:nvPicPr>
          <p:cNvPr id="7" name="Picture 6"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0" name="Picture 9" descr="Slides Master - 51.jpg"/>
          <p:cNvPicPr>
            <a:picLocks noChangeAspect="1"/>
          </p:cNvPicPr>
          <p:nvPr userDrawn="1"/>
        </p:nvPicPr>
        <p:blipFill>
          <a:blip r:embed="rId3"/>
          <a:stretch>
            <a:fillRect/>
          </a:stretch>
        </p:blipFill>
        <p:spPr>
          <a:xfrm>
            <a:off x="7981685" y="105908"/>
            <a:ext cx="1044840" cy="1163124"/>
          </a:xfrm>
          <a:prstGeom prst="rect">
            <a:avLst/>
          </a:prstGeom>
        </p:spPr>
      </p:pic>
    </p:spTree>
    <p:extLst>
      <p:ext uri="{BB962C8B-B14F-4D97-AF65-F5344CB8AC3E}">
        <p14:creationId xmlns:p14="http://schemas.microsoft.com/office/powerpoint/2010/main" val="328484205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16082784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1" name="Text Placeholder 15"/>
          <p:cNvSpPr>
            <a:spLocks noGrp="1"/>
          </p:cNvSpPr>
          <p:nvPr>
            <p:ph type="body" sz="quarter" idx="22" hasCustomPrompt="1"/>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1</a:t>
            </a:r>
            <a:endParaRPr lang="en-IN" dirty="0"/>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7" name="Text Placeholder 15"/>
          <p:cNvSpPr>
            <a:spLocks noGrp="1"/>
          </p:cNvSpPr>
          <p:nvPr>
            <p:ph type="body" sz="quarter" idx="24" hasCustomPrompt="1"/>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INSERT COLUMN HEADING HERE</a:t>
            </a:r>
            <a:endParaRPr lang="en-IN" dirty="0"/>
          </a:p>
        </p:txBody>
      </p:sp>
    </p:spTree>
    <p:extLst>
      <p:ext uri="{BB962C8B-B14F-4D97-AF65-F5344CB8AC3E}">
        <p14:creationId xmlns:p14="http://schemas.microsoft.com/office/powerpoint/2010/main" val="122148773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Insert Title Here</a:t>
            </a:r>
          </a:p>
        </p:txBody>
      </p:sp>
    </p:spTree>
    <p:extLst>
      <p:ext uri="{BB962C8B-B14F-4D97-AF65-F5344CB8AC3E}">
        <p14:creationId xmlns:p14="http://schemas.microsoft.com/office/powerpoint/2010/main" val="9522353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Who what when where</a:t>
            </a:r>
          </a:p>
        </p:txBody>
      </p:sp>
      <p:pic>
        <p:nvPicPr>
          <p:cNvPr id="7" name="Picture 6"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0" name="Picture 9" descr="Slides Master - 51.jpg"/>
          <p:cNvPicPr>
            <a:picLocks noChangeAspect="1"/>
          </p:cNvPicPr>
          <p:nvPr userDrawn="1"/>
        </p:nvPicPr>
        <p:blipFill>
          <a:blip r:embed="rId3"/>
          <a:stretch>
            <a:fillRect/>
          </a:stretch>
        </p:blipFill>
        <p:spPr>
          <a:xfrm>
            <a:off x="7981685" y="105908"/>
            <a:ext cx="1044840" cy="1163124"/>
          </a:xfrm>
          <a:prstGeom prst="rect">
            <a:avLst/>
          </a:prstGeom>
        </p:spPr>
      </p:pic>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Insert Text Here</a:t>
            </a:r>
          </a:p>
        </p:txBody>
      </p:sp>
    </p:spTree>
    <p:extLst>
      <p:ext uri="{BB962C8B-B14F-4D97-AF65-F5344CB8AC3E}">
        <p14:creationId xmlns:p14="http://schemas.microsoft.com/office/powerpoint/2010/main" val="379285654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smtClean="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smtClean="0">
                <a:solidFill>
                  <a:schemeClr val="tx1">
                    <a:lumMod val="65000"/>
                    <a:lumOff val="35000"/>
                  </a:schemeClr>
                </a:solidFill>
                <a:cs typeface="Arial"/>
              </a:rPr>
              <a:t>the image. Insert Text </a:t>
            </a:r>
            <a:r>
              <a:rPr lang="en-US" dirty="0" err="1" smtClean="0">
                <a:solidFill>
                  <a:schemeClr val="tx1">
                    <a:lumMod val="65000"/>
                    <a:lumOff val="35000"/>
                  </a:schemeClr>
                </a:solidFill>
                <a:cs typeface="Arial"/>
              </a:rPr>
              <a:t>Here.</a:t>
            </a:r>
            <a:r>
              <a:rPr lang="en-US" dirty="0" smtClean="0">
                <a:solidFill>
                  <a:schemeClr val="tx1">
                    <a:lumMod val="65000"/>
                    <a:lumOff val="35000"/>
                  </a:schemeClr>
                </a:solidFill>
                <a:cs typeface="Arial"/>
              </a:rPr>
              <a:t> Keep text as minimal as possible.</a:t>
            </a:r>
            <a:endParaRPr lang="en-US" dirty="0" smtClean="0">
              <a:solidFill>
                <a:schemeClr val="tx1">
                  <a:lumMod val="65000"/>
                  <a:lumOff val="35000"/>
                </a:schemeClr>
              </a:solidFill>
              <a:latin typeface="Arial"/>
              <a:cs typeface="Arial"/>
            </a:endParaRPr>
          </a:p>
        </p:txBody>
      </p:sp>
    </p:spTree>
    <p:extLst>
      <p:ext uri="{BB962C8B-B14F-4D97-AF65-F5344CB8AC3E}">
        <p14:creationId xmlns:p14="http://schemas.microsoft.com/office/powerpoint/2010/main" val="394882157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smtClean="0">
                <a:solidFill>
                  <a:schemeClr val="tx1">
                    <a:lumMod val="65000"/>
                    <a:lumOff val="35000"/>
                  </a:schemeClr>
                </a:solidFill>
                <a:cs typeface="Arial"/>
              </a:rPr>
              <a:t>This vertical image should be aligned left and centered vertically on the slide.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bullet points</a:t>
            </a:r>
            <a:endParaRPr lang="en-IN" dirty="0"/>
          </a:p>
        </p:txBody>
      </p:sp>
    </p:spTree>
    <p:extLst>
      <p:ext uri="{BB962C8B-B14F-4D97-AF65-F5344CB8AC3E}">
        <p14:creationId xmlns:p14="http://schemas.microsoft.com/office/powerpoint/2010/main" val="311461359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paragraph text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r>
              <a:rPr lang="en-US" smtClean="0"/>
              <a:t>Click icon to add picture</a:t>
            </a:r>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smtClean="0"/>
              <a:t>Paragraph text should be left aligned. Adjust the height of this text box when needed. Make sure this box is </a:t>
            </a:r>
            <a:r>
              <a:rPr lang="en-IN" dirty="0" err="1" smtClean="0"/>
              <a:t>centered</a:t>
            </a:r>
            <a:r>
              <a:rPr lang="en-IN" dirty="0" smtClean="0"/>
              <a:t> horizontally on the page and to the image. 20 </a:t>
            </a:r>
            <a:r>
              <a:rPr lang="en-IN" dirty="0" err="1" smtClean="0"/>
              <a:t>pt</a:t>
            </a:r>
            <a:r>
              <a:rPr lang="en-IN" dirty="0" smtClean="0"/>
              <a:t> text should be used. Keep text as minimal as possible.</a:t>
            </a:r>
          </a:p>
        </p:txBody>
      </p:sp>
    </p:spTree>
    <p:extLst>
      <p:ext uri="{BB962C8B-B14F-4D97-AF65-F5344CB8AC3E}">
        <p14:creationId xmlns:p14="http://schemas.microsoft.com/office/powerpoint/2010/main" val="85034742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bullet points</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The horizontal image should be center aligned</a:t>
            </a:r>
            <a:endParaRPr lang="en-IN" dirty="0"/>
          </a:p>
        </p:txBody>
      </p:sp>
    </p:spTree>
    <p:extLst>
      <p:ext uri="{BB962C8B-B14F-4D97-AF65-F5344CB8AC3E}">
        <p14:creationId xmlns:p14="http://schemas.microsoft.com/office/powerpoint/2010/main" val="396107139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solidFill>
                <a:prstClr val="black"/>
              </a:solidFill>
            </a:endParaRPr>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solidFill>
                <a:prstClr val="black"/>
              </a:solidFill>
            </a:endParaRPr>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extLst>
      <p:ext uri="{BB962C8B-B14F-4D97-AF65-F5344CB8AC3E}">
        <p14:creationId xmlns:p14="http://schemas.microsoft.com/office/powerpoint/2010/main" val="19252811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smtClean="0"/>
              <a:t>Click icon to add picture</a:t>
            </a:r>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Impact</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extLst>
      <p:ext uri="{BB962C8B-B14F-4D97-AF65-F5344CB8AC3E}">
        <p14:creationId xmlns:p14="http://schemas.microsoft.com/office/powerpoint/2010/main" val="392042398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a:defRPr/>
            </a:pPr>
            <a:endParaRPr lang="en-US" kern="0" dirty="0">
              <a:solidFill>
                <a:srgbClr val="000000"/>
              </a:solidFill>
            </a:endParaRPr>
          </a:p>
        </p:txBody>
      </p:sp>
    </p:spTree>
    <p:extLst>
      <p:ext uri="{BB962C8B-B14F-4D97-AF65-F5344CB8AC3E}">
        <p14:creationId xmlns:p14="http://schemas.microsoft.com/office/powerpoint/2010/main" val="314249904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a:defRPr/>
            </a:pPr>
            <a:endParaRPr lang="en-US" kern="0" dirty="0">
              <a:solidFill>
                <a:srgbClr val="000000"/>
              </a:solidFill>
            </a:endParaRPr>
          </a:p>
        </p:txBody>
      </p:sp>
    </p:spTree>
    <p:extLst>
      <p:ext uri="{BB962C8B-B14F-4D97-AF65-F5344CB8AC3E}">
        <p14:creationId xmlns:p14="http://schemas.microsoft.com/office/powerpoint/2010/main" val="242204672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12"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a:defRPr/>
            </a:pPr>
            <a:endParaRPr lang="en-US" kern="0" dirty="0">
              <a:solidFill>
                <a:srgbClr val="000000"/>
              </a:solidFill>
            </a:endParaRPr>
          </a:p>
        </p:txBody>
      </p:sp>
    </p:spTree>
    <p:extLst>
      <p:ext uri="{BB962C8B-B14F-4D97-AF65-F5344CB8AC3E}">
        <p14:creationId xmlns:p14="http://schemas.microsoft.com/office/powerpoint/2010/main" val="40538559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7"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a:defRPr/>
            </a:pPr>
            <a:endParaRPr lang="en-US" kern="0" dirty="0">
              <a:solidFill>
                <a:srgbClr val="000000"/>
              </a:solidFill>
            </a:endParaRPr>
          </a:p>
        </p:txBody>
      </p:sp>
    </p:spTree>
    <p:extLst>
      <p:ext uri="{BB962C8B-B14F-4D97-AF65-F5344CB8AC3E}">
        <p14:creationId xmlns:p14="http://schemas.microsoft.com/office/powerpoint/2010/main" val="192331666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extLst>
      <p:ext uri="{BB962C8B-B14F-4D97-AF65-F5344CB8AC3E}">
        <p14:creationId xmlns:p14="http://schemas.microsoft.com/office/powerpoint/2010/main" val="72814474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extLst>
      <p:ext uri="{BB962C8B-B14F-4D97-AF65-F5344CB8AC3E}">
        <p14:creationId xmlns:p14="http://schemas.microsoft.com/office/powerpoint/2010/main" val="43111329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pic>
        <p:nvPicPr>
          <p:cNvPr id="9" name="Picture 8"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12" name="Straight Connector 11"/>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128143713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9" name="Picture 8"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pic>
        <p:nvPicPr>
          <p:cNvPr id="15" name="Picture 14"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cxnSp>
        <p:nvCxnSpPr>
          <p:cNvPr id="12" name="Straight Connector 11"/>
          <p:cNvCxnSpPr/>
          <p:nvPr userDrawn="1"/>
        </p:nvCxnSpPr>
        <p:spPr>
          <a:xfrm rot="5400000">
            <a:off x="2932334"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24598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pic>
        <p:nvPicPr>
          <p:cNvPr id="17" name="Picture 16"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20" name="Picture 19" descr="Slides Master - 51.jpg"/>
          <p:cNvPicPr>
            <a:picLocks noChangeAspect="1"/>
          </p:cNvPicPr>
          <p:nvPr userDrawn="1"/>
        </p:nvPicPr>
        <p:blipFill>
          <a:blip r:embed="rId3"/>
          <a:stretch>
            <a:fillRect/>
          </a:stretch>
        </p:blipFill>
        <p:spPr>
          <a:xfrm>
            <a:off x="6587416" y="182880"/>
            <a:ext cx="1014684" cy="1129553"/>
          </a:xfrm>
          <a:prstGeom prst="rect">
            <a:avLst/>
          </a:prstGeom>
        </p:spPr>
      </p:pic>
    </p:spTree>
    <p:extLst>
      <p:ext uri="{BB962C8B-B14F-4D97-AF65-F5344CB8AC3E}">
        <p14:creationId xmlns:p14="http://schemas.microsoft.com/office/powerpoint/2010/main" val="186771276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14" name="Picture 13"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pic>
        <p:nvPicPr>
          <p:cNvPr id="17" name="Picture 16"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smtClean="0"/>
              <a:t>Thank you</a:t>
            </a:r>
            <a:endParaRPr lang="en-US" dirty="0"/>
          </a:p>
        </p:txBody>
      </p:sp>
      <p:cxnSp>
        <p:nvCxnSpPr>
          <p:cNvPr id="11" name="Straight Connector 10"/>
          <p:cNvCxnSpPr/>
          <p:nvPr userDrawn="1"/>
        </p:nvCxnSpPr>
        <p:spPr>
          <a:xfrm rot="5400000">
            <a:off x="2964607"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2408367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1" name="Text Placeholder 15"/>
          <p:cNvSpPr>
            <a:spLocks noGrp="1"/>
          </p:cNvSpPr>
          <p:nvPr>
            <p:ph type="body" sz="quarter" idx="22" hasCustomPrompt="1"/>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1</a:t>
            </a:r>
            <a:endParaRPr lang="en-IN" dirty="0"/>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7" name="Text Placeholder 15"/>
          <p:cNvSpPr>
            <a:spLocks noGrp="1"/>
          </p:cNvSpPr>
          <p:nvPr>
            <p:ph type="body" sz="quarter" idx="24" hasCustomPrompt="1"/>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INSERT COLUMN HEADING HERE</a:t>
            </a:r>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Insert Title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smtClean="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smtClean="0">
                <a:solidFill>
                  <a:schemeClr val="tx1">
                    <a:lumMod val="65000"/>
                    <a:lumOff val="35000"/>
                  </a:schemeClr>
                </a:solidFill>
                <a:cs typeface="Arial"/>
              </a:rPr>
              <a:t>the image. Insert Text </a:t>
            </a:r>
            <a:r>
              <a:rPr lang="en-US" dirty="0" err="1" smtClean="0">
                <a:solidFill>
                  <a:schemeClr val="tx1">
                    <a:lumMod val="65000"/>
                    <a:lumOff val="35000"/>
                  </a:schemeClr>
                </a:solidFill>
                <a:cs typeface="Arial"/>
              </a:rPr>
              <a:t>Here.</a:t>
            </a:r>
            <a:r>
              <a:rPr lang="en-US" dirty="0" smtClean="0">
                <a:solidFill>
                  <a:schemeClr val="tx1">
                    <a:lumMod val="65000"/>
                    <a:lumOff val="35000"/>
                  </a:schemeClr>
                </a:solidFill>
                <a:cs typeface="Arial"/>
              </a:rPr>
              <a:t> Keep text as minimal as possible.</a:t>
            </a:r>
            <a:endParaRPr lang="en-US" dirty="0" smtClean="0">
              <a:solidFill>
                <a:schemeClr val="tx1">
                  <a:lumMod val="65000"/>
                  <a:lumOff val="35000"/>
                </a:schemeClr>
              </a:solidFill>
              <a:latin typeface="Arial"/>
              <a:cs typeface="Aria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smtClean="0">
                <a:solidFill>
                  <a:schemeClr val="tx1">
                    <a:lumMod val="65000"/>
                    <a:lumOff val="35000"/>
                  </a:schemeClr>
                </a:solidFill>
                <a:cs typeface="Arial"/>
              </a:rPr>
              <a:t>This vertical image should be aligned left and centered vertically on the slide.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bullet points</a:t>
            </a:r>
            <a:endParaRPr lang="en-IN"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144964"/>
            <a:ext cx="8229600" cy="514826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3017520" y="6660506"/>
            <a:ext cx="3108960" cy="182880"/>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tx1"/>
                </a:solidFill>
              </a:rPr>
              <a:t>© 2012 WIPRO LTD  |  WWW.WIPRO.COM  |  </a:t>
            </a:r>
            <a:r>
              <a:rPr lang="en-US" sz="800" b="0" i="0" u="none" kern="1200" dirty="0" smtClean="0">
                <a:solidFill>
                  <a:schemeClr val="tx1"/>
                </a:solidFill>
                <a:effectLst/>
                <a:latin typeface="Arial" pitchFamily="34" charset="0"/>
                <a:ea typeface="+mn-ea"/>
                <a:cs typeface="Arial" pitchFamily="34" charset="0"/>
              </a:rPr>
              <a:t>CONFIDENTIAL</a:t>
            </a:r>
            <a:endParaRPr lang="en-US" b="0" u="none" dirty="0">
              <a:solidFill>
                <a:schemeClr val="tx1"/>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4" name="Footer Placeholder 3"/>
          <p:cNvSpPr>
            <a:spLocks noGrp="1"/>
          </p:cNvSpPr>
          <p:nvPr>
            <p:ph type="ftr" sz="quarter" idx="3"/>
          </p:nvPr>
        </p:nvSpPr>
        <p:spPr>
          <a:xfrm>
            <a:off x="444500" y="6261099"/>
            <a:ext cx="2540000" cy="4445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Capital One Public</a:t>
            </a:r>
            <a:endParaRPr lang="en-US"/>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49" r:id="rId1"/>
    <p:sldLayoutId id="2147483707" r:id="rId2"/>
    <p:sldLayoutId id="2147483660" r:id="rId3"/>
    <p:sldLayoutId id="2147483664" r:id="rId4"/>
    <p:sldLayoutId id="2147483663" r:id="rId5"/>
    <p:sldLayoutId id="2147483704" r:id="rId6"/>
    <p:sldLayoutId id="2147483676" r:id="rId7"/>
    <p:sldLayoutId id="2147483677" r:id="rId8"/>
    <p:sldLayoutId id="2147483678" r:id="rId9"/>
    <p:sldLayoutId id="2147483679" r:id="rId10"/>
    <p:sldLayoutId id="2147483681" r:id="rId11"/>
    <p:sldLayoutId id="2147483702" r:id="rId12"/>
    <p:sldLayoutId id="2147483703" r:id="rId13"/>
    <p:sldLayoutId id="2147483686" r:id="rId14"/>
    <p:sldLayoutId id="2147483687" r:id="rId15"/>
    <p:sldLayoutId id="2147483688" r:id="rId16"/>
    <p:sldLayoutId id="2147483691" r:id="rId17"/>
    <p:sldLayoutId id="2147483684" r:id="rId18"/>
    <p:sldLayoutId id="2147483694" r:id="rId19"/>
    <p:sldLayoutId id="2147483661" r:id="rId20"/>
    <p:sldLayoutId id="2147483699" r:id="rId21"/>
    <p:sldLayoutId id="2147483700" r:id="rId22"/>
    <p:sldLayoutId id="2147483706" r:id="rId23"/>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rgbClr val="595959"/>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144964"/>
            <a:ext cx="8229600" cy="514826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3017520" y="6660506"/>
            <a:ext cx="3108960" cy="182880"/>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prstClr val="black"/>
                </a:solidFill>
              </a:rPr>
              <a:t>© 2012 WIPRO LTD  |  WWW.WIPRO.COM  |  CONFIDENTIAL</a:t>
            </a:r>
            <a:endParaRPr lang="en-US" dirty="0">
              <a:solidFill>
                <a:prstClr val="black"/>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prstClr val="black">
                    <a:lumMod val="50000"/>
                    <a:lumOff val="50000"/>
                  </a:prstClr>
                </a:solidFill>
              </a:rPr>
              <a:pPr algn="l"/>
              <a:t>‹#›</a:t>
            </a:fld>
            <a:endParaRPr lang="en-US" sz="1000" dirty="0">
              <a:solidFill>
                <a:prstClr val="black">
                  <a:lumMod val="50000"/>
                  <a:lumOff val="50000"/>
                </a:prstClr>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grpSp>
      <p:sp>
        <p:nvSpPr>
          <p:cNvPr id="4" name="Footer Placeholder 3"/>
          <p:cNvSpPr>
            <a:spLocks noGrp="1"/>
          </p:cNvSpPr>
          <p:nvPr>
            <p:ph type="ftr" sz="quarter" idx="3"/>
          </p:nvPr>
        </p:nvSpPr>
        <p:spPr>
          <a:xfrm>
            <a:off x="444500" y="6261099"/>
            <a:ext cx="2540000" cy="4445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Capital One Public</a:t>
            </a:r>
            <a:endParaRPr lang="en-US"/>
          </a:p>
        </p:txBody>
      </p:sp>
    </p:spTree>
    <p:extLst>
      <p:ext uri="{BB962C8B-B14F-4D97-AF65-F5344CB8AC3E}">
        <p14:creationId xmlns:p14="http://schemas.microsoft.com/office/powerpoint/2010/main" val="26216141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rgbClr val="595959"/>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hyperlink" Target="http://www.tutorialspoint.com/postgresql/postgresql_numeric_functions.htm#function_exp" TargetMode="External"/><Relationship Id="rId13" Type="http://schemas.openxmlformats.org/officeDocument/2006/relationships/hyperlink" Target="http://www.tutorialspoint.com/postgresql/postgresql_numeric_functions.htm#function_mod" TargetMode="External"/><Relationship Id="rId3" Type="http://schemas.openxmlformats.org/officeDocument/2006/relationships/hyperlink" Target="http://www.tutorialspoint.com/postgresql/postgresql_numeric_functions.htm#function_ceil" TargetMode="External"/><Relationship Id="rId7" Type="http://schemas.openxmlformats.org/officeDocument/2006/relationships/hyperlink" Target="http://www.tutorialspoint.com/postgresql/postgresql_numeric_functions.htm#function_degrees" TargetMode="External"/><Relationship Id="rId12" Type="http://schemas.openxmlformats.org/officeDocument/2006/relationships/hyperlink" Target="http://www.tutorialspoint.com/postgresql/postgresql_numeric_functions.htm#function_log" TargetMode="External"/><Relationship Id="rId2" Type="http://schemas.openxmlformats.org/officeDocument/2006/relationships/hyperlink" Target="http://www.tutorialspoint.com/postgresql/postgresql_numeric_functions.htm#function_abs" TargetMode="External"/><Relationship Id="rId1" Type="http://schemas.openxmlformats.org/officeDocument/2006/relationships/slideLayout" Target="../slideLayouts/slideLayout6.xml"/><Relationship Id="rId6" Type="http://schemas.openxmlformats.org/officeDocument/2006/relationships/hyperlink" Target="http://www.tutorialspoint.com/postgresql/postgresql_numeric_functions.htm#function_cot" TargetMode="External"/><Relationship Id="rId11" Type="http://schemas.openxmlformats.org/officeDocument/2006/relationships/hyperlink" Target="http://www.tutorialspoint.com/postgresql/postgresql_numeric_functions.htm#function_least" TargetMode="External"/><Relationship Id="rId5" Type="http://schemas.openxmlformats.org/officeDocument/2006/relationships/hyperlink" Target="http://www.tutorialspoint.com/postgresql/postgresql_numeric_functions.htm#function_cos" TargetMode="External"/><Relationship Id="rId10" Type="http://schemas.openxmlformats.org/officeDocument/2006/relationships/hyperlink" Target="http://www.tutorialspoint.com/postgresql/postgresql_numeric_functions.htm#function_greatest" TargetMode="External"/><Relationship Id="rId4" Type="http://schemas.openxmlformats.org/officeDocument/2006/relationships/hyperlink" Target="http://www.tutorialspoint.com/postgresql/postgresql_numeric_functions.htm#function_ceiling" TargetMode="External"/><Relationship Id="rId9" Type="http://schemas.openxmlformats.org/officeDocument/2006/relationships/hyperlink" Target="http://www.tutorialspoint.com/postgresql/postgresql_numeric_functions.htm#function_floor" TargetMode="External"/></Relationships>
</file>

<file path=ppt/slides/_rels/slide48.xml.rels><?xml version="1.0" encoding="UTF-8" standalone="yes"?>
<Relationships xmlns="http://schemas.openxmlformats.org/package/2006/relationships"><Relationship Id="rId8" Type="http://schemas.openxmlformats.org/officeDocument/2006/relationships/hyperlink" Target="http://www.tutorialspoint.com/postgresql/postgresql_string_functions.htm#function_lower" TargetMode="External"/><Relationship Id="rId13" Type="http://schemas.openxmlformats.org/officeDocument/2006/relationships/hyperlink" Target="http://www.tutorialspoint.com/postgresql/postgresql_string_functions.htm#function_replace" TargetMode="External"/><Relationship Id="rId18" Type="http://schemas.openxmlformats.org/officeDocument/2006/relationships/hyperlink" Target="http://www.tutorialspoint.com/postgresql/postgresql_string_functions.htm#function_substring" TargetMode="External"/><Relationship Id="rId3" Type="http://schemas.openxmlformats.org/officeDocument/2006/relationships/hyperlink" Target="http://www.tutorialspoint.com/postgresql/postgresql_string_functions.htm#function_char-length" TargetMode="External"/><Relationship Id="rId21" Type="http://schemas.openxmlformats.org/officeDocument/2006/relationships/hyperlink" Target="http://www.tutorialspoint.com/postgresql/postgresql_string_functions.htm#function_upper" TargetMode="External"/><Relationship Id="rId7" Type="http://schemas.openxmlformats.org/officeDocument/2006/relationships/hyperlink" Target="http://www.tutorialspoint.com/postgresql/postgresql_string_functions.htm#function_length" TargetMode="External"/><Relationship Id="rId12" Type="http://schemas.openxmlformats.org/officeDocument/2006/relationships/hyperlink" Target="http://www.tutorialspoint.com/postgresql/postgresql_string_functions.htm#function_position" TargetMode="External"/><Relationship Id="rId17" Type="http://schemas.openxmlformats.org/officeDocument/2006/relationships/hyperlink" Target="http://www.tutorialspoint.com/postgresql/postgresql_string_functions.htm#function_rtrim" TargetMode="External"/><Relationship Id="rId2" Type="http://schemas.openxmlformats.org/officeDocument/2006/relationships/hyperlink" Target="http://www.tutorialspoint.com/postgresql/postgresql_string_functions.htm#function_bit-length" TargetMode="External"/><Relationship Id="rId16" Type="http://schemas.openxmlformats.org/officeDocument/2006/relationships/hyperlink" Target="http://www.tutorialspoint.com/postgresql/postgresql_string_functions.htm#function_rpad" TargetMode="External"/><Relationship Id="rId20" Type="http://schemas.openxmlformats.org/officeDocument/2006/relationships/hyperlink" Target="http://www.tutorialspoint.com/postgresql/postgresql_string_functions.htm#function_ucase" TargetMode="External"/><Relationship Id="rId1" Type="http://schemas.openxmlformats.org/officeDocument/2006/relationships/slideLayout" Target="../slideLayouts/slideLayout6.xml"/><Relationship Id="rId6" Type="http://schemas.openxmlformats.org/officeDocument/2006/relationships/hyperlink" Target="http://www.tutorialspoint.com/postgresql/postgresql_string_functions.htm#function_left" TargetMode="External"/><Relationship Id="rId11" Type="http://schemas.openxmlformats.org/officeDocument/2006/relationships/hyperlink" Target="http://www.tutorialspoint.com/postgresql/postgresql_string_functions.htm#function_mid" TargetMode="External"/><Relationship Id="rId5" Type="http://schemas.openxmlformats.org/officeDocument/2006/relationships/hyperlink" Target="http://www.tutorialspoint.com/postgresql/postgresql_string_functions.htm#function_lcase" TargetMode="External"/><Relationship Id="rId15" Type="http://schemas.openxmlformats.org/officeDocument/2006/relationships/hyperlink" Target="http://www.tutorialspoint.com/postgresql/postgresql_string_functions.htm#function_right" TargetMode="External"/><Relationship Id="rId10" Type="http://schemas.openxmlformats.org/officeDocument/2006/relationships/hyperlink" Target="http://www.tutorialspoint.com/postgresql/postgresql_string_functions.htm#function_ltrim" TargetMode="External"/><Relationship Id="rId19" Type="http://schemas.openxmlformats.org/officeDocument/2006/relationships/hyperlink" Target="http://www.tutorialspoint.com/postgresql/postgresql_string_functions.htm#function_trim" TargetMode="External"/><Relationship Id="rId4" Type="http://schemas.openxmlformats.org/officeDocument/2006/relationships/hyperlink" Target="http://www.tutorialspoint.com/postgresql/postgresql_string_functions.htm#function_concat" TargetMode="External"/><Relationship Id="rId9" Type="http://schemas.openxmlformats.org/officeDocument/2006/relationships/hyperlink" Target="http://www.tutorialspoint.com/postgresql/postgresql_string_functions.htm#function_lpad" TargetMode="External"/><Relationship Id="rId14" Type="http://schemas.openxmlformats.org/officeDocument/2006/relationships/hyperlink" Target="http://www.tutorialspoint.com/postgresql/postgresql_string_functions.htm#function_reverse"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hyperlink" Target="https://github.com/npgsql/npgsql/releases/download/v2.2.5/Setup_Npgsql-2.2.5.0-net45.exe"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www.tutorialspoint.com/postgresql/" TargetMode="External"/><Relationship Id="rId2" Type="http://schemas.openxmlformats.org/officeDocument/2006/relationships/hyperlink" Target="http://www.postgresql.org/docs/9.5/interactive/index.html" TargetMode="External"/><Relationship Id="rId1" Type="http://schemas.openxmlformats.org/officeDocument/2006/relationships/slideLayout" Target="../slideLayouts/slideLayout6.xml"/><Relationship Id="rId5" Type="http://schemas.openxmlformats.org/officeDocument/2006/relationships/hyperlink" Target="https://www.pgcon.org/2013/schedule/attachments/269_tour-of-postgresql-data-types.pdf" TargetMode="External"/><Relationship Id="rId4" Type="http://schemas.openxmlformats.org/officeDocument/2006/relationships/hyperlink" Target="http://www.postgresql.org/files/documentation/pdf/9.1/postgresql-9.1-A4.pdf"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www.postgresql.org/download/"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PostgreSQL Training </a:t>
            </a:r>
            <a:endParaRPr lang="en-US" dirty="0"/>
          </a:p>
        </p:txBody>
      </p:sp>
      <p:sp>
        <p:nvSpPr>
          <p:cNvPr id="9" name="Subtitle 8"/>
          <p:cNvSpPr>
            <a:spLocks noGrp="1"/>
          </p:cNvSpPr>
          <p:nvPr>
            <p:ph type="subTitle" idx="1"/>
          </p:nvPr>
        </p:nvSpPr>
        <p:spPr/>
        <p:txBody>
          <a:bodyPr/>
          <a:lstStyle/>
          <a:p>
            <a:r>
              <a:rPr lang="en-US" dirty="0" smtClean="0"/>
              <a:t>By Suresh D.N.</a:t>
            </a:r>
          </a:p>
          <a:p>
            <a:endParaRPr lang="en-US" dirty="0"/>
          </a:p>
        </p:txBody>
      </p:sp>
      <p:sp>
        <p:nvSpPr>
          <p:cNvPr id="10" name="Text Placeholder 9"/>
          <p:cNvSpPr>
            <a:spLocks noGrp="1"/>
          </p:cNvSpPr>
          <p:nvPr>
            <p:ph type="body"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Introduction to PostgreSQL</a:t>
            </a:r>
          </a:p>
        </p:txBody>
      </p:sp>
      <p:sp>
        <p:nvSpPr>
          <p:cNvPr id="3" name="TextBox 2"/>
          <p:cNvSpPr txBox="1"/>
          <p:nvPr/>
        </p:nvSpPr>
        <p:spPr>
          <a:xfrm>
            <a:off x="495300" y="1041400"/>
            <a:ext cx="8204200" cy="2585323"/>
          </a:xfrm>
          <a:prstGeom prst="rect">
            <a:avLst/>
          </a:prstGeom>
          <a:noFill/>
        </p:spPr>
        <p:txBody>
          <a:bodyPr wrap="square" rtlCol="0">
            <a:spAutoFit/>
          </a:bodyPr>
          <a:lstStyle/>
          <a:p>
            <a:pPr marL="285750" indent="-285750">
              <a:buFont typeface="Wingdings" panose="05000000000000000000" pitchFamily="2" charset="2"/>
              <a:buChar char="§"/>
            </a:pPr>
            <a:r>
              <a:rPr lang="en-US" b="1" dirty="0" smtClean="0"/>
              <a:t>Why PostgreSQL</a:t>
            </a:r>
          </a:p>
          <a:p>
            <a:pPr marL="742950" lvl="1" indent="-285750">
              <a:buFont typeface="Wingdings" panose="05000000000000000000" pitchFamily="2" charset="2"/>
              <a:buChar char="§"/>
            </a:pPr>
            <a:r>
              <a:rPr lang="en-US" dirty="0"/>
              <a:t>Switching database server </a:t>
            </a:r>
            <a:r>
              <a:rPr lang="en-US" dirty="0" smtClean="0"/>
              <a:t>between different OS.</a:t>
            </a:r>
          </a:p>
          <a:p>
            <a:pPr marL="742950" lvl="1" indent="-285750">
              <a:buFont typeface="Wingdings" panose="05000000000000000000" pitchFamily="2" charset="2"/>
              <a:buChar char="§"/>
            </a:pPr>
            <a:r>
              <a:rPr lang="en-US" dirty="0" smtClean="0"/>
              <a:t>It’s an open source and can be customized.</a:t>
            </a:r>
          </a:p>
          <a:p>
            <a:pPr marL="742950" lvl="1" indent="-285750">
              <a:buFont typeface="Wingdings" panose="05000000000000000000" pitchFamily="2" charset="2"/>
              <a:buChar char="§"/>
            </a:pPr>
            <a:r>
              <a:rPr lang="en-US" dirty="0" smtClean="0"/>
              <a:t>Supported by AWS.</a:t>
            </a:r>
          </a:p>
          <a:p>
            <a:pPr marL="742950" lvl="1" indent="-285750">
              <a:buFont typeface="Wingdings" panose="05000000000000000000" pitchFamily="2" charset="2"/>
              <a:buChar char="§"/>
            </a:pPr>
            <a:r>
              <a:rPr lang="en-US" dirty="0"/>
              <a:t>Multi-Version Concurrency </a:t>
            </a:r>
            <a:r>
              <a:rPr lang="en-US" dirty="0" smtClean="0"/>
              <a:t>Control</a:t>
            </a:r>
          </a:p>
          <a:p>
            <a:pPr marL="742950" lvl="1" indent="-285750">
              <a:buFont typeface="Wingdings" panose="05000000000000000000" pitchFamily="2" charset="2"/>
              <a:buChar char="§"/>
            </a:pPr>
            <a:r>
              <a:rPr lang="en-US" dirty="0" smtClean="0"/>
              <a:t>Multiple procedural language support.</a:t>
            </a:r>
          </a:p>
          <a:p>
            <a:pPr marL="742950" lvl="1" indent="-285750">
              <a:buFont typeface="Wingdings" panose="05000000000000000000" pitchFamily="2" charset="2"/>
              <a:buChar char="§"/>
            </a:pPr>
            <a:r>
              <a:rPr lang="en-US" dirty="0" smtClean="0"/>
              <a:t>Flexible data type.</a:t>
            </a:r>
          </a:p>
          <a:p>
            <a:pPr marL="742950" lvl="1" indent="-285750">
              <a:buFont typeface="Wingdings" panose="05000000000000000000" pitchFamily="2" charset="2"/>
              <a:buChar char="§"/>
            </a:pPr>
            <a:r>
              <a:rPr lang="en-US" dirty="0" smtClean="0"/>
              <a:t>Object oriented.</a:t>
            </a:r>
          </a:p>
          <a:p>
            <a:pPr marL="742950" lvl="1" indent="-285750">
              <a:buFont typeface="Wingdings" panose="05000000000000000000" pitchFamily="2" charset="2"/>
              <a:buChar char="§"/>
            </a:pPr>
            <a:endParaRPr lang="en-US" dirty="0" smtClean="0"/>
          </a:p>
        </p:txBody>
      </p:sp>
    </p:spTree>
    <p:extLst>
      <p:ext uri="{BB962C8B-B14F-4D97-AF65-F5344CB8AC3E}">
        <p14:creationId xmlns:p14="http://schemas.microsoft.com/office/powerpoint/2010/main" val="245158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Introduction to PostgreSQL</a:t>
            </a:r>
          </a:p>
        </p:txBody>
      </p:sp>
      <p:sp>
        <p:nvSpPr>
          <p:cNvPr id="3" name="TextBox 2"/>
          <p:cNvSpPr txBox="1"/>
          <p:nvPr/>
        </p:nvSpPr>
        <p:spPr>
          <a:xfrm>
            <a:off x="495300" y="1041400"/>
            <a:ext cx="8204200" cy="3693319"/>
          </a:xfrm>
          <a:prstGeom prst="rect">
            <a:avLst/>
          </a:prstGeom>
          <a:noFill/>
        </p:spPr>
        <p:txBody>
          <a:bodyPr wrap="square" rtlCol="0">
            <a:spAutoFit/>
          </a:bodyPr>
          <a:lstStyle/>
          <a:p>
            <a:pPr marL="285750" indent="-285750">
              <a:buFont typeface="Wingdings" panose="05000000000000000000" pitchFamily="2" charset="2"/>
              <a:buChar char="§"/>
            </a:pPr>
            <a:r>
              <a:rPr lang="en-US" b="1" dirty="0" smtClean="0"/>
              <a:t>Tools</a:t>
            </a:r>
          </a:p>
          <a:p>
            <a:pPr marL="285750" indent="-285750">
              <a:buFont typeface="Wingdings" panose="05000000000000000000" pitchFamily="2" charset="2"/>
              <a:buChar char="§"/>
            </a:pPr>
            <a:endParaRPr lang="en-US" b="1" dirty="0" smtClean="0"/>
          </a:p>
          <a:p>
            <a:pPr marL="742950" lvl="1" indent="-285750">
              <a:buFont typeface="Wingdings" panose="05000000000000000000" pitchFamily="2" charset="2"/>
              <a:buChar char="§"/>
            </a:pPr>
            <a:r>
              <a:rPr lang="en-US" b="1" dirty="0" smtClean="0"/>
              <a:t>PostgreSQL Maestro</a:t>
            </a:r>
          </a:p>
          <a:p>
            <a:pPr marL="1200150" lvl="2" indent="-285750">
              <a:buFont typeface="Wingdings" panose="05000000000000000000" pitchFamily="2" charset="2"/>
              <a:buChar char="§"/>
            </a:pPr>
            <a:r>
              <a:rPr lang="en-US" sz="1200" dirty="0"/>
              <a:t>It is the premier PostgreSQL GUI admin tool for database management, control and </a:t>
            </a:r>
            <a:r>
              <a:rPr lang="en-US" sz="1200" dirty="0" smtClean="0"/>
              <a:t>development.</a:t>
            </a:r>
          </a:p>
          <a:p>
            <a:pPr marL="1200150" lvl="2" indent="-285750">
              <a:buFont typeface="Wingdings" panose="05000000000000000000" pitchFamily="2" charset="2"/>
              <a:buChar char="§"/>
            </a:pPr>
            <a:r>
              <a:rPr lang="en-US" sz="1200" dirty="0" smtClean="0"/>
              <a:t>Key features includes</a:t>
            </a:r>
          </a:p>
          <a:p>
            <a:pPr marL="1657350" lvl="3" indent="-285750">
              <a:buFont typeface="Wingdings" panose="05000000000000000000" pitchFamily="2" charset="2"/>
              <a:buChar char="§"/>
            </a:pPr>
            <a:r>
              <a:rPr lang="en-US" sz="1200" dirty="0"/>
              <a:t>Support for all the PostgreSQL server versions from 7.3</a:t>
            </a:r>
          </a:p>
          <a:p>
            <a:pPr marL="1657350" lvl="3" indent="-285750">
              <a:buFont typeface="Wingdings" panose="05000000000000000000" pitchFamily="2" charset="2"/>
              <a:buChar char="§"/>
            </a:pPr>
            <a:r>
              <a:rPr lang="en-US" sz="1200" dirty="0" smtClean="0"/>
              <a:t>Easy </a:t>
            </a:r>
            <a:r>
              <a:rPr lang="en-US" sz="1200" dirty="0"/>
              <a:t>database object management</a:t>
            </a:r>
          </a:p>
          <a:p>
            <a:pPr marL="1657350" lvl="3" indent="-285750">
              <a:buFont typeface="Wingdings" panose="05000000000000000000" pitchFamily="2" charset="2"/>
              <a:buChar char="§"/>
            </a:pPr>
            <a:r>
              <a:rPr lang="en-US" sz="1200" dirty="0" smtClean="0"/>
              <a:t>Database </a:t>
            </a:r>
            <a:r>
              <a:rPr lang="en-US" sz="1200" dirty="0"/>
              <a:t>Designer</a:t>
            </a:r>
          </a:p>
          <a:p>
            <a:pPr marL="1657350" lvl="3" indent="-285750">
              <a:buFont typeface="Wingdings" panose="05000000000000000000" pitchFamily="2" charset="2"/>
              <a:buChar char="§"/>
            </a:pPr>
            <a:r>
              <a:rPr lang="en-US" sz="1200" dirty="0" smtClean="0"/>
              <a:t>PL/</a:t>
            </a:r>
            <a:r>
              <a:rPr lang="en-US" sz="1200" dirty="0" err="1" smtClean="0"/>
              <a:t>pgSQL</a:t>
            </a:r>
            <a:r>
              <a:rPr lang="en-US" sz="1200" dirty="0" smtClean="0"/>
              <a:t> </a:t>
            </a:r>
            <a:r>
              <a:rPr lang="en-US" sz="1200" dirty="0"/>
              <a:t>Debugger</a:t>
            </a:r>
          </a:p>
          <a:p>
            <a:pPr marL="1657350" lvl="3" indent="-285750">
              <a:buFont typeface="Wingdings" panose="05000000000000000000" pitchFamily="2" charset="2"/>
              <a:buChar char="§"/>
            </a:pPr>
            <a:r>
              <a:rPr lang="en-US" sz="1200" dirty="0" smtClean="0"/>
              <a:t>Comfortable </a:t>
            </a:r>
            <a:r>
              <a:rPr lang="en-US" sz="1200" dirty="0"/>
              <a:t>access to PostgreSQL security features</a:t>
            </a:r>
          </a:p>
          <a:p>
            <a:pPr marL="1657350" lvl="3" indent="-285750">
              <a:buFont typeface="Wingdings" panose="05000000000000000000" pitchFamily="2" charset="2"/>
              <a:buChar char="§"/>
            </a:pPr>
            <a:r>
              <a:rPr lang="en-US" sz="1200" dirty="0" smtClean="0"/>
              <a:t>Data </a:t>
            </a:r>
            <a:r>
              <a:rPr lang="en-US" sz="1200" dirty="0"/>
              <a:t>management: editing, grouping, sorting and filtering abilities</a:t>
            </a:r>
          </a:p>
          <a:p>
            <a:pPr marL="1657350" lvl="3" indent="-285750">
              <a:buFont typeface="Wingdings" panose="05000000000000000000" pitchFamily="2" charset="2"/>
              <a:buChar char="§"/>
            </a:pPr>
            <a:r>
              <a:rPr lang="en-US" sz="1200" dirty="0" smtClean="0"/>
              <a:t>Handy </a:t>
            </a:r>
            <a:r>
              <a:rPr lang="en-US" sz="1200" dirty="0"/>
              <a:t>SQL Editor with code folding and multi-threading</a:t>
            </a:r>
          </a:p>
          <a:p>
            <a:pPr marL="1657350" lvl="3" indent="-285750">
              <a:buFont typeface="Wingdings" panose="05000000000000000000" pitchFamily="2" charset="2"/>
              <a:buChar char="§"/>
            </a:pPr>
            <a:r>
              <a:rPr lang="en-US" sz="1200" dirty="0" smtClean="0"/>
              <a:t>Visual </a:t>
            </a:r>
            <a:r>
              <a:rPr lang="en-US" sz="1200" dirty="0"/>
              <a:t>Query Builder with support for </a:t>
            </a:r>
            <a:r>
              <a:rPr lang="en-US" sz="1200" dirty="0" err="1"/>
              <a:t>subqueries</a:t>
            </a:r>
            <a:r>
              <a:rPr lang="en-US" sz="1200" dirty="0"/>
              <a:t> and UNIONS</a:t>
            </a:r>
          </a:p>
          <a:p>
            <a:pPr marL="1657350" lvl="3" indent="-285750">
              <a:buFont typeface="Wingdings" panose="05000000000000000000" pitchFamily="2" charset="2"/>
              <a:buChar char="§"/>
            </a:pPr>
            <a:r>
              <a:rPr lang="en-US" sz="1200" dirty="0" smtClean="0"/>
              <a:t>Working </a:t>
            </a:r>
            <a:r>
              <a:rPr lang="en-US" sz="1200" dirty="0"/>
              <a:t>with remote PostgreSQL servers via SSH or HTTP tunnel</a:t>
            </a:r>
          </a:p>
          <a:p>
            <a:pPr marL="1657350" lvl="3" indent="-285750">
              <a:buFont typeface="Wingdings" panose="05000000000000000000" pitchFamily="2" charset="2"/>
              <a:buChar char="§"/>
            </a:pPr>
            <a:r>
              <a:rPr lang="en-US" sz="1200" dirty="0" smtClean="0"/>
              <a:t>Data </a:t>
            </a:r>
            <a:r>
              <a:rPr lang="en-US" sz="1200" dirty="0"/>
              <a:t>export/import to/from the most popular formats</a:t>
            </a:r>
          </a:p>
          <a:p>
            <a:pPr marL="1657350" lvl="3" indent="-285750">
              <a:buFont typeface="Wingdings" panose="05000000000000000000" pitchFamily="2" charset="2"/>
              <a:buChar char="§"/>
            </a:pPr>
            <a:r>
              <a:rPr lang="en-US" sz="1200" dirty="0" smtClean="0"/>
              <a:t>Powerful </a:t>
            </a:r>
            <a:r>
              <a:rPr lang="en-US" sz="1200" dirty="0"/>
              <a:t>BLOB </a:t>
            </a:r>
            <a:r>
              <a:rPr lang="en-US" sz="1200" dirty="0" smtClean="0"/>
              <a:t>Viewer/Editor.</a:t>
            </a:r>
          </a:p>
          <a:p>
            <a:pPr marL="742950" lvl="1" indent="-285750">
              <a:buFont typeface="Wingdings" panose="05000000000000000000" pitchFamily="2" charset="2"/>
              <a:buChar char="§"/>
            </a:pPr>
            <a:endParaRPr lang="en-US" sz="1200" dirty="0"/>
          </a:p>
          <a:p>
            <a:pPr marL="742950" lvl="1" indent="-285750">
              <a:buFont typeface="Wingdings" panose="05000000000000000000" pitchFamily="2" charset="2"/>
              <a:buChar char="§"/>
            </a:pPr>
            <a:endParaRPr lang="en-US" sz="1200" dirty="0" smtClean="0"/>
          </a:p>
        </p:txBody>
      </p:sp>
    </p:spTree>
    <p:extLst>
      <p:ext uri="{BB962C8B-B14F-4D97-AF65-F5344CB8AC3E}">
        <p14:creationId xmlns:p14="http://schemas.microsoft.com/office/powerpoint/2010/main" val="758082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Introduction to PostgreSQL</a:t>
            </a:r>
          </a:p>
        </p:txBody>
      </p:sp>
      <p:sp>
        <p:nvSpPr>
          <p:cNvPr id="3" name="TextBox 2"/>
          <p:cNvSpPr txBox="1"/>
          <p:nvPr/>
        </p:nvSpPr>
        <p:spPr>
          <a:xfrm>
            <a:off x="495300" y="1041400"/>
            <a:ext cx="8204200" cy="1292662"/>
          </a:xfrm>
          <a:prstGeom prst="rect">
            <a:avLst/>
          </a:prstGeom>
          <a:noFill/>
        </p:spPr>
        <p:txBody>
          <a:bodyPr wrap="square" rtlCol="0">
            <a:spAutoFit/>
          </a:bodyPr>
          <a:lstStyle/>
          <a:p>
            <a:pPr marL="285750" indent="-285750">
              <a:buFont typeface="Wingdings" panose="05000000000000000000" pitchFamily="2" charset="2"/>
              <a:buChar char="§"/>
            </a:pPr>
            <a:r>
              <a:rPr lang="en-US" b="1" dirty="0" smtClean="0"/>
              <a:t>Tools</a:t>
            </a:r>
          </a:p>
          <a:p>
            <a:pPr marL="285750" indent="-285750">
              <a:buFont typeface="Wingdings" panose="05000000000000000000" pitchFamily="2" charset="2"/>
              <a:buChar char="§"/>
            </a:pPr>
            <a:endParaRPr lang="en-US" b="1" dirty="0" smtClean="0"/>
          </a:p>
          <a:p>
            <a:pPr marL="742950" lvl="1" indent="-285750">
              <a:buFont typeface="Wingdings" panose="05000000000000000000" pitchFamily="2" charset="2"/>
              <a:buChar char="§"/>
            </a:pPr>
            <a:r>
              <a:rPr lang="en-US" b="1" dirty="0" err="1" smtClean="0"/>
              <a:t>pgAdmin</a:t>
            </a:r>
            <a:r>
              <a:rPr lang="en-US" sz="1200" b="1" dirty="0" smtClean="0"/>
              <a:t> </a:t>
            </a:r>
          </a:p>
          <a:p>
            <a:pPr marL="1200150" lvl="2" indent="-285750">
              <a:buFont typeface="Wingdings" panose="05000000000000000000" pitchFamily="2" charset="2"/>
              <a:buChar char="§"/>
            </a:pPr>
            <a:r>
              <a:rPr lang="en-US" sz="1200" dirty="0" smtClean="0"/>
              <a:t>It is </a:t>
            </a:r>
            <a:r>
              <a:rPr lang="en-US" sz="1200" dirty="0"/>
              <a:t>the most popular and feature rich Open Source administration </a:t>
            </a:r>
            <a:r>
              <a:rPr lang="en-US" sz="1200" dirty="0" smtClean="0"/>
              <a:t>.</a:t>
            </a:r>
          </a:p>
          <a:p>
            <a:pPr marL="1200150" lvl="2" indent="-285750">
              <a:buFont typeface="Wingdings" panose="05000000000000000000" pitchFamily="2" charset="2"/>
              <a:buChar char="§"/>
            </a:pPr>
            <a:r>
              <a:rPr lang="en-US" sz="1200" dirty="0" smtClean="0"/>
              <a:t>Multi OS support (</a:t>
            </a:r>
            <a:r>
              <a:rPr lang="en-US" sz="1200" dirty="0"/>
              <a:t>Linux, FreeBSD, Solaris, Mac OSX and Windows platforms</a:t>
            </a:r>
            <a:r>
              <a:rPr lang="en-US" sz="1200" dirty="0" smtClean="0"/>
              <a:t>).</a:t>
            </a:r>
          </a:p>
        </p:txBody>
      </p:sp>
      <p:pic>
        <p:nvPicPr>
          <p:cNvPr id="6146" name="Picture 3"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0" y="2463800"/>
            <a:ext cx="4429125"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6279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Introduction to PostgreSQL</a:t>
            </a:r>
          </a:p>
        </p:txBody>
      </p:sp>
      <p:sp>
        <p:nvSpPr>
          <p:cNvPr id="3" name="TextBox 2"/>
          <p:cNvSpPr txBox="1"/>
          <p:nvPr/>
        </p:nvSpPr>
        <p:spPr>
          <a:xfrm>
            <a:off x="495300" y="1041400"/>
            <a:ext cx="8204200" cy="369332"/>
          </a:xfrm>
          <a:prstGeom prst="rect">
            <a:avLst/>
          </a:prstGeom>
          <a:noFill/>
        </p:spPr>
        <p:txBody>
          <a:bodyPr wrap="square" rtlCol="0">
            <a:spAutoFit/>
          </a:bodyPr>
          <a:lstStyle/>
          <a:p>
            <a:pPr marL="285750" indent="-285750">
              <a:buFont typeface="Wingdings" panose="05000000000000000000" pitchFamily="2" charset="2"/>
              <a:buChar char="§"/>
            </a:pPr>
            <a:r>
              <a:rPr lang="en-US" b="1" dirty="0" err="1" smtClean="0"/>
              <a:t>pgAdmin</a:t>
            </a:r>
            <a:endParaRPr lang="en-US" b="1" dirty="0" smtClean="0"/>
          </a:p>
        </p:txBody>
      </p:sp>
      <p:pic>
        <p:nvPicPr>
          <p:cNvPr id="7172" name="Picture 4" descr="https://qph.is.quoracdn.net/main-qimg-6818f06b96a7393d8f670fe5f44c11e4?convert_to_webp=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625" y="1714500"/>
            <a:ext cx="7489576"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066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Introduction to PostgreSQL</a:t>
            </a:r>
          </a:p>
        </p:txBody>
      </p:sp>
      <p:sp>
        <p:nvSpPr>
          <p:cNvPr id="3" name="TextBox 2"/>
          <p:cNvSpPr txBox="1"/>
          <p:nvPr/>
        </p:nvSpPr>
        <p:spPr>
          <a:xfrm>
            <a:off x="495300" y="1041400"/>
            <a:ext cx="8204200" cy="369332"/>
          </a:xfrm>
          <a:prstGeom prst="rect">
            <a:avLst/>
          </a:prstGeom>
          <a:noFill/>
        </p:spPr>
        <p:txBody>
          <a:bodyPr wrap="square" rtlCol="0">
            <a:spAutoFit/>
          </a:bodyPr>
          <a:lstStyle/>
          <a:p>
            <a:pPr marL="285750" indent="-285750">
              <a:buFont typeface="Wingdings" panose="05000000000000000000" pitchFamily="2" charset="2"/>
              <a:buChar char="§"/>
            </a:pPr>
            <a:r>
              <a:rPr lang="en-US" b="1" dirty="0" err="1" smtClean="0"/>
              <a:t>pgAdmin</a:t>
            </a:r>
            <a:r>
              <a:rPr lang="en-US" b="1" dirty="0" smtClean="0"/>
              <a:t> object explorer</a:t>
            </a:r>
          </a:p>
        </p:txBody>
      </p:sp>
      <p:pic>
        <p:nvPicPr>
          <p:cNvPr id="8194" name="Picture 1" descr="image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649" y="1556266"/>
            <a:ext cx="3930651" cy="4945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875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Datatypes</a:t>
            </a:r>
          </a:p>
        </p:txBody>
      </p:sp>
      <p:sp>
        <p:nvSpPr>
          <p:cNvPr id="3" name="TextBox 2"/>
          <p:cNvSpPr txBox="1"/>
          <p:nvPr/>
        </p:nvSpPr>
        <p:spPr>
          <a:xfrm>
            <a:off x="495300" y="1041400"/>
            <a:ext cx="8204200" cy="2862322"/>
          </a:xfrm>
          <a:prstGeom prst="rect">
            <a:avLst/>
          </a:prstGeom>
          <a:noFill/>
        </p:spPr>
        <p:txBody>
          <a:bodyPr wrap="square" rtlCol="0">
            <a:spAutoFit/>
          </a:bodyPr>
          <a:lstStyle/>
          <a:p>
            <a:pPr marL="285750" indent="-285750">
              <a:buFont typeface="Wingdings" panose="05000000000000000000" pitchFamily="2" charset="2"/>
              <a:buChar char="§"/>
            </a:pPr>
            <a:r>
              <a:rPr lang="en-US" b="1" dirty="0" smtClean="0"/>
              <a:t>Types</a:t>
            </a:r>
          </a:p>
          <a:p>
            <a:pPr marL="742950" lvl="1" indent="-285750">
              <a:buFont typeface="Wingdings" panose="05000000000000000000" pitchFamily="2" charset="2"/>
              <a:buChar char="§"/>
            </a:pPr>
            <a:r>
              <a:rPr lang="en-US" dirty="0" smtClean="0"/>
              <a:t>Primitive </a:t>
            </a:r>
            <a:r>
              <a:rPr lang="en-US" dirty="0"/>
              <a:t>Data Types </a:t>
            </a:r>
            <a:endParaRPr lang="en-US" dirty="0" smtClean="0"/>
          </a:p>
          <a:p>
            <a:pPr lvl="2"/>
            <a:r>
              <a:rPr lang="en-US" dirty="0" smtClean="0"/>
              <a:t>– </a:t>
            </a:r>
            <a:r>
              <a:rPr lang="en-US" dirty="0"/>
              <a:t>Integers, </a:t>
            </a:r>
            <a:r>
              <a:rPr lang="en-US" dirty="0" smtClean="0"/>
              <a:t>floating points</a:t>
            </a:r>
            <a:r>
              <a:rPr lang="en-US" dirty="0"/>
              <a:t>, </a:t>
            </a:r>
            <a:r>
              <a:rPr lang="en-US" dirty="0" err="1"/>
              <a:t>booleans</a:t>
            </a:r>
            <a:r>
              <a:rPr lang="en-US" dirty="0"/>
              <a:t>, characters </a:t>
            </a:r>
            <a:endParaRPr lang="en-US" dirty="0" smtClean="0"/>
          </a:p>
          <a:p>
            <a:pPr marL="742950" lvl="1" indent="-285750">
              <a:buFont typeface="Wingdings" panose="05000000000000000000" pitchFamily="2" charset="2"/>
              <a:buChar char="§"/>
            </a:pPr>
            <a:r>
              <a:rPr lang="en-US" dirty="0"/>
              <a:t>Primitive Data Structures</a:t>
            </a:r>
          </a:p>
          <a:p>
            <a:pPr lvl="2"/>
            <a:r>
              <a:rPr lang="en-US" dirty="0" smtClean="0"/>
              <a:t>– Arrays</a:t>
            </a:r>
            <a:r>
              <a:rPr lang="en-US" dirty="0"/>
              <a:t>, linked lists, hash </a:t>
            </a:r>
            <a:r>
              <a:rPr lang="en-US" dirty="0" smtClean="0"/>
              <a:t>tables</a:t>
            </a:r>
          </a:p>
          <a:p>
            <a:pPr marL="742950" lvl="1" indent="-285750">
              <a:buFont typeface="Wingdings" panose="05000000000000000000" pitchFamily="2" charset="2"/>
              <a:buChar char="§"/>
            </a:pPr>
            <a:r>
              <a:rPr lang="en-US" dirty="0"/>
              <a:t>Data Structures</a:t>
            </a:r>
            <a:r>
              <a:rPr lang="en-US" dirty="0" smtClean="0"/>
              <a:t>++</a:t>
            </a:r>
          </a:p>
          <a:p>
            <a:pPr lvl="2"/>
            <a:r>
              <a:rPr lang="en-US" dirty="0"/>
              <a:t>– Classes, </a:t>
            </a:r>
            <a:r>
              <a:rPr lang="en-US" dirty="0" err="1"/>
              <a:t>structs</a:t>
            </a:r>
            <a:r>
              <a:rPr lang="en-US" dirty="0"/>
              <a:t>, </a:t>
            </a:r>
            <a:r>
              <a:rPr lang="en-US" dirty="0" smtClean="0"/>
              <a:t>trees</a:t>
            </a:r>
          </a:p>
          <a:p>
            <a:pPr marL="742950" lvl="1"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p:txBody>
      </p:sp>
    </p:spTree>
    <p:extLst>
      <p:ext uri="{BB962C8B-B14F-4D97-AF65-F5344CB8AC3E}">
        <p14:creationId xmlns:p14="http://schemas.microsoft.com/office/powerpoint/2010/main" val="2525651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Datatypes</a:t>
            </a:r>
          </a:p>
        </p:txBody>
      </p:sp>
      <p:sp>
        <p:nvSpPr>
          <p:cNvPr id="3" name="TextBox 2"/>
          <p:cNvSpPr txBox="1"/>
          <p:nvPr/>
        </p:nvSpPr>
        <p:spPr>
          <a:xfrm>
            <a:off x="495300" y="1041400"/>
            <a:ext cx="8204200" cy="1477328"/>
          </a:xfrm>
          <a:prstGeom prst="rect">
            <a:avLst/>
          </a:prstGeom>
          <a:noFill/>
        </p:spPr>
        <p:txBody>
          <a:bodyPr wrap="square" rtlCol="0">
            <a:spAutoFit/>
          </a:bodyPr>
          <a:lstStyle/>
          <a:p>
            <a:pPr marL="285750" indent="-285750">
              <a:buFont typeface="Wingdings" panose="05000000000000000000" pitchFamily="2" charset="2"/>
              <a:buChar char="§"/>
            </a:pPr>
            <a:r>
              <a:rPr lang="en-US" b="1" dirty="0" smtClean="0"/>
              <a:t>Numeric types</a:t>
            </a:r>
          </a:p>
          <a:p>
            <a:pPr lvl="1"/>
            <a:endParaRPr lang="en-US" dirty="0" smtClean="0"/>
          </a:p>
          <a:p>
            <a:pPr lvl="1"/>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p:txBody>
      </p:sp>
      <p:graphicFrame>
        <p:nvGraphicFramePr>
          <p:cNvPr id="5" name="Content Placeholder 4"/>
          <p:cNvGraphicFramePr>
            <a:graphicFrameLocks/>
          </p:cNvGraphicFramePr>
          <p:nvPr>
            <p:extLst>
              <p:ext uri="{D42A27DB-BD31-4B8C-83A1-F6EECF244321}">
                <p14:modId xmlns:p14="http://schemas.microsoft.com/office/powerpoint/2010/main" val="2221601181"/>
              </p:ext>
            </p:extLst>
          </p:nvPr>
        </p:nvGraphicFramePr>
        <p:xfrm>
          <a:off x="482600" y="1942941"/>
          <a:ext cx="8178800" cy="3649980"/>
        </p:xfrm>
        <a:graphic>
          <a:graphicData uri="http://schemas.openxmlformats.org/drawingml/2006/table">
            <a:tbl>
              <a:tblPr firstRow="1">
                <a:tableStyleId>{5C22544A-7EE6-4342-B048-85BDC9FD1C3A}</a:tableStyleId>
              </a:tblPr>
              <a:tblGrid>
                <a:gridCol w="1345678"/>
                <a:gridCol w="1167947"/>
                <a:gridCol w="1704313"/>
                <a:gridCol w="3960862"/>
              </a:tblGrid>
              <a:tr h="457200">
                <a:tc>
                  <a:txBody>
                    <a:bodyPr/>
                    <a:lstStyle/>
                    <a:p>
                      <a:pPr algn="l" rtl="0" fontAlgn="ctr"/>
                      <a:r>
                        <a:rPr lang="en-US" sz="1400" u="none" strike="noStrike" dirty="0">
                          <a:effectLst/>
                        </a:rPr>
                        <a:t>Name</a:t>
                      </a:r>
                      <a:endParaRPr lang="en-US" sz="1400" b="1" i="0" u="none" strike="noStrike" dirty="0">
                        <a:solidFill>
                          <a:srgbClr val="FFFFFF"/>
                        </a:solidFill>
                        <a:effectLst/>
                        <a:latin typeface="Humnst777 BT"/>
                      </a:endParaRPr>
                    </a:p>
                  </a:txBody>
                  <a:tcPr marL="9525" marR="9525" marT="9525" marB="0" anchor="ctr">
                    <a:solidFill>
                      <a:srgbClr val="19396D"/>
                    </a:solidFill>
                  </a:tcPr>
                </a:tc>
                <a:tc>
                  <a:txBody>
                    <a:bodyPr/>
                    <a:lstStyle/>
                    <a:p>
                      <a:pPr algn="l" rtl="0" fontAlgn="ctr"/>
                      <a:r>
                        <a:rPr lang="en-US" sz="1400" u="none" strike="noStrike" dirty="0">
                          <a:effectLst/>
                        </a:rPr>
                        <a:t>Storage Size</a:t>
                      </a:r>
                      <a:endParaRPr lang="en-US" sz="1400" b="1" i="0" u="none" strike="noStrike" dirty="0">
                        <a:solidFill>
                          <a:srgbClr val="FFFFFF"/>
                        </a:solidFill>
                        <a:effectLst/>
                        <a:latin typeface="Humnst777 BT"/>
                      </a:endParaRPr>
                    </a:p>
                  </a:txBody>
                  <a:tcPr marL="9525" marR="9525" marT="9525" marB="0" anchor="ctr">
                    <a:solidFill>
                      <a:srgbClr val="19396D"/>
                    </a:solidFill>
                  </a:tcPr>
                </a:tc>
                <a:tc>
                  <a:txBody>
                    <a:bodyPr/>
                    <a:lstStyle/>
                    <a:p>
                      <a:pPr algn="l" rtl="0" fontAlgn="ctr"/>
                      <a:r>
                        <a:rPr lang="en-US" sz="1400" u="none" strike="noStrike" dirty="0">
                          <a:effectLst/>
                        </a:rPr>
                        <a:t>Description</a:t>
                      </a:r>
                      <a:endParaRPr lang="en-US" sz="1400" b="1" i="0" u="none" strike="noStrike" dirty="0">
                        <a:solidFill>
                          <a:srgbClr val="FFFFFF"/>
                        </a:solidFill>
                        <a:effectLst/>
                        <a:latin typeface="Humnst777 BT"/>
                      </a:endParaRPr>
                    </a:p>
                  </a:txBody>
                  <a:tcPr marL="9525" marR="9525" marT="9525" marB="0" anchor="ctr">
                    <a:solidFill>
                      <a:srgbClr val="19396D"/>
                    </a:solidFill>
                  </a:tcPr>
                </a:tc>
                <a:tc>
                  <a:txBody>
                    <a:bodyPr/>
                    <a:lstStyle/>
                    <a:p>
                      <a:pPr algn="l" rtl="0" fontAlgn="ctr"/>
                      <a:r>
                        <a:rPr lang="en-US" sz="1400" u="none" strike="noStrike" dirty="0">
                          <a:effectLst/>
                        </a:rPr>
                        <a:t>Range</a:t>
                      </a:r>
                      <a:endParaRPr lang="en-US" sz="1400" b="1" i="0" u="none" strike="noStrike" dirty="0">
                        <a:solidFill>
                          <a:srgbClr val="FFFFFF"/>
                        </a:solidFill>
                        <a:effectLst/>
                        <a:latin typeface="Humnst777 BT"/>
                      </a:endParaRPr>
                    </a:p>
                  </a:txBody>
                  <a:tcPr marL="9525" marR="9525" marT="9525" marB="0" anchor="ctr">
                    <a:solidFill>
                      <a:srgbClr val="19396D"/>
                    </a:solidFill>
                  </a:tcPr>
                </a:tc>
              </a:tr>
              <a:tr h="200025">
                <a:tc>
                  <a:txBody>
                    <a:bodyPr/>
                    <a:lstStyle/>
                    <a:p>
                      <a:pPr algn="l" rtl="0" fontAlgn="ctr"/>
                      <a:r>
                        <a:rPr lang="en-US" sz="1200" u="none" strike="noStrike">
                          <a:effectLst/>
                        </a:rPr>
                        <a:t>smallint, int2</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2 bytes</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small-range integer</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-32768 to +32767</a:t>
                      </a:r>
                      <a:endParaRPr lang="en-US" sz="1200" b="0" i="0" u="none" strike="noStrike">
                        <a:solidFill>
                          <a:srgbClr val="000000"/>
                        </a:solidFill>
                        <a:effectLst/>
                        <a:latin typeface="Humnst777 BT"/>
                      </a:endParaRPr>
                    </a:p>
                  </a:txBody>
                  <a:tcPr marL="9525" marR="9525" marT="9525" marB="0" anchor="ctr"/>
                </a:tc>
              </a:tr>
              <a:tr h="400050">
                <a:tc>
                  <a:txBody>
                    <a:bodyPr/>
                    <a:lstStyle/>
                    <a:p>
                      <a:pPr algn="l" rtl="0" fontAlgn="ctr"/>
                      <a:r>
                        <a:rPr lang="en-US" sz="1200" u="none" strike="noStrike">
                          <a:effectLst/>
                        </a:rPr>
                        <a:t>integer, int, int4</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4 bytes</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typical choice for integer</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-2147483648 to +2147483647</a:t>
                      </a:r>
                      <a:endParaRPr lang="en-US" sz="1200" b="0" i="0" u="none" strike="noStrike">
                        <a:solidFill>
                          <a:srgbClr val="000000"/>
                        </a:solidFill>
                        <a:effectLst/>
                        <a:latin typeface="Humnst777 BT"/>
                      </a:endParaRPr>
                    </a:p>
                  </a:txBody>
                  <a:tcPr marL="9525" marR="9525" marT="9525" marB="0" anchor="ctr"/>
                </a:tc>
              </a:tr>
              <a:tr h="400050">
                <a:tc>
                  <a:txBody>
                    <a:bodyPr/>
                    <a:lstStyle/>
                    <a:p>
                      <a:pPr algn="l" rtl="0" fontAlgn="ctr"/>
                      <a:r>
                        <a:rPr lang="en-US" sz="1200" u="none" strike="noStrike" dirty="0" err="1">
                          <a:effectLst/>
                        </a:rPr>
                        <a:t>bigint</a:t>
                      </a:r>
                      <a:r>
                        <a:rPr lang="en-US" sz="1200" u="none" strike="noStrike" dirty="0">
                          <a:effectLst/>
                        </a:rPr>
                        <a:t>, int8</a:t>
                      </a:r>
                      <a:endParaRPr lang="en-US" sz="1200" b="0" i="0" u="none" strike="noStrike" dirty="0">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8 bytes</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large-range integer</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dirty="0">
                          <a:effectLst/>
                        </a:rPr>
                        <a:t>-9223372036854775808 to 9223372036854775807</a:t>
                      </a:r>
                      <a:endParaRPr lang="en-US" sz="1200" b="0" i="0" u="none" strike="noStrike" dirty="0">
                        <a:solidFill>
                          <a:srgbClr val="000000"/>
                        </a:solidFill>
                        <a:effectLst/>
                        <a:latin typeface="Humnst777 BT"/>
                      </a:endParaRPr>
                    </a:p>
                  </a:txBody>
                  <a:tcPr marL="9525" marR="9525" marT="9525" marB="0" anchor="ctr"/>
                </a:tc>
              </a:tr>
              <a:tr h="600075">
                <a:tc>
                  <a:txBody>
                    <a:bodyPr/>
                    <a:lstStyle/>
                    <a:p>
                      <a:pPr algn="l" rtl="0" fontAlgn="ctr"/>
                      <a:r>
                        <a:rPr lang="en-US" sz="1200" u="none" strike="noStrike">
                          <a:effectLst/>
                        </a:rPr>
                        <a:t>decimal [ (p,s) ]</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variable</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user-specified precision, exact</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up to 131072 digits before the decimal point; up to 16383 digits after the decimal point</a:t>
                      </a:r>
                      <a:endParaRPr lang="en-US" sz="1200" b="0" i="0" u="none" strike="noStrike">
                        <a:solidFill>
                          <a:srgbClr val="000000"/>
                        </a:solidFill>
                        <a:effectLst/>
                        <a:latin typeface="Humnst777 BT"/>
                      </a:endParaRPr>
                    </a:p>
                  </a:txBody>
                  <a:tcPr marL="9525" marR="9525" marT="9525" marB="0" anchor="ctr"/>
                </a:tc>
              </a:tr>
              <a:tr h="600075">
                <a:tc>
                  <a:txBody>
                    <a:bodyPr/>
                    <a:lstStyle/>
                    <a:p>
                      <a:pPr algn="l" rtl="0" fontAlgn="ctr"/>
                      <a:r>
                        <a:rPr lang="en-US" sz="1200" u="none" strike="noStrike">
                          <a:effectLst/>
                        </a:rPr>
                        <a:t>numeric [ (p,s) ]</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variable</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user-specified precision, exact</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up to 131072 digits before the decimal point; up to 16383 digits after the decimal point</a:t>
                      </a:r>
                      <a:endParaRPr lang="en-US" sz="1200" b="0" i="0" u="none" strike="noStrike">
                        <a:solidFill>
                          <a:srgbClr val="000000"/>
                        </a:solidFill>
                        <a:effectLst/>
                        <a:latin typeface="Humnst777 BT"/>
                      </a:endParaRPr>
                    </a:p>
                  </a:txBody>
                  <a:tcPr marL="9525" marR="9525" marT="9525" marB="0" anchor="ctr"/>
                </a:tc>
              </a:tr>
              <a:tr h="400050">
                <a:tc>
                  <a:txBody>
                    <a:bodyPr/>
                    <a:lstStyle/>
                    <a:p>
                      <a:pPr algn="l" rtl="0" fontAlgn="ctr"/>
                      <a:r>
                        <a:rPr lang="en-US" sz="1200" u="none" strike="noStrike">
                          <a:effectLst/>
                        </a:rPr>
                        <a:t>real, float4</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4 bytes</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variable-precision, inexact</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6 decimal digits precision</a:t>
                      </a:r>
                      <a:endParaRPr lang="en-US" sz="1200" b="0" i="0" u="none" strike="noStrike">
                        <a:solidFill>
                          <a:srgbClr val="000000"/>
                        </a:solidFill>
                        <a:effectLst/>
                        <a:latin typeface="Humnst777 BT"/>
                      </a:endParaRPr>
                    </a:p>
                  </a:txBody>
                  <a:tcPr marL="9525" marR="9525" marT="9525" marB="0" anchor="ctr"/>
                </a:tc>
              </a:tr>
              <a:tr h="400050">
                <a:tc>
                  <a:txBody>
                    <a:bodyPr/>
                    <a:lstStyle/>
                    <a:p>
                      <a:pPr algn="l" rtl="0" fontAlgn="ctr"/>
                      <a:r>
                        <a:rPr lang="en-US" sz="1200" u="none" strike="noStrike">
                          <a:effectLst/>
                        </a:rPr>
                        <a:t>double precision, float8</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8 bytes</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variable-precision,inexact</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15 decimal digits precision</a:t>
                      </a:r>
                      <a:endParaRPr lang="en-US" sz="1200" b="0" i="0" u="none" strike="noStrike">
                        <a:solidFill>
                          <a:srgbClr val="000000"/>
                        </a:solidFill>
                        <a:effectLst/>
                        <a:latin typeface="Humnst777 BT"/>
                      </a:endParaRPr>
                    </a:p>
                  </a:txBody>
                  <a:tcPr marL="9525" marR="9525" marT="9525" marB="0" anchor="ctr"/>
                </a:tc>
              </a:tr>
              <a:tr h="0">
                <a:tc>
                  <a:txBody>
                    <a:bodyPr/>
                    <a:lstStyle/>
                    <a:p>
                      <a:pPr algn="l" rtl="0" fontAlgn="ctr"/>
                      <a:r>
                        <a:rPr lang="en-US" sz="1200" u="none" strike="noStrike">
                          <a:effectLst/>
                        </a:rPr>
                        <a:t>money</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8 bytes</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currency amount</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dirty="0">
                          <a:effectLst/>
                        </a:rPr>
                        <a:t>-92233720368547758.08 to +92233720368547758.07</a:t>
                      </a:r>
                      <a:endParaRPr lang="en-US" sz="1200" b="0" i="0" u="none" strike="noStrike" dirty="0">
                        <a:solidFill>
                          <a:srgbClr val="000000"/>
                        </a:solidFill>
                        <a:effectLst/>
                        <a:latin typeface="Humnst777 BT"/>
                      </a:endParaRPr>
                    </a:p>
                  </a:txBody>
                  <a:tcPr marL="9525" marR="9525" marT="9525" marB="0" anchor="ctr"/>
                </a:tc>
              </a:tr>
            </a:tbl>
          </a:graphicData>
        </a:graphic>
      </p:graphicFrame>
    </p:spTree>
    <p:extLst>
      <p:ext uri="{BB962C8B-B14F-4D97-AF65-F5344CB8AC3E}">
        <p14:creationId xmlns:p14="http://schemas.microsoft.com/office/powerpoint/2010/main" val="871626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Datatypes</a:t>
            </a:r>
          </a:p>
        </p:txBody>
      </p:sp>
      <p:sp>
        <p:nvSpPr>
          <p:cNvPr id="3" name="TextBox 2"/>
          <p:cNvSpPr txBox="1"/>
          <p:nvPr/>
        </p:nvSpPr>
        <p:spPr>
          <a:xfrm>
            <a:off x="495300" y="1041400"/>
            <a:ext cx="8204200" cy="369332"/>
          </a:xfrm>
          <a:prstGeom prst="rect">
            <a:avLst/>
          </a:prstGeom>
          <a:noFill/>
        </p:spPr>
        <p:txBody>
          <a:bodyPr wrap="square" rtlCol="0">
            <a:spAutoFit/>
          </a:bodyPr>
          <a:lstStyle/>
          <a:p>
            <a:pPr marL="285750" indent="-285750">
              <a:buFont typeface="Wingdings" panose="05000000000000000000" pitchFamily="2" charset="2"/>
              <a:buChar char="§"/>
            </a:pPr>
            <a:r>
              <a:rPr lang="en-US" b="1" dirty="0" smtClean="0"/>
              <a:t>Serial types</a:t>
            </a:r>
          </a:p>
        </p:txBody>
      </p:sp>
      <p:graphicFrame>
        <p:nvGraphicFramePr>
          <p:cNvPr id="5" name="Content Placeholder 3"/>
          <p:cNvGraphicFramePr>
            <a:graphicFrameLocks/>
          </p:cNvGraphicFramePr>
          <p:nvPr>
            <p:extLst>
              <p:ext uri="{D42A27DB-BD31-4B8C-83A1-F6EECF244321}">
                <p14:modId xmlns:p14="http://schemas.microsoft.com/office/powerpoint/2010/main" val="361581972"/>
              </p:ext>
            </p:extLst>
          </p:nvPr>
        </p:nvGraphicFramePr>
        <p:xfrm>
          <a:off x="1066800" y="2209800"/>
          <a:ext cx="7239000" cy="1981200"/>
        </p:xfrm>
        <a:graphic>
          <a:graphicData uri="http://schemas.openxmlformats.org/drawingml/2006/table">
            <a:tbl>
              <a:tblPr firstRow="1">
                <a:tableStyleId>{5C22544A-7EE6-4342-B048-85BDC9FD1C3A}</a:tableStyleId>
              </a:tblPr>
              <a:tblGrid>
                <a:gridCol w="1814708"/>
                <a:gridCol w="1229638"/>
                <a:gridCol w="2290698"/>
                <a:gridCol w="1903956"/>
              </a:tblGrid>
              <a:tr h="619125">
                <a:tc>
                  <a:txBody>
                    <a:bodyPr/>
                    <a:lstStyle/>
                    <a:p>
                      <a:pPr algn="l" rtl="0" fontAlgn="ctr"/>
                      <a:r>
                        <a:rPr lang="en-US" sz="1400" u="none" strike="noStrike" dirty="0">
                          <a:effectLst/>
                        </a:rPr>
                        <a:t>Name</a:t>
                      </a:r>
                      <a:endParaRPr lang="en-US" sz="1400" b="1" i="0" u="none" strike="noStrike" dirty="0">
                        <a:solidFill>
                          <a:srgbClr val="FFFFFF"/>
                        </a:solidFill>
                        <a:effectLst/>
                        <a:latin typeface="Humnst777 BT"/>
                      </a:endParaRPr>
                    </a:p>
                  </a:txBody>
                  <a:tcPr marL="9525" marR="9525" marT="9525" marB="0" anchor="ctr">
                    <a:solidFill>
                      <a:srgbClr val="19396D"/>
                    </a:solidFill>
                  </a:tcPr>
                </a:tc>
                <a:tc>
                  <a:txBody>
                    <a:bodyPr/>
                    <a:lstStyle/>
                    <a:p>
                      <a:pPr algn="l" rtl="0" fontAlgn="ctr"/>
                      <a:r>
                        <a:rPr lang="en-US" sz="1400" u="none" strike="noStrike" dirty="0">
                          <a:effectLst/>
                        </a:rPr>
                        <a:t>Storage Size</a:t>
                      </a:r>
                      <a:endParaRPr lang="en-US" sz="1400" b="1" i="0" u="none" strike="noStrike" dirty="0">
                        <a:solidFill>
                          <a:srgbClr val="FFFFFF"/>
                        </a:solidFill>
                        <a:effectLst/>
                        <a:latin typeface="Humnst777 BT"/>
                      </a:endParaRPr>
                    </a:p>
                  </a:txBody>
                  <a:tcPr marL="9525" marR="9525" marT="9525" marB="0" anchor="ctr">
                    <a:solidFill>
                      <a:srgbClr val="19396D"/>
                    </a:solidFill>
                  </a:tcPr>
                </a:tc>
                <a:tc>
                  <a:txBody>
                    <a:bodyPr/>
                    <a:lstStyle/>
                    <a:p>
                      <a:pPr algn="l" rtl="0" fontAlgn="ctr"/>
                      <a:r>
                        <a:rPr lang="en-US" sz="1400" u="none" strike="noStrike">
                          <a:effectLst/>
                        </a:rPr>
                        <a:t>Description</a:t>
                      </a:r>
                      <a:endParaRPr lang="en-US" sz="1400" b="1" i="0" u="none" strike="noStrike">
                        <a:solidFill>
                          <a:srgbClr val="FFFFFF"/>
                        </a:solidFill>
                        <a:effectLst/>
                        <a:latin typeface="Humnst777 BT"/>
                      </a:endParaRPr>
                    </a:p>
                  </a:txBody>
                  <a:tcPr marL="9525" marR="9525" marT="9525" marB="0" anchor="ctr">
                    <a:solidFill>
                      <a:srgbClr val="19396D"/>
                    </a:solidFill>
                  </a:tcPr>
                </a:tc>
                <a:tc>
                  <a:txBody>
                    <a:bodyPr/>
                    <a:lstStyle/>
                    <a:p>
                      <a:pPr algn="l" rtl="0" fontAlgn="ctr"/>
                      <a:r>
                        <a:rPr lang="en-US" sz="1400" u="none" strike="noStrike" dirty="0">
                          <a:effectLst/>
                        </a:rPr>
                        <a:t>Range</a:t>
                      </a:r>
                      <a:endParaRPr lang="en-US" sz="1400" b="1" i="0" u="none" strike="noStrike" dirty="0">
                        <a:solidFill>
                          <a:srgbClr val="FFFFFF"/>
                        </a:solidFill>
                        <a:effectLst/>
                        <a:latin typeface="Humnst777 BT"/>
                      </a:endParaRPr>
                    </a:p>
                  </a:txBody>
                  <a:tcPr marL="9525" marR="9525" marT="9525" marB="0" anchor="ctr">
                    <a:solidFill>
                      <a:srgbClr val="19396D"/>
                    </a:solidFill>
                  </a:tcPr>
                </a:tc>
              </a:tr>
              <a:tr h="693420">
                <a:tc>
                  <a:txBody>
                    <a:bodyPr/>
                    <a:lstStyle/>
                    <a:p>
                      <a:pPr algn="l" fontAlgn="ctr"/>
                      <a:r>
                        <a:rPr lang="en-US" sz="1320" u="none" strike="noStrike">
                          <a:effectLst/>
                        </a:rPr>
                        <a:t>serial</a:t>
                      </a:r>
                      <a:endParaRPr lang="en-US" sz="1320" b="0" i="0" u="none" strike="noStrike">
                        <a:solidFill>
                          <a:srgbClr val="000000"/>
                        </a:solidFill>
                        <a:effectLst/>
                        <a:latin typeface="Arial Unicode MS"/>
                      </a:endParaRPr>
                    </a:p>
                  </a:txBody>
                  <a:tcPr marL="9525" marR="9525" marT="9525" marB="0" anchor="ctr"/>
                </a:tc>
                <a:tc>
                  <a:txBody>
                    <a:bodyPr/>
                    <a:lstStyle/>
                    <a:p>
                      <a:pPr algn="l" fontAlgn="ctr"/>
                      <a:r>
                        <a:rPr lang="en-US" sz="900" u="none" strike="noStrike">
                          <a:effectLst/>
                        </a:rPr>
                        <a:t>4 bytes</a:t>
                      </a:r>
                      <a:endParaRPr lang="en-US" sz="900" b="0" i="0" u="none" strike="noStrike">
                        <a:solidFill>
                          <a:srgbClr val="000000"/>
                        </a:solidFill>
                        <a:effectLst/>
                        <a:latin typeface="Verdana"/>
                      </a:endParaRPr>
                    </a:p>
                  </a:txBody>
                  <a:tcPr marL="9525" marR="9525" marT="9525" marB="0" anchor="ctr"/>
                </a:tc>
                <a:tc>
                  <a:txBody>
                    <a:bodyPr/>
                    <a:lstStyle/>
                    <a:p>
                      <a:pPr algn="l" fontAlgn="ctr"/>
                      <a:r>
                        <a:rPr lang="en-US" sz="900" u="none" strike="noStrike">
                          <a:effectLst/>
                        </a:rPr>
                        <a:t>autoincrementing integer</a:t>
                      </a:r>
                      <a:endParaRPr lang="en-US" sz="900" b="0" i="0" u="none" strike="noStrike">
                        <a:solidFill>
                          <a:srgbClr val="000000"/>
                        </a:solidFill>
                        <a:effectLst/>
                        <a:latin typeface="Verdana"/>
                      </a:endParaRPr>
                    </a:p>
                  </a:txBody>
                  <a:tcPr marL="9525" marR="9525" marT="9525" marB="0" anchor="ctr"/>
                </a:tc>
                <a:tc>
                  <a:txBody>
                    <a:bodyPr/>
                    <a:lstStyle/>
                    <a:p>
                      <a:pPr algn="l" fontAlgn="ctr"/>
                      <a:r>
                        <a:rPr lang="en-US" sz="900" u="none" strike="noStrike">
                          <a:effectLst/>
                        </a:rPr>
                        <a:t>1 to 2147483647</a:t>
                      </a:r>
                      <a:endParaRPr lang="en-US" sz="900" b="0" i="0" u="none" strike="noStrike">
                        <a:solidFill>
                          <a:srgbClr val="000000"/>
                        </a:solidFill>
                        <a:effectLst/>
                        <a:latin typeface="Verdana"/>
                      </a:endParaRPr>
                    </a:p>
                  </a:txBody>
                  <a:tcPr marL="9525" marR="9525" marT="9525" marB="0" anchor="ctr"/>
                </a:tc>
              </a:tr>
              <a:tr h="668655">
                <a:tc>
                  <a:txBody>
                    <a:bodyPr/>
                    <a:lstStyle/>
                    <a:p>
                      <a:pPr algn="l" fontAlgn="ctr"/>
                      <a:r>
                        <a:rPr lang="en-US" sz="1320" u="none" strike="noStrike">
                          <a:effectLst/>
                        </a:rPr>
                        <a:t>bigserial</a:t>
                      </a:r>
                      <a:endParaRPr lang="en-US" sz="1320" b="0" i="0" u="none" strike="noStrike">
                        <a:solidFill>
                          <a:srgbClr val="000000"/>
                        </a:solidFill>
                        <a:effectLst/>
                        <a:latin typeface="Arial Unicode MS"/>
                      </a:endParaRPr>
                    </a:p>
                  </a:txBody>
                  <a:tcPr marL="9525" marR="9525" marT="9525" marB="0" anchor="ctr"/>
                </a:tc>
                <a:tc>
                  <a:txBody>
                    <a:bodyPr/>
                    <a:lstStyle/>
                    <a:p>
                      <a:pPr algn="l" fontAlgn="ctr"/>
                      <a:r>
                        <a:rPr lang="en-US" sz="900" u="none" strike="noStrike">
                          <a:effectLst/>
                        </a:rPr>
                        <a:t>8 bytes</a:t>
                      </a:r>
                      <a:endParaRPr lang="en-US" sz="900" b="0" i="0" u="none" strike="noStrike">
                        <a:solidFill>
                          <a:srgbClr val="000000"/>
                        </a:solidFill>
                        <a:effectLst/>
                        <a:latin typeface="Verdana"/>
                      </a:endParaRPr>
                    </a:p>
                  </a:txBody>
                  <a:tcPr marL="9525" marR="9525" marT="9525" marB="0" anchor="ctr"/>
                </a:tc>
                <a:tc>
                  <a:txBody>
                    <a:bodyPr/>
                    <a:lstStyle/>
                    <a:p>
                      <a:pPr algn="l" fontAlgn="ctr"/>
                      <a:r>
                        <a:rPr lang="en-US" sz="900" u="none" strike="noStrike">
                          <a:effectLst/>
                        </a:rPr>
                        <a:t>large autoincrementing integer</a:t>
                      </a:r>
                      <a:endParaRPr lang="en-US" sz="900" b="0" i="0" u="none" strike="noStrike">
                        <a:solidFill>
                          <a:srgbClr val="000000"/>
                        </a:solidFill>
                        <a:effectLst/>
                        <a:latin typeface="Verdana"/>
                      </a:endParaRPr>
                    </a:p>
                  </a:txBody>
                  <a:tcPr marL="9525" marR="9525" marT="9525" marB="0" anchor="ctr"/>
                </a:tc>
                <a:tc>
                  <a:txBody>
                    <a:bodyPr/>
                    <a:lstStyle/>
                    <a:p>
                      <a:pPr algn="l" fontAlgn="ctr"/>
                      <a:r>
                        <a:rPr lang="en-US" sz="900" u="none" strike="noStrike" dirty="0">
                          <a:effectLst/>
                        </a:rPr>
                        <a:t>1 to 9223372036854775807</a:t>
                      </a:r>
                      <a:endParaRPr lang="en-US" sz="900" b="0" i="0" u="none" strike="noStrike" dirty="0">
                        <a:solidFill>
                          <a:srgbClr val="000000"/>
                        </a:solidFill>
                        <a:effectLst/>
                        <a:latin typeface="Verdana"/>
                      </a:endParaRPr>
                    </a:p>
                  </a:txBody>
                  <a:tcPr marL="9525" marR="9525" marT="9525" marB="0" anchor="ctr"/>
                </a:tc>
              </a:tr>
            </a:tbl>
          </a:graphicData>
        </a:graphic>
      </p:graphicFrame>
    </p:spTree>
    <p:extLst>
      <p:ext uri="{BB962C8B-B14F-4D97-AF65-F5344CB8AC3E}">
        <p14:creationId xmlns:p14="http://schemas.microsoft.com/office/powerpoint/2010/main" val="2651683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Datatypes</a:t>
            </a:r>
          </a:p>
        </p:txBody>
      </p:sp>
      <p:sp>
        <p:nvSpPr>
          <p:cNvPr id="4" name="TextBox 3"/>
          <p:cNvSpPr txBox="1"/>
          <p:nvPr/>
        </p:nvSpPr>
        <p:spPr>
          <a:xfrm>
            <a:off x="495300" y="1041400"/>
            <a:ext cx="8204200" cy="5355312"/>
          </a:xfrm>
          <a:prstGeom prst="rect">
            <a:avLst/>
          </a:prstGeom>
          <a:noFill/>
        </p:spPr>
        <p:txBody>
          <a:bodyPr wrap="square" rtlCol="0">
            <a:spAutoFit/>
          </a:bodyPr>
          <a:lstStyle/>
          <a:p>
            <a:pPr marL="285750" indent="-285750">
              <a:buFont typeface="Wingdings" panose="05000000000000000000" pitchFamily="2" charset="2"/>
              <a:buChar char="§"/>
            </a:pPr>
            <a:r>
              <a:rPr lang="en-US" b="1" dirty="0"/>
              <a:t>Serial types</a:t>
            </a:r>
          </a:p>
          <a:p>
            <a:pPr lvl="1"/>
            <a:endParaRPr lang="en-US" dirty="0" smtClean="0"/>
          </a:p>
          <a:p>
            <a:pPr marL="742950" lvl="1" indent="-285750">
              <a:buFont typeface="Arial" panose="020B0604020202020204" pitchFamily="34" charset="0"/>
              <a:buChar char="•"/>
            </a:pPr>
            <a:r>
              <a:rPr lang="en-US" dirty="0"/>
              <a:t>CREATE TABLE </a:t>
            </a:r>
            <a:r>
              <a:rPr lang="en-US" dirty="0" err="1" smtClean="0"/>
              <a:t>ClientProfile</a:t>
            </a:r>
            <a:r>
              <a:rPr lang="en-US" dirty="0" smtClean="0"/>
              <a:t> ( </a:t>
            </a:r>
            <a:r>
              <a:rPr lang="en-US" dirty="0" err="1" smtClean="0"/>
              <a:t>ProfileId</a:t>
            </a:r>
            <a:r>
              <a:rPr lang="en-US" dirty="0" smtClean="0"/>
              <a:t> serial, </a:t>
            </a:r>
            <a:r>
              <a:rPr lang="en-US" dirty="0" err="1" smtClean="0"/>
              <a:t>ClientName</a:t>
            </a:r>
            <a:r>
              <a:rPr lang="en-US" dirty="0" smtClean="0"/>
              <a:t> text); </a:t>
            </a:r>
          </a:p>
          <a:p>
            <a:pPr marL="3028950" lvl="6" indent="-285750">
              <a:buFont typeface="Arial" panose="020B0604020202020204" pitchFamily="34" charset="0"/>
              <a:buChar char="•"/>
            </a:pPr>
            <a:endParaRPr lang="en-US" dirty="0" smtClean="0"/>
          </a:p>
          <a:p>
            <a:pPr lvl="8"/>
            <a:r>
              <a:rPr lang="en-US" dirty="0" smtClean="0"/>
              <a:t>OR</a:t>
            </a:r>
          </a:p>
          <a:p>
            <a:pPr lvl="8"/>
            <a:endParaRPr lang="en-US" dirty="0"/>
          </a:p>
          <a:p>
            <a:pPr marL="742950" lvl="1" indent="-285750">
              <a:buFont typeface="Arial" panose="020B0604020202020204" pitchFamily="34" charset="0"/>
              <a:buChar char="•"/>
            </a:pPr>
            <a:r>
              <a:rPr lang="en-US" dirty="0"/>
              <a:t>CREATE SEQUENCE </a:t>
            </a:r>
            <a:r>
              <a:rPr lang="en-US" dirty="0" err="1" smtClean="0"/>
              <a:t>ClientProfile_id_seq</a:t>
            </a:r>
            <a:r>
              <a:rPr lang="en-US" dirty="0" smtClean="0"/>
              <a:t>;</a:t>
            </a:r>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r>
              <a:rPr lang="en-US" dirty="0" smtClean="0"/>
              <a:t>CREATE </a:t>
            </a:r>
            <a:r>
              <a:rPr lang="en-US" dirty="0"/>
              <a:t>TABLE </a:t>
            </a:r>
            <a:r>
              <a:rPr lang="en-US" dirty="0" err="1" smtClean="0"/>
              <a:t>ClientProfile</a:t>
            </a:r>
            <a:r>
              <a:rPr lang="en-US" dirty="0" smtClean="0"/>
              <a:t> (</a:t>
            </a:r>
            <a:r>
              <a:rPr lang="en-US" dirty="0" err="1"/>
              <a:t>ProfileId</a:t>
            </a:r>
            <a:r>
              <a:rPr lang="en-US" dirty="0" smtClean="0"/>
              <a:t> </a:t>
            </a:r>
            <a:r>
              <a:rPr lang="en-US" dirty="0"/>
              <a:t>integer NOT NULL DEFAULT </a:t>
            </a:r>
            <a:r>
              <a:rPr lang="en-US" dirty="0" err="1"/>
              <a:t>nextval</a:t>
            </a:r>
            <a:r>
              <a:rPr lang="en-US" dirty="0"/>
              <a:t>(‘</a:t>
            </a:r>
            <a:r>
              <a:rPr lang="en-US" dirty="0" err="1"/>
              <a:t>awesome_id_seq</a:t>
            </a:r>
            <a:r>
              <a:rPr lang="en-US" dirty="0" smtClean="0"/>
              <a:t>’)); </a:t>
            </a:r>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r>
              <a:rPr lang="en-US" dirty="0"/>
              <a:t>ALTER SEQUENCE name [ INCREMENT [ BY ] increment ] </a:t>
            </a:r>
            <a:endParaRPr lang="en-US" dirty="0" smtClean="0"/>
          </a:p>
          <a:p>
            <a:pPr lvl="2"/>
            <a:r>
              <a:rPr lang="en-US" dirty="0"/>
              <a:t>[ MINVALUE </a:t>
            </a:r>
            <a:r>
              <a:rPr lang="en-US" dirty="0" err="1"/>
              <a:t>minvalue</a:t>
            </a:r>
            <a:r>
              <a:rPr lang="en-US" dirty="0"/>
              <a:t> | NO MINVALUE ] </a:t>
            </a:r>
          </a:p>
          <a:p>
            <a:pPr lvl="2"/>
            <a:r>
              <a:rPr lang="en-US" dirty="0"/>
              <a:t>[ MAXVALUE </a:t>
            </a:r>
            <a:r>
              <a:rPr lang="en-US" dirty="0" err="1"/>
              <a:t>maxvalue</a:t>
            </a:r>
            <a:r>
              <a:rPr lang="en-US" dirty="0"/>
              <a:t> | NO MAXVALUE ] </a:t>
            </a:r>
          </a:p>
          <a:p>
            <a:pPr lvl="2"/>
            <a:r>
              <a:rPr lang="en-US" dirty="0"/>
              <a:t>[ START [ WITH ] start ] </a:t>
            </a:r>
          </a:p>
          <a:p>
            <a:pPr lvl="2"/>
            <a:r>
              <a:rPr lang="en-US" dirty="0"/>
              <a:t>[ RESTART [ [ WITH ] restart ] ] [ CACHE </a:t>
            </a:r>
            <a:r>
              <a:rPr lang="en-US" dirty="0" err="1"/>
              <a:t>cache</a:t>
            </a:r>
            <a:r>
              <a:rPr lang="en-US" dirty="0"/>
              <a:t> ] [ [ NO ] CYCLE ] </a:t>
            </a:r>
            <a:endParaRPr lang="en-US" dirty="0" smtClean="0"/>
          </a:p>
          <a:p>
            <a:pPr lvl="2"/>
            <a:r>
              <a:rPr lang="en-US" dirty="0" smtClean="0"/>
              <a:t>[ OWNED BY { </a:t>
            </a:r>
            <a:r>
              <a:rPr lang="en-US" dirty="0" err="1" smtClean="0"/>
              <a:t>table.column</a:t>
            </a:r>
            <a:r>
              <a:rPr lang="en-US" dirty="0" smtClean="0"/>
              <a:t> | NONE }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ALTER SEQUENCE name RENAME TO </a:t>
            </a:r>
            <a:r>
              <a:rPr lang="en-US" dirty="0" err="1" smtClean="0"/>
              <a:t>new_name</a:t>
            </a:r>
            <a:r>
              <a:rPr lang="en-US" dirty="0" smtClean="0"/>
              <a:t>;</a:t>
            </a:r>
          </a:p>
        </p:txBody>
      </p:sp>
    </p:spTree>
    <p:extLst>
      <p:ext uri="{BB962C8B-B14F-4D97-AF65-F5344CB8AC3E}">
        <p14:creationId xmlns:p14="http://schemas.microsoft.com/office/powerpoint/2010/main" val="28123622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Datatypes</a:t>
            </a:r>
          </a:p>
        </p:txBody>
      </p:sp>
      <p:sp>
        <p:nvSpPr>
          <p:cNvPr id="4" name="TextBox 3"/>
          <p:cNvSpPr txBox="1"/>
          <p:nvPr/>
        </p:nvSpPr>
        <p:spPr>
          <a:xfrm>
            <a:off x="495300" y="1041400"/>
            <a:ext cx="8204200" cy="5632311"/>
          </a:xfrm>
          <a:prstGeom prst="rect">
            <a:avLst/>
          </a:prstGeom>
          <a:noFill/>
        </p:spPr>
        <p:txBody>
          <a:bodyPr wrap="square" rtlCol="0">
            <a:spAutoFit/>
          </a:bodyPr>
          <a:lstStyle/>
          <a:p>
            <a:pPr marL="285750" indent="-285750">
              <a:buFont typeface="Wingdings" panose="05000000000000000000" pitchFamily="2" charset="2"/>
              <a:buChar char="§"/>
            </a:pPr>
            <a:r>
              <a:rPr lang="en-US" b="1" dirty="0"/>
              <a:t>Serial </a:t>
            </a:r>
            <a:r>
              <a:rPr lang="en-US" b="1" dirty="0" smtClean="0"/>
              <a:t>Functions</a:t>
            </a:r>
          </a:p>
          <a:p>
            <a:pPr lvl="1"/>
            <a:endParaRPr lang="en-US" dirty="0" smtClean="0"/>
          </a:p>
          <a:p>
            <a:pPr marL="742950" lvl="1" indent="-285750">
              <a:buFont typeface="Arial" panose="020B0604020202020204" pitchFamily="34" charset="0"/>
              <a:buChar char="•"/>
            </a:pPr>
            <a:r>
              <a:rPr lang="en-US" b="1" dirty="0" err="1"/>
              <a:t>nextval</a:t>
            </a:r>
            <a:r>
              <a:rPr lang="en-US" b="1" dirty="0"/>
              <a:t> </a:t>
            </a:r>
            <a:endParaRPr lang="en-US" b="1" dirty="0" smtClean="0"/>
          </a:p>
          <a:p>
            <a:pPr marL="1200150" lvl="2" indent="-285750">
              <a:buFont typeface="Arial" panose="020B0604020202020204" pitchFamily="34" charset="0"/>
              <a:buChar char="•"/>
            </a:pPr>
            <a:r>
              <a:rPr lang="en-US" dirty="0" smtClean="0"/>
              <a:t>advances </a:t>
            </a:r>
            <a:r>
              <a:rPr lang="en-US" dirty="0"/>
              <a:t>sequence and returns new value </a:t>
            </a:r>
            <a:endParaRPr lang="en-US" dirty="0" smtClean="0"/>
          </a:p>
          <a:p>
            <a:pPr marL="1657350" lvl="3" indent="-285750">
              <a:buFont typeface="Arial" panose="020B0604020202020204" pitchFamily="34" charset="0"/>
              <a:buChar char="•"/>
            </a:pPr>
            <a:r>
              <a:rPr lang="en-US" dirty="0" smtClean="0"/>
              <a:t>SELECT </a:t>
            </a:r>
            <a:r>
              <a:rPr lang="en-US" dirty="0" err="1"/>
              <a:t>nextval</a:t>
            </a:r>
            <a:r>
              <a:rPr lang="en-US" dirty="0"/>
              <a:t>('</a:t>
            </a:r>
            <a:r>
              <a:rPr lang="en-US" dirty="0" err="1"/>
              <a:t>sequence_name</a:t>
            </a:r>
            <a:r>
              <a:rPr lang="en-US" dirty="0"/>
              <a:t>'); </a:t>
            </a: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err="1" smtClean="0"/>
              <a:t>setval</a:t>
            </a:r>
            <a:r>
              <a:rPr lang="en-US" b="1" dirty="0" smtClean="0"/>
              <a:t> </a:t>
            </a:r>
          </a:p>
          <a:p>
            <a:pPr marL="1200150" lvl="2" indent="-285750">
              <a:buFont typeface="Arial" panose="020B0604020202020204" pitchFamily="34" charset="0"/>
              <a:buChar char="•"/>
            </a:pPr>
            <a:r>
              <a:rPr lang="en-US" dirty="0" smtClean="0"/>
              <a:t>sets </a:t>
            </a:r>
            <a:r>
              <a:rPr lang="en-US" dirty="0"/>
              <a:t>the current value of the sequence SELECT </a:t>
            </a:r>
            <a:endParaRPr lang="en-US" dirty="0" smtClean="0"/>
          </a:p>
          <a:p>
            <a:pPr marL="1657350" lvl="3" indent="-285750">
              <a:buFont typeface="Arial" panose="020B0604020202020204" pitchFamily="34" charset="0"/>
              <a:buChar char="•"/>
            </a:pPr>
            <a:r>
              <a:rPr lang="en-US" dirty="0" err="1" smtClean="0"/>
              <a:t>setval</a:t>
            </a:r>
            <a:r>
              <a:rPr lang="en-US" dirty="0"/>
              <a:t>('</a:t>
            </a:r>
            <a:r>
              <a:rPr lang="en-US" dirty="0" err="1"/>
              <a:t>sequence_name</a:t>
            </a:r>
            <a:r>
              <a:rPr lang="en-US" dirty="0"/>
              <a:t>', 2); -- </a:t>
            </a:r>
            <a:r>
              <a:rPr lang="en-US" dirty="0" err="1"/>
              <a:t>nextval</a:t>
            </a:r>
            <a:r>
              <a:rPr lang="en-US" dirty="0"/>
              <a:t> returns </a:t>
            </a:r>
            <a:r>
              <a:rPr lang="en-US" dirty="0" smtClean="0"/>
              <a:t>3</a:t>
            </a:r>
          </a:p>
          <a:p>
            <a:pPr marL="1657350" lvl="3" indent="-285750">
              <a:buFont typeface="Arial" panose="020B0604020202020204" pitchFamily="34" charset="0"/>
              <a:buChar char="•"/>
            </a:pPr>
            <a:r>
              <a:rPr lang="en-US" dirty="0" err="1" smtClean="0"/>
              <a:t>setval</a:t>
            </a:r>
            <a:r>
              <a:rPr lang="en-US" dirty="0"/>
              <a:t>('</a:t>
            </a:r>
            <a:r>
              <a:rPr lang="en-US" dirty="0" err="1"/>
              <a:t>sequence_name</a:t>
            </a:r>
            <a:r>
              <a:rPr lang="en-US" dirty="0"/>
              <a:t>', 2, false); -- </a:t>
            </a:r>
            <a:r>
              <a:rPr lang="en-US" dirty="0" err="1"/>
              <a:t>nextval</a:t>
            </a:r>
            <a:r>
              <a:rPr lang="en-US" dirty="0"/>
              <a:t> returns 2 </a:t>
            </a: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smtClean="0"/>
              <a:t> </a:t>
            </a:r>
            <a:r>
              <a:rPr lang="en-US" b="1" dirty="0" err="1"/>
              <a:t>currval</a:t>
            </a:r>
            <a:r>
              <a:rPr lang="en-US" b="1" dirty="0"/>
              <a:t> </a:t>
            </a:r>
            <a:endParaRPr lang="en-US" b="1" dirty="0" smtClean="0"/>
          </a:p>
          <a:p>
            <a:pPr marL="1200150" lvl="2" indent="-285750">
              <a:buFont typeface="Arial" panose="020B0604020202020204" pitchFamily="34" charset="0"/>
              <a:buChar char="•"/>
            </a:pPr>
            <a:r>
              <a:rPr lang="en-US" dirty="0" smtClean="0"/>
              <a:t>returns </a:t>
            </a:r>
            <a:r>
              <a:rPr lang="en-US" dirty="0"/>
              <a:t>current value of sequence if sequence has been manipulated in session </a:t>
            </a:r>
            <a:endParaRPr lang="en-US" dirty="0" smtClean="0"/>
          </a:p>
          <a:p>
            <a:pPr marL="1657350" lvl="3" indent="-285750">
              <a:buFont typeface="Arial" panose="020B0604020202020204" pitchFamily="34" charset="0"/>
              <a:buChar char="•"/>
            </a:pPr>
            <a:r>
              <a:rPr lang="en-US" dirty="0" smtClean="0"/>
              <a:t>SELECT </a:t>
            </a:r>
            <a:r>
              <a:rPr lang="en-US" dirty="0" err="1"/>
              <a:t>currval</a:t>
            </a:r>
            <a:r>
              <a:rPr lang="en-US" dirty="0"/>
              <a:t>('</a:t>
            </a:r>
            <a:r>
              <a:rPr lang="en-US" dirty="0" err="1"/>
              <a:t>sequence_name</a:t>
            </a:r>
            <a:r>
              <a:rPr lang="en-US" dirty="0"/>
              <a:t>'); </a:t>
            </a: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err="1" smtClean="0"/>
              <a:t>lastval</a:t>
            </a:r>
            <a:r>
              <a:rPr lang="en-US" b="1" dirty="0" smtClean="0"/>
              <a:t> </a:t>
            </a:r>
          </a:p>
          <a:p>
            <a:pPr marL="1200150" lvl="2" indent="-285750">
              <a:buFont typeface="Arial" panose="020B0604020202020204" pitchFamily="34" charset="0"/>
              <a:buChar char="•"/>
            </a:pPr>
            <a:r>
              <a:rPr lang="en-US" dirty="0" smtClean="0"/>
              <a:t>returns </a:t>
            </a:r>
            <a:r>
              <a:rPr lang="en-US" dirty="0"/>
              <a:t>current value of last sequence that has been manipulated in session </a:t>
            </a:r>
            <a:endParaRPr lang="en-US" dirty="0" smtClean="0"/>
          </a:p>
          <a:p>
            <a:pPr marL="1200150" lvl="2" indent="-285750">
              <a:buFont typeface="Arial" panose="020B0604020202020204" pitchFamily="34" charset="0"/>
              <a:buChar char="•"/>
            </a:pPr>
            <a:r>
              <a:rPr lang="en-US" dirty="0" smtClean="0"/>
              <a:t>SELECT </a:t>
            </a:r>
            <a:r>
              <a:rPr lang="en-US" dirty="0" err="1"/>
              <a:t>lastval</a:t>
            </a:r>
            <a:r>
              <a:rPr lang="en-US" dirty="0" smtClean="0"/>
              <a:t>();</a:t>
            </a:r>
          </a:p>
        </p:txBody>
      </p:sp>
    </p:spTree>
    <p:extLst>
      <p:ext uri="{BB962C8B-B14F-4D97-AF65-F5344CB8AC3E}">
        <p14:creationId xmlns:p14="http://schemas.microsoft.com/office/powerpoint/2010/main" val="492319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Training Agenda</a:t>
            </a:r>
          </a:p>
        </p:txBody>
      </p:sp>
      <p:sp>
        <p:nvSpPr>
          <p:cNvPr id="4" name="Text Placeholder 3"/>
          <p:cNvSpPr>
            <a:spLocks noGrp="1"/>
          </p:cNvSpPr>
          <p:nvPr>
            <p:ph type="body" sz="quarter" idx="10"/>
          </p:nvPr>
        </p:nvSpPr>
        <p:spPr/>
        <p:txBody>
          <a:bodyPr/>
          <a:lstStyle/>
          <a:p>
            <a:r>
              <a:rPr lang="en-US" dirty="0" smtClean="0"/>
              <a:t>Introduction to DBMS, RDBMS and NoSQL</a:t>
            </a:r>
          </a:p>
          <a:p>
            <a:endParaRPr lang="en-US" dirty="0"/>
          </a:p>
        </p:txBody>
      </p:sp>
      <p:sp>
        <p:nvSpPr>
          <p:cNvPr id="5" name="Text Placeholder 4"/>
          <p:cNvSpPr>
            <a:spLocks noGrp="1"/>
          </p:cNvSpPr>
          <p:nvPr>
            <p:ph type="body" sz="quarter" idx="11"/>
          </p:nvPr>
        </p:nvSpPr>
        <p:spPr>
          <a:solidFill>
            <a:srgbClr val="FFFFFF"/>
          </a:solidFill>
        </p:spPr>
        <p:txBody>
          <a:bodyPr/>
          <a:lstStyle/>
          <a:p>
            <a:r>
              <a:rPr lang="en-US" dirty="0" smtClean="0"/>
              <a:t>Introduction to PostgreSQL</a:t>
            </a:r>
            <a:endParaRPr lang="en-US" dirty="0"/>
          </a:p>
        </p:txBody>
      </p:sp>
      <p:sp>
        <p:nvSpPr>
          <p:cNvPr id="6" name="Text Placeholder 5"/>
          <p:cNvSpPr>
            <a:spLocks noGrp="1"/>
          </p:cNvSpPr>
          <p:nvPr>
            <p:ph type="body" sz="quarter" idx="12"/>
          </p:nvPr>
        </p:nvSpPr>
        <p:spPr>
          <a:noFill/>
        </p:spPr>
        <p:txBody>
          <a:bodyPr/>
          <a:lstStyle/>
          <a:p>
            <a:r>
              <a:rPr lang="en-US" dirty="0" smtClean="0"/>
              <a:t>Datatypes</a:t>
            </a:r>
            <a:endParaRPr lang="en-US" dirty="0"/>
          </a:p>
        </p:txBody>
      </p:sp>
      <p:sp>
        <p:nvSpPr>
          <p:cNvPr id="7" name="Text Placeholder 6"/>
          <p:cNvSpPr>
            <a:spLocks noGrp="1"/>
          </p:cNvSpPr>
          <p:nvPr>
            <p:ph type="body" sz="quarter" idx="13"/>
          </p:nvPr>
        </p:nvSpPr>
        <p:spPr/>
        <p:txBody>
          <a:bodyPr/>
          <a:lstStyle/>
          <a:p>
            <a:r>
              <a:rPr lang="en-US" dirty="0" smtClean="0"/>
              <a:t>SQL statements</a:t>
            </a:r>
          </a:p>
          <a:p>
            <a:endParaRPr lang="en-US" dirty="0"/>
          </a:p>
        </p:txBody>
      </p:sp>
      <p:sp>
        <p:nvSpPr>
          <p:cNvPr id="8" name="Text Placeholder 7"/>
          <p:cNvSpPr>
            <a:spLocks noGrp="1"/>
          </p:cNvSpPr>
          <p:nvPr>
            <p:ph type="body" sz="quarter" idx="14"/>
          </p:nvPr>
        </p:nvSpPr>
        <p:spPr/>
        <p:txBody>
          <a:bodyPr/>
          <a:lstStyle/>
          <a:p>
            <a:r>
              <a:rPr lang="en-US" dirty="0" smtClean="0"/>
              <a:t>Triggers</a:t>
            </a:r>
          </a:p>
          <a:p>
            <a:endParaRPr lang="en-US" dirty="0"/>
          </a:p>
        </p:txBody>
      </p:sp>
      <p:sp>
        <p:nvSpPr>
          <p:cNvPr id="9" name="Text Placeholder 8"/>
          <p:cNvSpPr>
            <a:spLocks noGrp="1"/>
          </p:cNvSpPr>
          <p:nvPr>
            <p:ph type="body" sz="quarter" idx="15"/>
          </p:nvPr>
        </p:nvSpPr>
        <p:spPr>
          <a:xfrm>
            <a:off x="460375" y="1345746"/>
            <a:ext cx="352425" cy="553998"/>
          </a:xfrm>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pPr algn="l">
              <a:spcBef>
                <a:spcPct val="0"/>
              </a:spcBef>
            </a:pPr>
            <a:r>
              <a:rPr lang="en-US" sz="3000" dirty="0" smtClean="0">
                <a:latin typeface="+mj-lt"/>
              </a:rPr>
              <a:t>1</a:t>
            </a:r>
            <a:endParaRPr lang="en-US" sz="3000" dirty="0">
              <a:latin typeface="+mj-lt"/>
            </a:endParaRPr>
          </a:p>
        </p:txBody>
      </p:sp>
      <p:sp>
        <p:nvSpPr>
          <p:cNvPr id="10" name="Text Placeholder 9"/>
          <p:cNvSpPr>
            <a:spLocks noGrp="1"/>
          </p:cNvSpPr>
          <p:nvPr>
            <p:ph type="body" sz="quarter" idx="16"/>
          </p:nvPr>
        </p:nvSpPr>
        <p:spPr>
          <a:solidFill>
            <a:srgbClr val="19396D"/>
          </a:solidFill>
          <a:ln>
            <a:solidFill>
              <a:srgbClr val="19396D"/>
            </a:solidFill>
          </a:ln>
        </p:spPr>
        <p:txBody>
          <a:bodyPr/>
          <a:lstStyle/>
          <a:p>
            <a:r>
              <a:rPr lang="en-US" dirty="0" smtClean="0"/>
              <a:t>2</a:t>
            </a:r>
            <a:endParaRPr lang="en-US" dirty="0"/>
          </a:p>
        </p:txBody>
      </p:sp>
      <p:sp>
        <p:nvSpPr>
          <p:cNvPr id="11" name="Text Placeholder 10"/>
          <p:cNvSpPr>
            <a:spLocks noGrp="1"/>
          </p:cNvSpPr>
          <p:nvPr>
            <p:ph type="body" sz="quarter" idx="17"/>
          </p:nvPr>
        </p:nvSpPr>
        <p:spPr>
          <a:solidFill>
            <a:srgbClr val="19396D"/>
          </a:solidFill>
          <a:ln>
            <a:solidFill>
              <a:srgbClr val="19396D"/>
            </a:solidFill>
          </a:ln>
        </p:spPr>
        <p:txBody>
          <a:bodyPr/>
          <a:lstStyle/>
          <a:p>
            <a:r>
              <a:rPr lang="en-US" dirty="0" smtClean="0"/>
              <a:t>3</a:t>
            </a:r>
            <a:endParaRPr lang="en-US" dirty="0"/>
          </a:p>
        </p:txBody>
      </p:sp>
      <p:sp>
        <p:nvSpPr>
          <p:cNvPr id="12" name="Text Placeholder 11"/>
          <p:cNvSpPr>
            <a:spLocks noGrp="1"/>
          </p:cNvSpPr>
          <p:nvPr>
            <p:ph type="body" sz="quarter" idx="18"/>
          </p:nvPr>
        </p:nvSpPr>
        <p:spPr>
          <a:solidFill>
            <a:srgbClr val="19396D"/>
          </a:solidFill>
          <a:ln>
            <a:solidFill>
              <a:srgbClr val="19396D"/>
            </a:solidFill>
          </a:ln>
        </p:spPr>
        <p:txBody>
          <a:bodyPr/>
          <a:lstStyle/>
          <a:p>
            <a:r>
              <a:rPr lang="en-US" dirty="0" smtClean="0"/>
              <a:t>4</a:t>
            </a:r>
            <a:endParaRPr lang="en-US" dirty="0"/>
          </a:p>
        </p:txBody>
      </p:sp>
      <p:sp>
        <p:nvSpPr>
          <p:cNvPr id="13" name="Text Placeholder 12"/>
          <p:cNvSpPr>
            <a:spLocks noGrp="1"/>
          </p:cNvSpPr>
          <p:nvPr>
            <p:ph type="body" sz="quarter" idx="19"/>
          </p:nvPr>
        </p:nvSpPr>
        <p:spPr>
          <a:solidFill>
            <a:srgbClr val="19396D"/>
          </a:solidFill>
          <a:ln>
            <a:solidFill>
              <a:srgbClr val="19396D"/>
            </a:solidFill>
          </a:ln>
        </p:spPr>
        <p:txBody>
          <a:bodyPr/>
          <a:lstStyle/>
          <a:p>
            <a:r>
              <a:rPr lang="en-US" dirty="0" smtClean="0"/>
              <a:t>5</a:t>
            </a:r>
            <a:endParaRPr lang="en-US" dirty="0"/>
          </a:p>
        </p:txBody>
      </p:sp>
    </p:spTree>
    <p:extLst>
      <p:ext uri="{BB962C8B-B14F-4D97-AF65-F5344CB8AC3E}">
        <p14:creationId xmlns:p14="http://schemas.microsoft.com/office/powerpoint/2010/main" val="39996838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Datatypes</a:t>
            </a:r>
          </a:p>
        </p:txBody>
      </p:sp>
      <p:sp>
        <p:nvSpPr>
          <p:cNvPr id="3" name="TextBox 2"/>
          <p:cNvSpPr txBox="1"/>
          <p:nvPr/>
        </p:nvSpPr>
        <p:spPr>
          <a:xfrm>
            <a:off x="495300" y="1041400"/>
            <a:ext cx="8204200" cy="369332"/>
          </a:xfrm>
          <a:prstGeom prst="rect">
            <a:avLst/>
          </a:prstGeom>
          <a:noFill/>
        </p:spPr>
        <p:txBody>
          <a:bodyPr wrap="square" rtlCol="0">
            <a:spAutoFit/>
          </a:bodyPr>
          <a:lstStyle/>
          <a:p>
            <a:pPr marL="285750" indent="-285750">
              <a:buFont typeface="Wingdings" panose="05000000000000000000" pitchFamily="2" charset="2"/>
              <a:buChar char="§"/>
            </a:pPr>
            <a:r>
              <a:rPr lang="en-US" b="1" dirty="0"/>
              <a:t>Character Types</a:t>
            </a:r>
            <a:endParaRPr lang="en-US" b="1" dirty="0" smtClean="0"/>
          </a:p>
        </p:txBody>
      </p:sp>
      <p:graphicFrame>
        <p:nvGraphicFramePr>
          <p:cNvPr id="5" name="Content Placeholder 5"/>
          <p:cNvGraphicFramePr>
            <a:graphicFrameLocks/>
          </p:cNvGraphicFramePr>
          <p:nvPr>
            <p:extLst>
              <p:ext uri="{D42A27DB-BD31-4B8C-83A1-F6EECF244321}">
                <p14:modId xmlns:p14="http://schemas.microsoft.com/office/powerpoint/2010/main" val="405499892"/>
              </p:ext>
            </p:extLst>
          </p:nvPr>
        </p:nvGraphicFramePr>
        <p:xfrm>
          <a:off x="698500" y="2242344"/>
          <a:ext cx="7696200" cy="2329656"/>
        </p:xfrm>
        <a:graphic>
          <a:graphicData uri="http://schemas.openxmlformats.org/drawingml/2006/table">
            <a:tbl>
              <a:tblPr firstRow="1">
                <a:tableStyleId>{5C22544A-7EE6-4342-B048-85BDC9FD1C3A}</a:tableStyleId>
              </a:tblPr>
              <a:tblGrid>
                <a:gridCol w="2928758"/>
                <a:gridCol w="4767442"/>
              </a:tblGrid>
              <a:tr h="326969">
                <a:tc>
                  <a:txBody>
                    <a:bodyPr/>
                    <a:lstStyle/>
                    <a:p>
                      <a:pPr algn="l" rtl="0" fontAlgn="ctr"/>
                      <a:r>
                        <a:rPr lang="en-US" sz="1400" u="none" strike="noStrike" dirty="0">
                          <a:effectLst/>
                        </a:rPr>
                        <a:t>Name</a:t>
                      </a:r>
                      <a:endParaRPr lang="en-US" sz="1400" b="1" i="0" u="none" strike="noStrike" dirty="0">
                        <a:solidFill>
                          <a:srgbClr val="FFFFFF"/>
                        </a:solidFill>
                        <a:effectLst/>
                        <a:latin typeface="Humnst777 BT"/>
                      </a:endParaRPr>
                    </a:p>
                  </a:txBody>
                  <a:tcPr marL="9525" marR="9525" marT="9525" marB="0" anchor="ctr">
                    <a:solidFill>
                      <a:srgbClr val="19396D"/>
                    </a:solidFill>
                  </a:tcPr>
                </a:tc>
                <a:tc>
                  <a:txBody>
                    <a:bodyPr/>
                    <a:lstStyle/>
                    <a:p>
                      <a:pPr algn="l" rtl="0" fontAlgn="ctr"/>
                      <a:r>
                        <a:rPr lang="en-US" sz="1400" u="none" strike="noStrike" dirty="0">
                          <a:effectLst/>
                        </a:rPr>
                        <a:t>Description</a:t>
                      </a:r>
                      <a:endParaRPr lang="en-US" sz="1400" b="1" i="0" u="none" strike="noStrike" dirty="0">
                        <a:solidFill>
                          <a:srgbClr val="FFFFFF"/>
                        </a:solidFill>
                        <a:effectLst/>
                        <a:latin typeface="Humnst777 BT"/>
                      </a:endParaRPr>
                    </a:p>
                  </a:txBody>
                  <a:tcPr marL="9525" marR="9525" marT="9525" marB="0" anchor="ctr">
                    <a:solidFill>
                      <a:srgbClr val="19396D"/>
                    </a:solidFill>
                  </a:tcPr>
                </a:tc>
              </a:tr>
              <a:tr h="858295">
                <a:tc>
                  <a:txBody>
                    <a:bodyPr/>
                    <a:lstStyle/>
                    <a:p>
                      <a:pPr algn="l" rtl="0" fontAlgn="ctr"/>
                      <a:r>
                        <a:rPr lang="en-US" sz="1200" u="none" strike="noStrike">
                          <a:effectLst/>
                        </a:rPr>
                        <a:t>character varying(n), varchar(n)</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variable-length with limit</a:t>
                      </a:r>
                      <a:endParaRPr lang="en-US" sz="1200" b="0" i="0" u="none" strike="noStrike">
                        <a:solidFill>
                          <a:srgbClr val="000000"/>
                        </a:solidFill>
                        <a:effectLst/>
                        <a:latin typeface="Humnst777 BT"/>
                      </a:endParaRPr>
                    </a:p>
                  </a:txBody>
                  <a:tcPr marL="9525" marR="9525" marT="9525" marB="0" anchor="ctr"/>
                </a:tc>
              </a:tr>
              <a:tr h="572196">
                <a:tc>
                  <a:txBody>
                    <a:bodyPr/>
                    <a:lstStyle/>
                    <a:p>
                      <a:pPr algn="l" rtl="0" fontAlgn="ctr"/>
                      <a:r>
                        <a:rPr lang="en-US" sz="1200" u="none" strike="noStrike" dirty="0">
                          <a:effectLst/>
                        </a:rPr>
                        <a:t>character(n), char(n)</a:t>
                      </a:r>
                      <a:endParaRPr lang="en-US" sz="1200" b="0" i="0" u="none" strike="noStrike" dirty="0">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fixed-length, blank padded</a:t>
                      </a:r>
                      <a:endParaRPr lang="en-US" sz="1200" b="0" i="0" u="none" strike="noStrike">
                        <a:solidFill>
                          <a:srgbClr val="000000"/>
                        </a:solidFill>
                        <a:effectLst/>
                        <a:latin typeface="Humnst777 BT"/>
                      </a:endParaRPr>
                    </a:p>
                  </a:txBody>
                  <a:tcPr marL="9525" marR="9525" marT="9525" marB="0" anchor="ctr"/>
                </a:tc>
              </a:tr>
              <a:tr h="572196">
                <a:tc>
                  <a:txBody>
                    <a:bodyPr/>
                    <a:lstStyle/>
                    <a:p>
                      <a:pPr algn="l" rtl="0" fontAlgn="ctr"/>
                      <a:r>
                        <a:rPr lang="en-US" sz="1200" u="none" strike="noStrike">
                          <a:effectLst/>
                        </a:rPr>
                        <a:t>text</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dirty="0">
                          <a:effectLst/>
                        </a:rPr>
                        <a:t>variable unlimited length (</a:t>
                      </a:r>
                      <a:r>
                        <a:rPr lang="en-US" sz="1200" u="none" strike="noStrike" dirty="0" err="1">
                          <a:effectLst/>
                        </a:rPr>
                        <a:t>PostgreSQL</a:t>
                      </a:r>
                      <a:r>
                        <a:rPr lang="en-US" sz="1200" u="none" strike="noStrike" dirty="0">
                          <a:effectLst/>
                        </a:rPr>
                        <a:t>-specific, not in SQL standard)</a:t>
                      </a:r>
                      <a:endParaRPr lang="en-US" sz="1200" b="0" i="0" u="none" strike="noStrike" dirty="0">
                        <a:solidFill>
                          <a:srgbClr val="000000"/>
                        </a:solidFill>
                        <a:effectLst/>
                        <a:latin typeface="Humnst777 BT"/>
                      </a:endParaRPr>
                    </a:p>
                  </a:txBody>
                  <a:tcPr marL="9525" marR="9525" marT="9525" marB="0" anchor="ctr"/>
                </a:tc>
              </a:tr>
            </a:tbl>
          </a:graphicData>
        </a:graphic>
      </p:graphicFrame>
    </p:spTree>
    <p:extLst>
      <p:ext uri="{BB962C8B-B14F-4D97-AF65-F5344CB8AC3E}">
        <p14:creationId xmlns:p14="http://schemas.microsoft.com/office/powerpoint/2010/main" val="33355976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Datatypes</a:t>
            </a:r>
          </a:p>
        </p:txBody>
      </p:sp>
      <p:sp>
        <p:nvSpPr>
          <p:cNvPr id="3" name="TextBox 2"/>
          <p:cNvSpPr txBox="1"/>
          <p:nvPr/>
        </p:nvSpPr>
        <p:spPr>
          <a:xfrm>
            <a:off x="495300" y="1041400"/>
            <a:ext cx="8204200" cy="369332"/>
          </a:xfrm>
          <a:prstGeom prst="rect">
            <a:avLst/>
          </a:prstGeom>
          <a:noFill/>
        </p:spPr>
        <p:txBody>
          <a:bodyPr wrap="square" rtlCol="0">
            <a:spAutoFit/>
          </a:bodyPr>
          <a:lstStyle/>
          <a:p>
            <a:pPr marL="285750" indent="-285750">
              <a:buFont typeface="Wingdings" panose="05000000000000000000" pitchFamily="2" charset="2"/>
              <a:buChar char="§"/>
            </a:pPr>
            <a:r>
              <a:rPr lang="en-US" b="1" dirty="0"/>
              <a:t>Date / Time Types</a:t>
            </a:r>
          </a:p>
        </p:txBody>
      </p:sp>
      <p:graphicFrame>
        <p:nvGraphicFramePr>
          <p:cNvPr id="6" name="Content Placeholder 3"/>
          <p:cNvGraphicFramePr>
            <a:graphicFrameLocks/>
          </p:cNvGraphicFramePr>
          <p:nvPr>
            <p:extLst>
              <p:ext uri="{D42A27DB-BD31-4B8C-83A1-F6EECF244321}">
                <p14:modId xmlns:p14="http://schemas.microsoft.com/office/powerpoint/2010/main" val="1141188561"/>
              </p:ext>
            </p:extLst>
          </p:nvPr>
        </p:nvGraphicFramePr>
        <p:xfrm>
          <a:off x="393699" y="1917699"/>
          <a:ext cx="8382002" cy="3733802"/>
        </p:xfrm>
        <a:graphic>
          <a:graphicData uri="http://schemas.openxmlformats.org/drawingml/2006/table">
            <a:tbl>
              <a:tblPr firstRow="1">
                <a:tableStyleId>{5C22544A-7EE6-4342-B048-85BDC9FD1C3A}</a:tableStyleId>
              </a:tblPr>
              <a:tblGrid>
                <a:gridCol w="1888435"/>
                <a:gridCol w="1369391"/>
                <a:gridCol w="2228575"/>
                <a:gridCol w="1408412"/>
                <a:gridCol w="1487189"/>
              </a:tblGrid>
              <a:tr h="558325">
                <a:tc>
                  <a:txBody>
                    <a:bodyPr/>
                    <a:lstStyle/>
                    <a:p>
                      <a:pPr algn="l" rtl="0" fontAlgn="ctr"/>
                      <a:r>
                        <a:rPr lang="en-US" sz="1400" u="none" strike="noStrike" dirty="0">
                          <a:effectLst/>
                        </a:rPr>
                        <a:t>Name</a:t>
                      </a:r>
                      <a:endParaRPr lang="en-US" sz="1400" b="1" i="0" u="none" strike="noStrike" dirty="0">
                        <a:solidFill>
                          <a:srgbClr val="FFFFFF"/>
                        </a:solidFill>
                        <a:effectLst/>
                        <a:latin typeface="Humnst777 BT"/>
                      </a:endParaRPr>
                    </a:p>
                  </a:txBody>
                  <a:tcPr marL="9525" marR="9525" marT="9525" marB="0" anchor="ctr">
                    <a:solidFill>
                      <a:srgbClr val="19396D"/>
                    </a:solidFill>
                  </a:tcPr>
                </a:tc>
                <a:tc>
                  <a:txBody>
                    <a:bodyPr/>
                    <a:lstStyle/>
                    <a:p>
                      <a:pPr algn="l" rtl="0" fontAlgn="ctr"/>
                      <a:r>
                        <a:rPr lang="en-US" sz="1400" u="none" strike="noStrike">
                          <a:effectLst/>
                        </a:rPr>
                        <a:t>Storage Size</a:t>
                      </a:r>
                      <a:endParaRPr lang="en-US" sz="1400" b="1" i="0" u="none" strike="noStrike">
                        <a:solidFill>
                          <a:srgbClr val="FFFFFF"/>
                        </a:solidFill>
                        <a:effectLst/>
                        <a:latin typeface="Humnst777 BT"/>
                      </a:endParaRPr>
                    </a:p>
                  </a:txBody>
                  <a:tcPr marL="9525" marR="9525" marT="9525" marB="0" anchor="ctr">
                    <a:solidFill>
                      <a:srgbClr val="19396D"/>
                    </a:solidFill>
                  </a:tcPr>
                </a:tc>
                <a:tc>
                  <a:txBody>
                    <a:bodyPr/>
                    <a:lstStyle/>
                    <a:p>
                      <a:pPr algn="l" rtl="0" fontAlgn="ctr"/>
                      <a:r>
                        <a:rPr lang="en-US" sz="1400" u="none" strike="noStrike" dirty="0">
                          <a:effectLst/>
                        </a:rPr>
                        <a:t>Description</a:t>
                      </a:r>
                      <a:endParaRPr lang="en-US" sz="1400" b="1" i="0" u="none" strike="noStrike" dirty="0">
                        <a:solidFill>
                          <a:srgbClr val="FFFFFF"/>
                        </a:solidFill>
                        <a:effectLst/>
                        <a:latin typeface="Humnst777 BT"/>
                      </a:endParaRPr>
                    </a:p>
                  </a:txBody>
                  <a:tcPr marL="9525" marR="9525" marT="9525" marB="0" anchor="ctr">
                    <a:solidFill>
                      <a:srgbClr val="19396D"/>
                    </a:solidFill>
                  </a:tcPr>
                </a:tc>
                <a:tc>
                  <a:txBody>
                    <a:bodyPr/>
                    <a:lstStyle/>
                    <a:p>
                      <a:pPr algn="l" rtl="0" fontAlgn="ctr"/>
                      <a:r>
                        <a:rPr lang="en-US" sz="1400" u="none" strike="noStrike">
                          <a:effectLst/>
                        </a:rPr>
                        <a:t>Low Value</a:t>
                      </a:r>
                      <a:endParaRPr lang="en-US" sz="1400" b="1" i="0" u="none" strike="noStrike">
                        <a:solidFill>
                          <a:srgbClr val="FFFFFF"/>
                        </a:solidFill>
                        <a:effectLst/>
                        <a:latin typeface="Humnst777 BT"/>
                      </a:endParaRPr>
                    </a:p>
                  </a:txBody>
                  <a:tcPr marL="9525" marR="9525" marT="9525" marB="0" anchor="ctr">
                    <a:solidFill>
                      <a:srgbClr val="19396D"/>
                    </a:solidFill>
                  </a:tcPr>
                </a:tc>
                <a:tc>
                  <a:txBody>
                    <a:bodyPr/>
                    <a:lstStyle/>
                    <a:p>
                      <a:pPr algn="l" rtl="0" fontAlgn="ctr"/>
                      <a:r>
                        <a:rPr lang="en-US" sz="1400" u="none" strike="noStrike" dirty="0">
                          <a:effectLst/>
                        </a:rPr>
                        <a:t>High Value</a:t>
                      </a:r>
                      <a:endParaRPr lang="en-US" sz="1400" b="1" i="0" u="none" strike="noStrike" dirty="0">
                        <a:solidFill>
                          <a:srgbClr val="FFFFFF"/>
                        </a:solidFill>
                        <a:effectLst/>
                        <a:latin typeface="Humnst777 BT"/>
                      </a:endParaRPr>
                    </a:p>
                  </a:txBody>
                  <a:tcPr marL="9525" marR="9525" marT="9525" marB="0" anchor="ctr">
                    <a:solidFill>
                      <a:srgbClr val="19396D"/>
                    </a:solidFill>
                  </a:tcPr>
                </a:tc>
              </a:tr>
              <a:tr h="732802">
                <a:tc>
                  <a:txBody>
                    <a:bodyPr/>
                    <a:lstStyle/>
                    <a:p>
                      <a:pPr algn="l" rtl="0" fontAlgn="ctr"/>
                      <a:r>
                        <a:rPr lang="en-US" sz="1200" u="none" strike="noStrike">
                          <a:effectLst/>
                        </a:rPr>
                        <a:t>timestamp [(p)] [without time zone ]</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8 bytes</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both date and time (no time zone)</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4713 BC</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294276 AD</a:t>
                      </a:r>
                      <a:endParaRPr lang="en-US" sz="1200" b="0" i="0" u="none" strike="noStrike">
                        <a:solidFill>
                          <a:srgbClr val="000000"/>
                        </a:solidFill>
                        <a:effectLst/>
                        <a:latin typeface="Humnst777 BT"/>
                      </a:endParaRPr>
                    </a:p>
                  </a:txBody>
                  <a:tcPr marL="9525" marR="9525" marT="9525" marB="0" anchor="ctr"/>
                </a:tc>
              </a:tr>
              <a:tr h="488535">
                <a:tc>
                  <a:txBody>
                    <a:bodyPr/>
                    <a:lstStyle/>
                    <a:p>
                      <a:pPr algn="l" rtl="0" fontAlgn="ctr"/>
                      <a:r>
                        <a:rPr lang="en-US" sz="1200" u="none" strike="noStrike">
                          <a:effectLst/>
                        </a:rPr>
                        <a:t>timestamp [(p) ] with time zone</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8 bytes</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both date and time, with time zone</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4713 BC</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294276 AD</a:t>
                      </a:r>
                      <a:endParaRPr lang="en-US" sz="1200" b="0" i="0" u="none" strike="noStrike">
                        <a:solidFill>
                          <a:srgbClr val="000000"/>
                        </a:solidFill>
                        <a:effectLst/>
                        <a:latin typeface="Humnst777 BT"/>
                      </a:endParaRPr>
                    </a:p>
                  </a:txBody>
                  <a:tcPr marL="9525" marR="9525" marT="9525" marB="0" anchor="ctr"/>
                </a:tc>
              </a:tr>
              <a:tr h="244268">
                <a:tc>
                  <a:txBody>
                    <a:bodyPr/>
                    <a:lstStyle/>
                    <a:p>
                      <a:pPr algn="l" rtl="0" fontAlgn="ctr"/>
                      <a:r>
                        <a:rPr lang="en-US" sz="1200" u="none" strike="noStrike">
                          <a:effectLst/>
                        </a:rPr>
                        <a:t>date</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4 bytes</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date (no time of day)</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4713 BC</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5874897 AD</a:t>
                      </a:r>
                      <a:endParaRPr lang="en-US" sz="1200" b="0" i="0" u="none" strike="noStrike">
                        <a:solidFill>
                          <a:srgbClr val="000000"/>
                        </a:solidFill>
                        <a:effectLst/>
                        <a:latin typeface="Humnst777 BT"/>
                      </a:endParaRPr>
                    </a:p>
                  </a:txBody>
                  <a:tcPr marL="9525" marR="9525" marT="9525" marB="0" anchor="ctr"/>
                </a:tc>
              </a:tr>
              <a:tr h="732802">
                <a:tc>
                  <a:txBody>
                    <a:bodyPr/>
                    <a:lstStyle/>
                    <a:p>
                      <a:pPr algn="l" rtl="0" fontAlgn="ctr"/>
                      <a:r>
                        <a:rPr lang="en-US" sz="1200" u="none" strike="noStrike">
                          <a:effectLst/>
                        </a:rPr>
                        <a:t>time [ (p)] [ without time zone ]</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8 bytes</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time of day (no date)</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0:00:00</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24:00:00</a:t>
                      </a:r>
                      <a:endParaRPr lang="en-US" sz="1200" b="0" i="0" u="none" strike="noStrike">
                        <a:solidFill>
                          <a:srgbClr val="000000"/>
                        </a:solidFill>
                        <a:effectLst/>
                        <a:latin typeface="Humnst777 BT"/>
                      </a:endParaRPr>
                    </a:p>
                  </a:txBody>
                  <a:tcPr marL="9525" marR="9525" marT="9525" marB="0" anchor="ctr"/>
                </a:tc>
              </a:tr>
              <a:tr h="488535">
                <a:tc>
                  <a:txBody>
                    <a:bodyPr/>
                    <a:lstStyle/>
                    <a:p>
                      <a:pPr algn="l" rtl="0" fontAlgn="ctr"/>
                      <a:r>
                        <a:rPr lang="en-US" sz="1200" u="none" strike="noStrike">
                          <a:effectLst/>
                        </a:rPr>
                        <a:t>time [ (p)] with time zone</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dirty="0">
                          <a:effectLst/>
                        </a:rPr>
                        <a:t>12 bytes</a:t>
                      </a:r>
                      <a:endParaRPr lang="en-US" sz="1200" b="0" i="0" u="none" strike="noStrike" dirty="0">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times of day only, with time zone</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00:00:00+1459</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24:00:00-1459</a:t>
                      </a:r>
                      <a:endParaRPr lang="en-US" sz="1200" b="0" i="0" u="none" strike="noStrike">
                        <a:solidFill>
                          <a:srgbClr val="000000"/>
                        </a:solidFill>
                        <a:effectLst/>
                        <a:latin typeface="Humnst777 BT"/>
                      </a:endParaRPr>
                    </a:p>
                  </a:txBody>
                  <a:tcPr marL="9525" marR="9525" marT="9525" marB="0" anchor="ctr"/>
                </a:tc>
              </a:tr>
              <a:tr h="488535">
                <a:tc>
                  <a:txBody>
                    <a:bodyPr/>
                    <a:lstStyle/>
                    <a:p>
                      <a:pPr algn="l" rtl="0" fontAlgn="ctr"/>
                      <a:r>
                        <a:rPr lang="en-US" sz="1200" u="none" strike="noStrike">
                          <a:effectLst/>
                        </a:rPr>
                        <a:t>interval [fields ] [(p) ]</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16 bytes</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time interval</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-178000000 years</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dirty="0">
                          <a:effectLst/>
                        </a:rPr>
                        <a:t>178000000 years</a:t>
                      </a:r>
                      <a:endParaRPr lang="en-US" sz="1200" b="0" i="0" u="none" strike="noStrike" dirty="0">
                        <a:solidFill>
                          <a:srgbClr val="000000"/>
                        </a:solidFill>
                        <a:effectLst/>
                        <a:latin typeface="Humnst777 BT"/>
                      </a:endParaRPr>
                    </a:p>
                  </a:txBody>
                  <a:tcPr marL="9525" marR="9525" marT="9525" marB="0" anchor="ctr"/>
                </a:tc>
              </a:tr>
            </a:tbl>
          </a:graphicData>
        </a:graphic>
      </p:graphicFrame>
    </p:spTree>
    <p:extLst>
      <p:ext uri="{BB962C8B-B14F-4D97-AF65-F5344CB8AC3E}">
        <p14:creationId xmlns:p14="http://schemas.microsoft.com/office/powerpoint/2010/main" val="3925183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Datatypes</a:t>
            </a:r>
          </a:p>
        </p:txBody>
      </p:sp>
      <p:sp>
        <p:nvSpPr>
          <p:cNvPr id="3" name="TextBox 2"/>
          <p:cNvSpPr txBox="1"/>
          <p:nvPr/>
        </p:nvSpPr>
        <p:spPr>
          <a:xfrm>
            <a:off x="495300" y="1041400"/>
            <a:ext cx="8204200" cy="369332"/>
          </a:xfrm>
          <a:prstGeom prst="rect">
            <a:avLst/>
          </a:prstGeom>
          <a:noFill/>
        </p:spPr>
        <p:txBody>
          <a:bodyPr wrap="square" rtlCol="0">
            <a:spAutoFit/>
          </a:bodyPr>
          <a:lstStyle/>
          <a:p>
            <a:pPr marL="285750" indent="-285750">
              <a:buFont typeface="Wingdings" panose="05000000000000000000" pitchFamily="2" charset="2"/>
              <a:buChar char="§"/>
            </a:pPr>
            <a:r>
              <a:rPr lang="en-US" b="1" dirty="0" smtClean="0"/>
              <a:t>Data </a:t>
            </a:r>
            <a:r>
              <a:rPr lang="en-US" b="1" dirty="0"/>
              <a:t>Types - Miscellaneous </a:t>
            </a:r>
          </a:p>
        </p:txBody>
      </p:sp>
      <p:graphicFrame>
        <p:nvGraphicFramePr>
          <p:cNvPr id="5" name="Content Placeholder 3"/>
          <p:cNvGraphicFramePr>
            <a:graphicFrameLocks/>
          </p:cNvGraphicFramePr>
          <p:nvPr>
            <p:extLst>
              <p:ext uri="{D42A27DB-BD31-4B8C-83A1-F6EECF244321}">
                <p14:modId xmlns:p14="http://schemas.microsoft.com/office/powerpoint/2010/main" val="2566224054"/>
              </p:ext>
            </p:extLst>
          </p:nvPr>
        </p:nvGraphicFramePr>
        <p:xfrm>
          <a:off x="1130299" y="2451100"/>
          <a:ext cx="6896101" cy="2501900"/>
        </p:xfrm>
        <a:graphic>
          <a:graphicData uri="http://schemas.openxmlformats.org/drawingml/2006/table">
            <a:tbl>
              <a:tblPr firstRow="1">
                <a:tableStyleId>{5C22544A-7EE6-4342-B048-85BDC9FD1C3A}</a:tableStyleId>
              </a:tblPr>
              <a:tblGrid>
                <a:gridCol w="2322399"/>
                <a:gridCol w="1883986"/>
                <a:gridCol w="2689716"/>
              </a:tblGrid>
              <a:tr h="400304">
                <a:tc>
                  <a:txBody>
                    <a:bodyPr/>
                    <a:lstStyle/>
                    <a:p>
                      <a:pPr algn="l" rtl="0" fontAlgn="ctr"/>
                      <a:r>
                        <a:rPr lang="en-US" sz="1400" u="none" strike="noStrike" dirty="0">
                          <a:effectLst/>
                        </a:rPr>
                        <a:t>Name</a:t>
                      </a:r>
                      <a:endParaRPr lang="en-US" sz="1400" b="1" i="0" u="none" strike="noStrike" dirty="0">
                        <a:solidFill>
                          <a:srgbClr val="FFFFFF"/>
                        </a:solidFill>
                        <a:effectLst/>
                        <a:latin typeface="Humnst777 BT"/>
                      </a:endParaRPr>
                    </a:p>
                  </a:txBody>
                  <a:tcPr marL="9525" marR="9525" marT="9525" marB="0" anchor="ctr">
                    <a:solidFill>
                      <a:srgbClr val="19396D"/>
                    </a:solidFill>
                  </a:tcPr>
                </a:tc>
                <a:tc>
                  <a:txBody>
                    <a:bodyPr/>
                    <a:lstStyle/>
                    <a:p>
                      <a:pPr algn="l" rtl="0" fontAlgn="ctr"/>
                      <a:r>
                        <a:rPr lang="en-US" sz="1400" u="none" strike="noStrike" dirty="0">
                          <a:effectLst/>
                        </a:rPr>
                        <a:t>Aliases</a:t>
                      </a:r>
                      <a:endParaRPr lang="en-US" sz="1400" b="1" i="0" u="none" strike="noStrike" dirty="0">
                        <a:solidFill>
                          <a:srgbClr val="FFFFFF"/>
                        </a:solidFill>
                        <a:effectLst/>
                        <a:latin typeface="Humnst777 BT"/>
                      </a:endParaRPr>
                    </a:p>
                  </a:txBody>
                  <a:tcPr marL="9525" marR="9525" marT="9525" marB="0" anchor="ctr">
                    <a:solidFill>
                      <a:srgbClr val="19396D"/>
                    </a:solidFill>
                  </a:tcPr>
                </a:tc>
                <a:tc>
                  <a:txBody>
                    <a:bodyPr/>
                    <a:lstStyle/>
                    <a:p>
                      <a:pPr algn="l" rtl="0" fontAlgn="ctr"/>
                      <a:r>
                        <a:rPr lang="en-US" sz="1400" u="none" strike="noStrike" dirty="0">
                          <a:effectLst/>
                        </a:rPr>
                        <a:t>Description</a:t>
                      </a:r>
                      <a:endParaRPr lang="en-US" sz="1400" b="1" i="0" u="none" strike="noStrike" dirty="0">
                        <a:solidFill>
                          <a:srgbClr val="FFFFFF"/>
                        </a:solidFill>
                        <a:effectLst/>
                        <a:latin typeface="Humnst777 BT"/>
                      </a:endParaRPr>
                    </a:p>
                  </a:txBody>
                  <a:tcPr marL="9525" marR="9525" marT="9525" marB="0" anchor="ctr">
                    <a:solidFill>
                      <a:srgbClr val="19396D"/>
                    </a:solidFill>
                  </a:tcPr>
                </a:tc>
              </a:tr>
              <a:tr h="350266">
                <a:tc>
                  <a:txBody>
                    <a:bodyPr/>
                    <a:lstStyle/>
                    <a:p>
                      <a:pPr algn="l" rtl="0" fontAlgn="ctr"/>
                      <a:r>
                        <a:rPr lang="en-US" sz="1200" u="none" strike="noStrike">
                          <a:effectLst/>
                        </a:rPr>
                        <a:t>bit [ (n) ]</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 </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fixed-length bit string</a:t>
                      </a:r>
                      <a:endParaRPr lang="en-US" sz="1200" b="0" i="0" u="none" strike="noStrike">
                        <a:solidFill>
                          <a:srgbClr val="000000"/>
                        </a:solidFill>
                        <a:effectLst/>
                        <a:latin typeface="Humnst777 BT"/>
                      </a:endParaRPr>
                    </a:p>
                  </a:txBody>
                  <a:tcPr marL="9525" marR="9525" marT="9525" marB="0" anchor="ctr"/>
                </a:tc>
              </a:tr>
              <a:tr h="350266">
                <a:tc>
                  <a:txBody>
                    <a:bodyPr/>
                    <a:lstStyle/>
                    <a:p>
                      <a:pPr algn="l" rtl="0" fontAlgn="ctr"/>
                      <a:r>
                        <a:rPr lang="en-US" sz="1200" u="none" strike="noStrike" dirty="0">
                          <a:effectLst/>
                        </a:rPr>
                        <a:t>bit varying [ (n) ]</a:t>
                      </a:r>
                      <a:endParaRPr lang="en-US" sz="1200" b="0" i="0" u="none" strike="noStrike" dirty="0">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varbit</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variable-length bit string</a:t>
                      </a:r>
                      <a:endParaRPr lang="en-US" sz="1200" b="0" i="0" u="none" strike="noStrike">
                        <a:solidFill>
                          <a:srgbClr val="000000"/>
                        </a:solidFill>
                        <a:effectLst/>
                        <a:latin typeface="Humnst777 BT"/>
                      </a:endParaRPr>
                    </a:p>
                  </a:txBody>
                  <a:tcPr marL="9525" marR="9525" marT="9525" marB="0" anchor="ctr"/>
                </a:tc>
              </a:tr>
              <a:tr h="350266">
                <a:tc>
                  <a:txBody>
                    <a:bodyPr/>
                    <a:lstStyle/>
                    <a:p>
                      <a:pPr algn="l" rtl="0" fontAlgn="ctr"/>
                      <a:r>
                        <a:rPr lang="en-US" sz="1200" u="none" strike="noStrike">
                          <a:effectLst/>
                        </a:rPr>
                        <a:t>boolean</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bool</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logical Boolean (true/false)</a:t>
                      </a:r>
                      <a:endParaRPr lang="en-US" sz="1200" b="0" i="0" u="none" strike="noStrike">
                        <a:solidFill>
                          <a:srgbClr val="000000"/>
                        </a:solidFill>
                        <a:effectLst/>
                        <a:latin typeface="Humnst777 BT"/>
                      </a:endParaRPr>
                    </a:p>
                  </a:txBody>
                  <a:tcPr marL="9525" marR="9525" marT="9525" marB="0" anchor="ctr"/>
                </a:tc>
              </a:tr>
              <a:tr h="350266">
                <a:tc>
                  <a:txBody>
                    <a:bodyPr/>
                    <a:lstStyle/>
                    <a:p>
                      <a:pPr algn="l" rtl="0" fontAlgn="ctr"/>
                      <a:r>
                        <a:rPr lang="en-US" sz="1200" u="none" strike="noStrike">
                          <a:effectLst/>
                        </a:rPr>
                        <a:t>interval [ fields ] [ (p) ]</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 </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time span</a:t>
                      </a:r>
                      <a:endParaRPr lang="en-US" sz="1200" b="0" i="0" u="none" strike="noStrike">
                        <a:solidFill>
                          <a:srgbClr val="000000"/>
                        </a:solidFill>
                        <a:effectLst/>
                        <a:latin typeface="Humnst777 BT"/>
                      </a:endParaRPr>
                    </a:p>
                  </a:txBody>
                  <a:tcPr marL="9525" marR="9525" marT="9525" marB="0" anchor="ctr"/>
                </a:tc>
              </a:tr>
              <a:tr h="350266">
                <a:tc>
                  <a:txBody>
                    <a:bodyPr/>
                    <a:lstStyle/>
                    <a:p>
                      <a:pPr algn="l" rtl="0" fontAlgn="ctr"/>
                      <a:r>
                        <a:rPr lang="en-US" sz="1200" u="none" strike="noStrike">
                          <a:effectLst/>
                        </a:rPr>
                        <a:t>json</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 </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JSON data</a:t>
                      </a:r>
                      <a:endParaRPr lang="en-US" sz="1200" b="0" i="0" u="none" strike="noStrike">
                        <a:solidFill>
                          <a:srgbClr val="000000"/>
                        </a:solidFill>
                        <a:effectLst/>
                        <a:latin typeface="Humnst777 BT"/>
                      </a:endParaRPr>
                    </a:p>
                  </a:txBody>
                  <a:tcPr marL="9525" marR="9525" marT="9525" marB="0" anchor="ctr"/>
                </a:tc>
              </a:tr>
              <a:tr h="350266">
                <a:tc>
                  <a:txBody>
                    <a:bodyPr/>
                    <a:lstStyle/>
                    <a:p>
                      <a:pPr algn="l" rtl="0" fontAlgn="ctr"/>
                      <a:r>
                        <a:rPr lang="en-US" sz="1200" u="none" strike="noStrike" dirty="0">
                          <a:effectLst/>
                        </a:rPr>
                        <a:t>xml</a:t>
                      </a:r>
                      <a:endParaRPr lang="en-US" sz="1200" b="0" i="0" u="none" strike="noStrike" dirty="0">
                        <a:solidFill>
                          <a:srgbClr val="000000"/>
                        </a:solidFill>
                        <a:effectLst/>
                        <a:latin typeface="Humnst777 BT"/>
                      </a:endParaRPr>
                    </a:p>
                  </a:txBody>
                  <a:tcPr marL="9525" marR="9525" marT="9525" marB="0" anchor="ctr"/>
                </a:tc>
                <a:tc>
                  <a:txBody>
                    <a:bodyPr/>
                    <a:lstStyle/>
                    <a:p>
                      <a:pPr algn="l" rtl="0" fontAlgn="ctr"/>
                      <a:r>
                        <a:rPr lang="en-US" sz="1200" u="none" strike="noStrike">
                          <a:effectLst/>
                        </a:rPr>
                        <a:t> </a:t>
                      </a:r>
                      <a:endParaRPr lang="en-US" sz="1200" b="0" i="0" u="none" strike="noStrike">
                        <a:solidFill>
                          <a:srgbClr val="000000"/>
                        </a:solidFill>
                        <a:effectLst/>
                        <a:latin typeface="Humnst777 BT"/>
                      </a:endParaRPr>
                    </a:p>
                  </a:txBody>
                  <a:tcPr marL="9525" marR="9525" marT="9525" marB="0" anchor="ctr"/>
                </a:tc>
                <a:tc>
                  <a:txBody>
                    <a:bodyPr/>
                    <a:lstStyle/>
                    <a:p>
                      <a:pPr algn="l" rtl="0" fontAlgn="ctr"/>
                      <a:r>
                        <a:rPr lang="en-US" sz="1200" u="none" strike="noStrike" dirty="0">
                          <a:effectLst/>
                        </a:rPr>
                        <a:t>XML data</a:t>
                      </a:r>
                      <a:endParaRPr lang="en-US" sz="1200" b="0" i="0" u="none" strike="noStrike" dirty="0">
                        <a:solidFill>
                          <a:srgbClr val="000000"/>
                        </a:solidFill>
                        <a:effectLst/>
                        <a:latin typeface="Humnst777 BT"/>
                      </a:endParaRPr>
                    </a:p>
                  </a:txBody>
                  <a:tcPr marL="9525" marR="9525" marT="9525" marB="0" anchor="ctr"/>
                </a:tc>
              </a:tr>
            </a:tbl>
          </a:graphicData>
        </a:graphic>
      </p:graphicFrame>
    </p:spTree>
    <p:extLst>
      <p:ext uri="{BB962C8B-B14F-4D97-AF65-F5344CB8AC3E}">
        <p14:creationId xmlns:p14="http://schemas.microsoft.com/office/powerpoint/2010/main" val="3130794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Datatypes</a:t>
            </a:r>
          </a:p>
        </p:txBody>
      </p:sp>
      <p:sp>
        <p:nvSpPr>
          <p:cNvPr id="3" name="TextBox 2"/>
          <p:cNvSpPr txBox="1"/>
          <p:nvPr/>
        </p:nvSpPr>
        <p:spPr>
          <a:xfrm>
            <a:off x="495300" y="1041400"/>
            <a:ext cx="82042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Enumerated Types</a:t>
            </a:r>
          </a:p>
        </p:txBody>
      </p:sp>
      <p:sp>
        <p:nvSpPr>
          <p:cNvPr id="5" name="Text Placeholder 6"/>
          <p:cNvSpPr txBox="1">
            <a:spLocks/>
          </p:cNvSpPr>
          <p:nvPr/>
        </p:nvSpPr>
        <p:spPr>
          <a:xfrm>
            <a:off x="114300" y="1714500"/>
            <a:ext cx="8851899" cy="1955800"/>
          </a:xfrm>
          <a:prstGeom prst="rect">
            <a:avLst/>
          </a:prstGeom>
        </p:spPr>
        <p:txBody>
          <a:bodyPr>
            <a:normAutofit lnSpcReduction="10000"/>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Font typeface="Wingdings" panose="05000000000000000000" pitchFamily="2" charset="2"/>
              <a:buChar char="§"/>
            </a:pPr>
            <a:r>
              <a:rPr lang="en-US" sz="1600" b="1" dirty="0">
                <a:solidFill>
                  <a:schemeClr val="tx1"/>
                </a:solidFill>
                <a:cs typeface="+mn-cs"/>
              </a:rPr>
              <a:t>Declaring ENUM</a:t>
            </a:r>
          </a:p>
          <a:p>
            <a:pPr lvl="2">
              <a:buFont typeface="Wingdings" panose="05000000000000000000" pitchFamily="2" charset="2"/>
              <a:buChar char="§"/>
            </a:pPr>
            <a:r>
              <a:rPr lang="en-US" sz="1400" dirty="0">
                <a:solidFill>
                  <a:schemeClr val="tx1"/>
                </a:solidFill>
              </a:rPr>
              <a:t>CREATE TYPE </a:t>
            </a:r>
            <a:r>
              <a:rPr lang="en-US" sz="1400" dirty="0" err="1">
                <a:solidFill>
                  <a:schemeClr val="tx1"/>
                </a:solidFill>
              </a:rPr>
              <a:t>enum_eye_color</a:t>
            </a:r>
            <a:r>
              <a:rPr lang="en-US" sz="1400" dirty="0">
                <a:solidFill>
                  <a:schemeClr val="tx1"/>
                </a:solidFill>
              </a:rPr>
              <a:t> AS ENUM ('blue', 'brown', 'gray', 'green');</a:t>
            </a:r>
          </a:p>
          <a:p>
            <a:pPr lvl="2">
              <a:buFont typeface="Wingdings" panose="05000000000000000000" pitchFamily="2" charset="2"/>
              <a:buChar char="§"/>
            </a:pPr>
            <a:r>
              <a:rPr lang="en-US" sz="1400" dirty="0">
                <a:solidFill>
                  <a:schemeClr val="tx1"/>
                </a:solidFill>
              </a:rPr>
              <a:t>ALTER TYPE </a:t>
            </a:r>
            <a:r>
              <a:rPr lang="en-US" sz="1400" dirty="0" err="1">
                <a:solidFill>
                  <a:schemeClr val="tx1"/>
                </a:solidFill>
              </a:rPr>
              <a:t>enum_eye_color</a:t>
            </a:r>
            <a:r>
              <a:rPr lang="en-US" sz="1400" dirty="0">
                <a:solidFill>
                  <a:schemeClr val="tx1"/>
                </a:solidFill>
              </a:rPr>
              <a:t> ADD VALUE 'amber‘ BEFORE 'blue';</a:t>
            </a:r>
          </a:p>
          <a:p>
            <a:pPr lvl="1">
              <a:buFont typeface="Wingdings" panose="05000000000000000000" pitchFamily="2" charset="2"/>
              <a:buChar char="§"/>
            </a:pPr>
            <a:endParaRPr lang="en-US" dirty="0">
              <a:solidFill>
                <a:schemeClr val="tx1"/>
              </a:solidFill>
            </a:endParaRPr>
          </a:p>
          <a:p>
            <a:pPr lvl="1">
              <a:buFont typeface="Wingdings" panose="05000000000000000000" pitchFamily="2" charset="2"/>
              <a:buChar char="§"/>
            </a:pPr>
            <a:r>
              <a:rPr lang="en-US" sz="1600" b="1" dirty="0">
                <a:solidFill>
                  <a:schemeClr val="tx1"/>
                </a:solidFill>
                <a:cs typeface="+mn-cs"/>
              </a:rPr>
              <a:t>Using ENUM</a:t>
            </a:r>
          </a:p>
          <a:p>
            <a:pPr lvl="2">
              <a:buFont typeface="Wingdings" panose="05000000000000000000" pitchFamily="2" charset="2"/>
              <a:buChar char="§"/>
            </a:pPr>
            <a:r>
              <a:rPr lang="en-US" sz="1400" dirty="0">
                <a:solidFill>
                  <a:schemeClr val="tx1"/>
                </a:solidFill>
              </a:rPr>
              <a:t>CREATE TABLE suspect (name TEXT, </a:t>
            </a:r>
            <a:r>
              <a:rPr lang="en-US" sz="1400" dirty="0" err="1">
                <a:solidFill>
                  <a:schemeClr val="tx1"/>
                </a:solidFill>
              </a:rPr>
              <a:t>eye_color</a:t>
            </a:r>
            <a:r>
              <a:rPr lang="en-US" sz="1400" dirty="0">
                <a:solidFill>
                  <a:schemeClr val="tx1"/>
                </a:solidFill>
              </a:rPr>
              <a:t> </a:t>
            </a:r>
            <a:r>
              <a:rPr lang="en-US" sz="1400" dirty="0" err="1">
                <a:solidFill>
                  <a:schemeClr val="tx1"/>
                </a:solidFill>
              </a:rPr>
              <a:t>enum_eye_color</a:t>
            </a:r>
            <a:r>
              <a:rPr lang="en-US" sz="1400" dirty="0">
                <a:solidFill>
                  <a:schemeClr val="tx1"/>
                </a:solidFill>
              </a:rPr>
              <a:t>);</a:t>
            </a:r>
          </a:p>
          <a:p>
            <a:pPr lvl="2">
              <a:buFont typeface="Wingdings" panose="05000000000000000000" pitchFamily="2" charset="2"/>
              <a:buChar char="§"/>
            </a:pPr>
            <a:r>
              <a:rPr lang="en-US" sz="1400" dirty="0">
                <a:solidFill>
                  <a:schemeClr val="tx1"/>
                </a:solidFill>
              </a:rPr>
              <a:t>INSERT INTO suspect VALUES ('John Doe', 'brown');</a:t>
            </a:r>
          </a:p>
          <a:p>
            <a:endParaRPr lang="en-US" sz="1600" dirty="0" smtClean="0">
              <a:solidFill>
                <a:schemeClr val="tx1"/>
              </a:solidFill>
            </a:endParaRPr>
          </a:p>
          <a:p>
            <a:endParaRPr lang="en-US" sz="1600" dirty="0" smtClean="0">
              <a:solidFill>
                <a:schemeClr val="tx1"/>
              </a:solidFill>
            </a:endParaRPr>
          </a:p>
          <a:p>
            <a:endParaRPr lang="en-US" sz="1600" dirty="0" smtClean="0">
              <a:solidFill>
                <a:schemeClr val="tx1"/>
              </a:solidFill>
            </a:endParaRPr>
          </a:p>
          <a:p>
            <a:endParaRPr lang="en-US" sz="1600" dirty="0">
              <a:solidFill>
                <a:schemeClr val="tx1"/>
              </a:solidFill>
            </a:endParaRPr>
          </a:p>
        </p:txBody>
      </p:sp>
    </p:spTree>
    <p:extLst>
      <p:ext uri="{BB962C8B-B14F-4D97-AF65-F5344CB8AC3E}">
        <p14:creationId xmlns:p14="http://schemas.microsoft.com/office/powerpoint/2010/main" val="1147066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Datatypes</a:t>
            </a:r>
          </a:p>
        </p:txBody>
      </p:sp>
      <p:sp>
        <p:nvSpPr>
          <p:cNvPr id="3" name="TextBox 2"/>
          <p:cNvSpPr txBox="1"/>
          <p:nvPr/>
        </p:nvSpPr>
        <p:spPr>
          <a:xfrm>
            <a:off x="495300" y="1041400"/>
            <a:ext cx="8204200" cy="369332"/>
          </a:xfrm>
          <a:prstGeom prst="rect">
            <a:avLst/>
          </a:prstGeom>
          <a:noFill/>
        </p:spPr>
        <p:txBody>
          <a:bodyPr wrap="square" rtlCol="0">
            <a:spAutoFit/>
          </a:bodyPr>
          <a:lstStyle/>
          <a:p>
            <a:pPr marL="285750" indent="-285750">
              <a:buFont typeface="Wingdings" panose="05000000000000000000" pitchFamily="2" charset="2"/>
              <a:buChar char="§"/>
            </a:pPr>
            <a:r>
              <a:rPr lang="en-US" b="1" dirty="0" smtClean="0"/>
              <a:t>Arrays</a:t>
            </a:r>
            <a:endParaRPr lang="en-US" b="1" dirty="0"/>
          </a:p>
        </p:txBody>
      </p:sp>
      <p:sp>
        <p:nvSpPr>
          <p:cNvPr id="5" name="Text Placeholder 6"/>
          <p:cNvSpPr txBox="1">
            <a:spLocks/>
          </p:cNvSpPr>
          <p:nvPr/>
        </p:nvSpPr>
        <p:spPr>
          <a:xfrm>
            <a:off x="114300" y="1714500"/>
            <a:ext cx="8851899" cy="48387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nSpc>
                <a:spcPct val="90000"/>
              </a:lnSpc>
              <a:buFont typeface="Wingdings" panose="05000000000000000000" pitchFamily="2" charset="2"/>
              <a:buChar char="§"/>
            </a:pPr>
            <a:r>
              <a:rPr lang="en-US" sz="1300" dirty="0">
                <a:solidFill>
                  <a:schemeClr val="tx1"/>
                </a:solidFill>
              </a:rPr>
              <a:t>CREATE TABLE person ( </a:t>
            </a:r>
            <a:r>
              <a:rPr lang="en-US" sz="1300" dirty="0" err="1">
                <a:solidFill>
                  <a:schemeClr val="tx1"/>
                </a:solidFill>
              </a:rPr>
              <a:t>full_name</a:t>
            </a:r>
            <a:r>
              <a:rPr lang="en-US" sz="1300" dirty="0">
                <a:solidFill>
                  <a:schemeClr val="tx1"/>
                </a:solidFill>
              </a:rPr>
              <a:t> text, sports text[], cars text[][], numbers </a:t>
            </a:r>
            <a:r>
              <a:rPr lang="en-US" sz="1300" dirty="0" err="1">
                <a:solidFill>
                  <a:schemeClr val="tx1"/>
                </a:solidFill>
              </a:rPr>
              <a:t>int</a:t>
            </a:r>
            <a:r>
              <a:rPr lang="en-US" sz="1300" dirty="0">
                <a:solidFill>
                  <a:schemeClr val="tx1"/>
                </a:solidFill>
              </a:rPr>
              <a:t>[3], incomes </a:t>
            </a:r>
            <a:r>
              <a:rPr lang="en-US" sz="1300" dirty="0" err="1">
                <a:solidFill>
                  <a:schemeClr val="tx1"/>
                </a:solidFill>
              </a:rPr>
              <a:t>int</a:t>
            </a:r>
            <a:r>
              <a:rPr lang="en-US" sz="1300" dirty="0">
                <a:solidFill>
                  <a:schemeClr val="tx1"/>
                </a:solidFill>
              </a:rPr>
              <a:t> ARRAY[4], phrases text ARRAY);</a:t>
            </a:r>
          </a:p>
          <a:p>
            <a:pPr>
              <a:lnSpc>
                <a:spcPct val="90000"/>
              </a:lnSpc>
              <a:buFont typeface="Wingdings" panose="05000000000000000000" pitchFamily="2" charset="2"/>
              <a:buChar char="§"/>
            </a:pPr>
            <a:endParaRPr lang="en-US" sz="1300" dirty="0">
              <a:solidFill>
                <a:schemeClr val="tx1"/>
              </a:solidFill>
              <a:cs typeface="+mn-cs"/>
            </a:endParaRPr>
          </a:p>
          <a:p>
            <a:pPr lvl="1">
              <a:lnSpc>
                <a:spcPct val="90000"/>
              </a:lnSpc>
              <a:buFont typeface="Wingdings" panose="05000000000000000000" pitchFamily="2" charset="2"/>
              <a:buChar char="§"/>
            </a:pPr>
            <a:r>
              <a:rPr lang="en-US" sz="1300" dirty="0">
                <a:solidFill>
                  <a:schemeClr val="tx1"/>
                </a:solidFill>
              </a:rPr>
              <a:t>INSERT INTO person VALUES ('Rocky </a:t>
            </a:r>
            <a:r>
              <a:rPr lang="en-US" sz="1300" dirty="0" err="1">
                <a:solidFill>
                  <a:schemeClr val="tx1"/>
                </a:solidFill>
              </a:rPr>
              <a:t>Bama</a:t>
            </a:r>
            <a:r>
              <a:rPr lang="en-US" sz="1300" dirty="0">
                <a:solidFill>
                  <a:schemeClr val="tx1"/>
                </a:solidFill>
              </a:rPr>
              <a:t>', '{“</a:t>
            </a:r>
            <a:r>
              <a:rPr lang="en-US" sz="1300" dirty="0" err="1">
                <a:solidFill>
                  <a:schemeClr val="tx1"/>
                </a:solidFill>
              </a:rPr>
              <a:t>baseball”,”basketball</a:t>
            </a:r>
            <a:r>
              <a:rPr lang="en-US" sz="1300" dirty="0">
                <a:solidFill>
                  <a:schemeClr val="tx1"/>
                </a:solidFill>
              </a:rPr>
              <a:t>”}', '{{"</a:t>
            </a:r>
            <a:r>
              <a:rPr lang="en-US" sz="1300" dirty="0" err="1">
                <a:solidFill>
                  <a:schemeClr val="tx1"/>
                </a:solidFill>
              </a:rPr>
              <a:t>Toyota","Prius</a:t>
            </a:r>
            <a:r>
              <a:rPr lang="en-US" sz="1300" dirty="0">
                <a:solidFill>
                  <a:schemeClr val="tx1"/>
                </a:solidFill>
              </a:rPr>
              <a:t>"},{"</a:t>
            </a:r>
            <a:r>
              <a:rPr lang="en-US" sz="1300" dirty="0" err="1">
                <a:solidFill>
                  <a:schemeClr val="tx1"/>
                </a:solidFill>
              </a:rPr>
              <a:t>Chevy","Tahoe</a:t>
            </a:r>
            <a:r>
              <a:rPr lang="en-US" sz="1300" dirty="0">
                <a:solidFill>
                  <a:schemeClr val="tx1"/>
                </a:solidFill>
              </a:rPr>
              <a:t>"}}'); </a:t>
            </a:r>
          </a:p>
          <a:p>
            <a:pPr lvl="1">
              <a:lnSpc>
                <a:spcPct val="90000"/>
              </a:lnSpc>
              <a:buFont typeface="Wingdings" panose="05000000000000000000" pitchFamily="2" charset="2"/>
              <a:buChar char="§"/>
            </a:pPr>
            <a:r>
              <a:rPr lang="en-US" sz="1300" dirty="0">
                <a:solidFill>
                  <a:schemeClr val="tx1"/>
                </a:solidFill>
              </a:rPr>
              <a:t>INSERT INTO person VALUES ('Rocky </a:t>
            </a:r>
            <a:r>
              <a:rPr lang="en-US" sz="1300" dirty="0" err="1">
                <a:solidFill>
                  <a:schemeClr val="tx1"/>
                </a:solidFill>
              </a:rPr>
              <a:t>Bama</a:t>
            </a:r>
            <a:r>
              <a:rPr lang="en-US" sz="1300" dirty="0">
                <a:solidFill>
                  <a:schemeClr val="tx1"/>
                </a:solidFill>
              </a:rPr>
              <a:t>', ARRAY['</a:t>
            </a:r>
            <a:r>
              <a:rPr lang="en-US" sz="1300" dirty="0" err="1">
                <a:solidFill>
                  <a:schemeClr val="tx1"/>
                </a:solidFill>
              </a:rPr>
              <a:t>baseball','basketball</a:t>
            </a:r>
            <a:r>
              <a:rPr lang="en-US" sz="1300" dirty="0">
                <a:solidFill>
                  <a:schemeClr val="tx1"/>
                </a:solidFill>
              </a:rPr>
              <a:t>'], ARRAY[['</a:t>
            </a:r>
            <a:r>
              <a:rPr lang="en-US" sz="1300" dirty="0" err="1">
                <a:solidFill>
                  <a:schemeClr val="tx1"/>
                </a:solidFill>
              </a:rPr>
              <a:t>Toyota','Prius</a:t>
            </a:r>
            <a:r>
              <a:rPr lang="en-US" sz="1300" dirty="0">
                <a:solidFill>
                  <a:schemeClr val="tx1"/>
                </a:solidFill>
              </a:rPr>
              <a:t>'], ['</a:t>
            </a:r>
            <a:r>
              <a:rPr lang="en-US" sz="1300" dirty="0" err="1">
                <a:solidFill>
                  <a:schemeClr val="tx1"/>
                </a:solidFill>
              </a:rPr>
              <a:t>Chevy','Tahoe</a:t>
            </a:r>
            <a:r>
              <a:rPr lang="en-US" sz="1300" dirty="0">
                <a:solidFill>
                  <a:schemeClr val="tx1"/>
                </a:solidFill>
              </a:rPr>
              <a:t>']]); </a:t>
            </a:r>
          </a:p>
          <a:p>
            <a:pPr>
              <a:lnSpc>
                <a:spcPct val="90000"/>
              </a:lnSpc>
              <a:buFont typeface="Wingdings" panose="05000000000000000000" pitchFamily="2" charset="2"/>
              <a:buChar char="§"/>
            </a:pPr>
            <a:endParaRPr lang="en-US" sz="1300" dirty="0">
              <a:solidFill>
                <a:schemeClr val="tx1"/>
              </a:solidFill>
              <a:cs typeface="+mn-cs"/>
            </a:endParaRPr>
          </a:p>
          <a:p>
            <a:pPr lvl="1">
              <a:lnSpc>
                <a:spcPct val="90000"/>
              </a:lnSpc>
              <a:buFont typeface="Wingdings" panose="05000000000000000000" pitchFamily="2" charset="2"/>
              <a:buChar char="§"/>
            </a:pPr>
            <a:r>
              <a:rPr lang="en-US" sz="1300" dirty="0">
                <a:solidFill>
                  <a:schemeClr val="tx1"/>
                </a:solidFill>
              </a:rPr>
              <a:t>SELECT * FROM person WHERE sports[1] = 'baseball';</a:t>
            </a:r>
          </a:p>
          <a:p>
            <a:endParaRPr lang="en-US" sz="1600" dirty="0" smtClean="0">
              <a:solidFill>
                <a:schemeClr val="tx1"/>
              </a:solidFill>
            </a:endParaRPr>
          </a:p>
          <a:p>
            <a:endParaRPr lang="en-US" sz="1600" dirty="0" smtClean="0">
              <a:solidFill>
                <a:schemeClr val="tx1"/>
              </a:solidFill>
            </a:endParaRPr>
          </a:p>
          <a:p>
            <a:endParaRPr lang="en-US" sz="1600" dirty="0">
              <a:solidFill>
                <a:schemeClr val="tx1"/>
              </a:solidFill>
            </a:endParaRPr>
          </a:p>
        </p:txBody>
      </p:sp>
    </p:spTree>
    <p:extLst>
      <p:ext uri="{BB962C8B-B14F-4D97-AF65-F5344CB8AC3E}">
        <p14:creationId xmlns:p14="http://schemas.microsoft.com/office/powerpoint/2010/main" val="27592049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Datatypes</a:t>
            </a:r>
          </a:p>
        </p:txBody>
      </p:sp>
      <p:sp>
        <p:nvSpPr>
          <p:cNvPr id="3" name="TextBox 2"/>
          <p:cNvSpPr txBox="1"/>
          <p:nvPr/>
        </p:nvSpPr>
        <p:spPr>
          <a:xfrm>
            <a:off x="495300" y="1041400"/>
            <a:ext cx="8204200" cy="369332"/>
          </a:xfrm>
          <a:prstGeom prst="rect">
            <a:avLst/>
          </a:prstGeom>
          <a:noFill/>
        </p:spPr>
        <p:txBody>
          <a:bodyPr wrap="square" rtlCol="0">
            <a:spAutoFit/>
          </a:bodyPr>
          <a:lstStyle/>
          <a:p>
            <a:pPr marL="285750" indent="-285750">
              <a:buFont typeface="Wingdings" panose="05000000000000000000" pitchFamily="2" charset="2"/>
              <a:buChar char="§"/>
            </a:pPr>
            <a:r>
              <a:rPr lang="en-US" b="1" dirty="0" smtClean="0"/>
              <a:t>JSON</a:t>
            </a:r>
            <a:endParaRPr lang="en-US" b="1" dirty="0"/>
          </a:p>
        </p:txBody>
      </p:sp>
      <p:sp>
        <p:nvSpPr>
          <p:cNvPr id="5" name="Text Placeholder 6"/>
          <p:cNvSpPr txBox="1">
            <a:spLocks/>
          </p:cNvSpPr>
          <p:nvPr/>
        </p:nvSpPr>
        <p:spPr>
          <a:xfrm>
            <a:off x="114300" y="1714500"/>
            <a:ext cx="8851899" cy="48387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1300" dirty="0">
                <a:solidFill>
                  <a:schemeClr val="tx1"/>
                </a:solidFill>
              </a:rPr>
              <a:t>There are two JSON data types: </a:t>
            </a:r>
          </a:p>
          <a:p>
            <a:pPr lvl="2"/>
            <a:r>
              <a:rPr lang="en-US" sz="1300" dirty="0" smtClean="0">
                <a:solidFill>
                  <a:schemeClr val="tx1"/>
                </a:solidFill>
              </a:rPr>
              <a:t>JSON</a:t>
            </a:r>
            <a:r>
              <a:rPr lang="en-US" sz="1300" dirty="0">
                <a:solidFill>
                  <a:schemeClr val="tx1"/>
                </a:solidFill>
              </a:rPr>
              <a:t> and </a:t>
            </a:r>
            <a:r>
              <a:rPr lang="en-US" sz="1300" dirty="0" smtClean="0">
                <a:solidFill>
                  <a:schemeClr val="tx1"/>
                </a:solidFill>
              </a:rPr>
              <a:t>JSONB</a:t>
            </a:r>
            <a:endParaRPr lang="en-US" sz="1300" dirty="0">
              <a:solidFill>
                <a:schemeClr val="tx1"/>
              </a:solidFill>
            </a:endParaRPr>
          </a:p>
          <a:p>
            <a:endParaRPr lang="en-US" sz="1600" dirty="0" smtClean="0">
              <a:solidFill>
                <a:schemeClr val="tx1"/>
              </a:solidFill>
            </a:endParaRPr>
          </a:p>
          <a:p>
            <a:endParaRPr lang="en-US" sz="1600" dirty="0">
              <a:solidFill>
                <a:schemeClr val="tx1"/>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3857722131"/>
              </p:ext>
            </p:extLst>
          </p:nvPr>
        </p:nvGraphicFramePr>
        <p:xfrm>
          <a:off x="609599" y="2527300"/>
          <a:ext cx="6985001" cy="1125855"/>
        </p:xfrm>
        <a:graphic>
          <a:graphicData uri="http://schemas.openxmlformats.org/drawingml/2006/table">
            <a:tbl>
              <a:tblPr firstRow="1">
                <a:tableStyleId>{5C22544A-7EE6-4342-B048-85BDC9FD1C3A}</a:tableStyleId>
              </a:tblPr>
              <a:tblGrid>
                <a:gridCol w="3937001"/>
                <a:gridCol w="3048000"/>
              </a:tblGrid>
              <a:tr h="400304">
                <a:tc>
                  <a:txBody>
                    <a:bodyPr/>
                    <a:lstStyle/>
                    <a:p>
                      <a:pPr algn="l" rtl="0" fontAlgn="ctr"/>
                      <a:r>
                        <a:rPr lang="en-US" sz="1400" b="1" u="none" strike="noStrike" kern="1200" dirty="0" smtClean="0">
                          <a:solidFill>
                            <a:schemeClr val="lt1"/>
                          </a:solidFill>
                          <a:effectLst/>
                          <a:latin typeface="+mn-lt"/>
                          <a:ea typeface="+mn-ea"/>
                          <a:cs typeface="+mn-cs"/>
                        </a:rPr>
                        <a:t>JSON</a:t>
                      </a:r>
                      <a:endParaRPr lang="en-US" sz="1400" b="1" i="0" u="none" strike="noStrike" dirty="0">
                        <a:solidFill>
                          <a:srgbClr val="FFFFFF"/>
                        </a:solidFill>
                        <a:effectLst/>
                        <a:latin typeface="Humnst777 BT"/>
                      </a:endParaRPr>
                    </a:p>
                  </a:txBody>
                  <a:tcPr marL="9525" marR="9525" marT="9525" marB="0" anchor="ctr">
                    <a:solidFill>
                      <a:srgbClr val="19396D"/>
                    </a:solidFill>
                  </a:tcPr>
                </a:tc>
                <a:tc>
                  <a:txBody>
                    <a:bodyPr/>
                    <a:lstStyle/>
                    <a:p>
                      <a:pPr algn="l" rtl="0" fontAlgn="ctr"/>
                      <a:r>
                        <a:rPr lang="en-US" sz="1400" b="1" u="none" strike="noStrike" kern="1200" dirty="0" smtClean="0">
                          <a:solidFill>
                            <a:schemeClr val="lt1"/>
                          </a:solidFill>
                          <a:effectLst/>
                          <a:latin typeface="+mn-lt"/>
                          <a:ea typeface="+mn-ea"/>
                          <a:cs typeface="+mn-cs"/>
                        </a:rPr>
                        <a:t>JSONP</a:t>
                      </a:r>
                      <a:endParaRPr lang="en-US" sz="1400" b="1" i="0" u="none" strike="noStrike" dirty="0">
                        <a:solidFill>
                          <a:srgbClr val="FFFFFF"/>
                        </a:solidFill>
                        <a:effectLst/>
                        <a:latin typeface="Humnst777 BT"/>
                      </a:endParaRPr>
                    </a:p>
                  </a:txBody>
                  <a:tcPr marL="9525" marR="9525" marT="9525" marB="0" anchor="ctr">
                    <a:solidFill>
                      <a:srgbClr val="19396D"/>
                    </a:solidFill>
                  </a:tcPr>
                </a:tc>
              </a:tr>
              <a:tr h="350266">
                <a:tc>
                  <a:txBody>
                    <a:bodyPr/>
                    <a:lstStyle/>
                    <a:p>
                      <a:pPr algn="l" fontAlgn="b"/>
                      <a:r>
                        <a:rPr lang="en-US" sz="1200" u="none" strike="noStrike" kern="1200" dirty="0">
                          <a:solidFill>
                            <a:schemeClr val="dk1"/>
                          </a:solidFill>
                          <a:effectLst/>
                          <a:latin typeface="+mn-lt"/>
                          <a:ea typeface="+mn-ea"/>
                          <a:cs typeface="+mn-cs"/>
                        </a:rPr>
                        <a:t>preserve semantically-insignificant white space between data</a:t>
                      </a:r>
                    </a:p>
                  </a:txBody>
                  <a:tcPr marL="9525" marR="9525" marT="9525" marB="0" anchor="b"/>
                </a:tc>
                <a:tc>
                  <a:txBody>
                    <a:bodyPr/>
                    <a:lstStyle/>
                    <a:p>
                      <a:pPr algn="l" fontAlgn="b"/>
                      <a:r>
                        <a:rPr lang="en-US" sz="1200" u="none" strike="noStrike" kern="1200" dirty="0">
                          <a:solidFill>
                            <a:schemeClr val="dk1"/>
                          </a:solidFill>
                          <a:effectLst/>
                          <a:latin typeface="+mn-lt"/>
                          <a:ea typeface="+mn-ea"/>
                          <a:cs typeface="+mn-cs"/>
                        </a:rPr>
                        <a:t>does not preserve white space</a:t>
                      </a:r>
                    </a:p>
                  </a:txBody>
                  <a:tcPr marL="9525" marR="9525" marT="9525" marB="0" anchor="b"/>
                </a:tc>
              </a:tr>
              <a:tr h="350266">
                <a:tc>
                  <a:txBody>
                    <a:bodyPr/>
                    <a:lstStyle/>
                    <a:p>
                      <a:pPr algn="l" fontAlgn="b"/>
                      <a:r>
                        <a:rPr lang="en-US" sz="1200" u="none" strike="noStrike" kern="1200" dirty="0">
                          <a:solidFill>
                            <a:schemeClr val="dk1"/>
                          </a:solidFill>
                          <a:effectLst/>
                          <a:latin typeface="+mn-lt"/>
                          <a:ea typeface="+mn-ea"/>
                          <a:cs typeface="+mn-cs"/>
                        </a:rPr>
                        <a:t>keep duplicate object keys</a:t>
                      </a:r>
                    </a:p>
                  </a:txBody>
                  <a:tcPr marL="9525" marR="9525" marT="9525" marB="0" anchor="b"/>
                </a:tc>
                <a:tc>
                  <a:txBody>
                    <a:bodyPr/>
                    <a:lstStyle/>
                    <a:p>
                      <a:pPr algn="l" fontAlgn="b"/>
                      <a:r>
                        <a:rPr lang="en-US" sz="1200" u="none" strike="noStrike" kern="1200" dirty="0">
                          <a:solidFill>
                            <a:schemeClr val="dk1"/>
                          </a:solidFill>
                          <a:effectLst/>
                          <a:latin typeface="+mn-lt"/>
                          <a:ea typeface="+mn-ea"/>
                          <a:cs typeface="+mn-cs"/>
                        </a:rPr>
                        <a:t>does not keep duplicate object keys</a:t>
                      </a:r>
                    </a:p>
                  </a:txBody>
                  <a:tcPr marL="9525" marR="9525" marT="9525" marB="0" anchor="b"/>
                </a:tc>
              </a:tr>
            </a:tbl>
          </a:graphicData>
        </a:graphic>
      </p:graphicFrame>
    </p:spTree>
    <p:extLst>
      <p:ext uri="{BB962C8B-B14F-4D97-AF65-F5344CB8AC3E}">
        <p14:creationId xmlns:p14="http://schemas.microsoft.com/office/powerpoint/2010/main" val="24133103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Datatypes</a:t>
            </a:r>
          </a:p>
        </p:txBody>
      </p:sp>
      <p:sp>
        <p:nvSpPr>
          <p:cNvPr id="3" name="TextBox 2"/>
          <p:cNvSpPr txBox="1"/>
          <p:nvPr/>
        </p:nvSpPr>
        <p:spPr>
          <a:xfrm>
            <a:off x="495300" y="1041400"/>
            <a:ext cx="8204200" cy="369332"/>
          </a:xfrm>
          <a:prstGeom prst="rect">
            <a:avLst/>
          </a:prstGeom>
          <a:noFill/>
        </p:spPr>
        <p:txBody>
          <a:bodyPr wrap="square" rtlCol="0">
            <a:spAutoFit/>
          </a:bodyPr>
          <a:lstStyle/>
          <a:p>
            <a:pPr marL="285750" indent="-285750">
              <a:buFont typeface="Wingdings" panose="05000000000000000000" pitchFamily="2" charset="2"/>
              <a:buChar char="§"/>
            </a:pPr>
            <a:r>
              <a:rPr lang="en-US" b="1" dirty="0" smtClean="0"/>
              <a:t>JSON Operators</a:t>
            </a:r>
            <a:endParaRPr lang="en-US" b="1" dirty="0"/>
          </a:p>
        </p:txBody>
      </p:sp>
      <p:sp>
        <p:nvSpPr>
          <p:cNvPr id="5" name="Text Placeholder 6"/>
          <p:cNvSpPr txBox="1">
            <a:spLocks/>
          </p:cNvSpPr>
          <p:nvPr/>
        </p:nvSpPr>
        <p:spPr>
          <a:xfrm>
            <a:off x="114300" y="1714500"/>
            <a:ext cx="8851899" cy="48387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600" dirty="0" smtClean="0">
              <a:solidFill>
                <a:schemeClr val="tx1"/>
              </a:solidFill>
            </a:endParaRPr>
          </a:p>
          <a:p>
            <a:endParaRPr lang="en-US" sz="16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44003341"/>
              </p:ext>
            </p:extLst>
          </p:nvPr>
        </p:nvGraphicFramePr>
        <p:xfrm>
          <a:off x="495299" y="1509431"/>
          <a:ext cx="8102601" cy="4420112"/>
        </p:xfrm>
        <a:graphic>
          <a:graphicData uri="http://schemas.openxmlformats.org/drawingml/2006/table">
            <a:tbl>
              <a:tblPr/>
              <a:tblGrid>
                <a:gridCol w="928849"/>
                <a:gridCol w="1356966"/>
                <a:gridCol w="2413186"/>
                <a:gridCol w="2463800"/>
                <a:gridCol w="939800"/>
              </a:tblGrid>
              <a:tr h="574134">
                <a:tc>
                  <a:txBody>
                    <a:bodyPr/>
                    <a:lstStyle/>
                    <a:p>
                      <a:pPr marL="0" algn="l" defTabSz="457200" rtl="0" eaLnBrk="1" fontAlgn="ctr" latinLnBrk="0" hangingPunct="1"/>
                      <a:r>
                        <a:rPr lang="en-US" sz="1400" b="1" i="0" u="none" strike="noStrike" kern="1200" dirty="0">
                          <a:solidFill>
                            <a:srgbClr val="FFFFFF"/>
                          </a:solidFill>
                          <a:effectLst/>
                          <a:latin typeface="Humnst777 BT"/>
                          <a:ea typeface="+mn-ea"/>
                          <a:cs typeface="+mn-cs"/>
                        </a:rPr>
                        <a:t>Operator</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chemeClr val="tx2">
                        <a:lumMod val="75000"/>
                      </a:schemeClr>
                    </a:solidFill>
                  </a:tcPr>
                </a:tc>
                <a:tc>
                  <a:txBody>
                    <a:bodyPr/>
                    <a:lstStyle/>
                    <a:p>
                      <a:pPr marL="0" algn="l" defTabSz="457200" rtl="0" eaLnBrk="1" fontAlgn="ctr" latinLnBrk="0" hangingPunct="1"/>
                      <a:r>
                        <a:rPr lang="en-US" sz="1400" b="1" i="0" u="none" strike="noStrike" kern="1200" dirty="0">
                          <a:solidFill>
                            <a:srgbClr val="FFFFFF"/>
                          </a:solidFill>
                          <a:effectLst/>
                          <a:latin typeface="Humnst777 BT"/>
                          <a:ea typeface="+mn-ea"/>
                          <a:cs typeface="+mn-cs"/>
                        </a:rPr>
                        <a:t>Right </a:t>
                      </a:r>
                      <a:endParaRPr lang="en-US" sz="1400" b="1" i="0" u="none" strike="noStrike" kern="1200" dirty="0" smtClean="0">
                        <a:solidFill>
                          <a:srgbClr val="FFFFFF"/>
                        </a:solidFill>
                        <a:effectLst/>
                        <a:latin typeface="Humnst777 BT"/>
                        <a:ea typeface="+mn-ea"/>
                        <a:cs typeface="+mn-cs"/>
                      </a:endParaRPr>
                    </a:p>
                    <a:p>
                      <a:pPr marL="0" algn="l" defTabSz="457200" rtl="0" eaLnBrk="1" fontAlgn="ctr" latinLnBrk="0" hangingPunct="1"/>
                      <a:r>
                        <a:rPr lang="en-US" sz="1400" b="1" i="0" u="none" strike="noStrike" kern="1200" dirty="0" smtClean="0">
                          <a:solidFill>
                            <a:srgbClr val="FFFFFF"/>
                          </a:solidFill>
                          <a:effectLst/>
                          <a:latin typeface="Humnst777 BT"/>
                          <a:ea typeface="+mn-ea"/>
                          <a:cs typeface="+mn-cs"/>
                        </a:rPr>
                        <a:t>Operand </a:t>
                      </a:r>
                      <a:r>
                        <a:rPr lang="en-US" sz="1400" b="1" i="0" u="none" strike="noStrike" kern="1200" dirty="0">
                          <a:solidFill>
                            <a:srgbClr val="FFFFFF"/>
                          </a:solidFill>
                          <a:effectLst/>
                          <a:latin typeface="Humnst777 BT"/>
                          <a:ea typeface="+mn-ea"/>
                          <a:cs typeface="+mn-cs"/>
                        </a:rPr>
                        <a:t>Type</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chemeClr val="tx2">
                        <a:lumMod val="75000"/>
                      </a:schemeClr>
                    </a:solidFill>
                  </a:tcPr>
                </a:tc>
                <a:tc>
                  <a:txBody>
                    <a:bodyPr/>
                    <a:lstStyle/>
                    <a:p>
                      <a:pPr marL="0" algn="l" defTabSz="457200" rtl="0" eaLnBrk="1" fontAlgn="ctr" latinLnBrk="0" hangingPunct="1"/>
                      <a:r>
                        <a:rPr lang="en-US" sz="1400" b="1" i="0" u="none" strike="noStrike" kern="1200" dirty="0">
                          <a:solidFill>
                            <a:srgbClr val="FFFFFF"/>
                          </a:solidFill>
                          <a:effectLst/>
                          <a:latin typeface="Humnst777 BT"/>
                          <a:ea typeface="+mn-ea"/>
                          <a:cs typeface="+mn-cs"/>
                        </a:rPr>
                        <a:t>Description</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chemeClr val="tx2">
                        <a:lumMod val="75000"/>
                      </a:schemeClr>
                    </a:solidFill>
                  </a:tcPr>
                </a:tc>
                <a:tc>
                  <a:txBody>
                    <a:bodyPr/>
                    <a:lstStyle/>
                    <a:p>
                      <a:pPr marL="0" algn="l" defTabSz="457200" rtl="0" eaLnBrk="1" fontAlgn="ctr" latinLnBrk="0" hangingPunct="1"/>
                      <a:r>
                        <a:rPr lang="en-US" sz="1400" b="1" i="0" u="none" strike="noStrike" kern="1200" dirty="0">
                          <a:solidFill>
                            <a:srgbClr val="FFFFFF"/>
                          </a:solidFill>
                          <a:effectLst/>
                          <a:latin typeface="Humnst777 BT"/>
                          <a:ea typeface="+mn-ea"/>
                          <a:cs typeface="+mn-cs"/>
                        </a:rPr>
                        <a:t>Example</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chemeClr val="tx2">
                        <a:lumMod val="75000"/>
                      </a:schemeClr>
                    </a:solidFill>
                  </a:tcPr>
                </a:tc>
                <a:tc>
                  <a:txBody>
                    <a:bodyPr/>
                    <a:lstStyle/>
                    <a:p>
                      <a:pPr marL="0" algn="l" defTabSz="457200" rtl="0" eaLnBrk="1" fontAlgn="ctr" latinLnBrk="0" hangingPunct="1"/>
                      <a:r>
                        <a:rPr lang="en-US" sz="1400" b="1" i="0" u="none" strike="noStrike" kern="1200" dirty="0">
                          <a:solidFill>
                            <a:srgbClr val="FFFFFF"/>
                          </a:solidFill>
                          <a:effectLst/>
                          <a:latin typeface="Humnst777 BT"/>
                          <a:ea typeface="+mn-ea"/>
                          <a:cs typeface="+mn-cs"/>
                        </a:rPr>
                        <a:t>Example Result</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chemeClr val="tx2">
                        <a:lumMod val="75000"/>
                      </a:schemeClr>
                    </a:solidFill>
                  </a:tcPr>
                </a:tc>
              </a:tr>
              <a:tr h="802841">
                <a:tc>
                  <a:txBody>
                    <a:bodyPr/>
                    <a:lstStyle/>
                    <a:p>
                      <a:r>
                        <a:rPr lang="en-US" sz="1300" dirty="0">
                          <a:effectLst/>
                        </a:rPr>
                        <a:t>-&gt;</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dirty="0" err="1">
                          <a:effectLst/>
                        </a:rPr>
                        <a:t>int</a:t>
                      </a:r>
                      <a:endParaRPr lang="en-US" sz="1300" dirty="0">
                        <a:effectLst/>
                      </a:endParaRP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dirty="0">
                          <a:effectLst/>
                        </a:rPr>
                        <a:t>Get JSON array element (indexed from zero, negative integers count from the end)</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dirty="0">
                          <a:effectLst/>
                        </a:rPr>
                        <a:t>'[{"</a:t>
                      </a:r>
                      <a:r>
                        <a:rPr lang="en-US" sz="1300" dirty="0" err="1">
                          <a:effectLst/>
                        </a:rPr>
                        <a:t>a":"foo</a:t>
                      </a:r>
                      <a:r>
                        <a:rPr lang="en-US" sz="1300" dirty="0">
                          <a:effectLst/>
                        </a:rPr>
                        <a:t>"},{"</a:t>
                      </a:r>
                      <a:r>
                        <a:rPr lang="en-US" sz="1300" dirty="0" err="1">
                          <a:effectLst/>
                        </a:rPr>
                        <a:t>b":"bar</a:t>
                      </a:r>
                      <a:r>
                        <a:rPr lang="en-US" sz="1300" dirty="0">
                          <a:effectLst/>
                        </a:rPr>
                        <a:t>"},{"c":"</a:t>
                      </a:r>
                      <a:r>
                        <a:rPr lang="en-US" sz="1300" dirty="0" err="1">
                          <a:effectLst/>
                        </a:rPr>
                        <a:t>baz</a:t>
                      </a:r>
                      <a:r>
                        <a:rPr lang="en-US" sz="1300" dirty="0">
                          <a:effectLst/>
                        </a:rPr>
                        <a:t>"}]'::</a:t>
                      </a:r>
                      <a:r>
                        <a:rPr lang="en-US" sz="1300" dirty="0" err="1">
                          <a:effectLst/>
                        </a:rPr>
                        <a:t>json</a:t>
                      </a:r>
                      <a:r>
                        <a:rPr lang="en-US" sz="1300" dirty="0">
                          <a:effectLst/>
                        </a:rPr>
                        <a:t>-&gt;2</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dirty="0">
                          <a:effectLst/>
                        </a:rPr>
                        <a:t>{"c":"</a:t>
                      </a:r>
                      <a:r>
                        <a:rPr lang="en-US" sz="1300" dirty="0" err="1">
                          <a:effectLst/>
                        </a:rPr>
                        <a:t>baz</a:t>
                      </a:r>
                      <a:r>
                        <a:rPr lang="en-US" sz="1300" dirty="0">
                          <a:effectLst/>
                        </a:rPr>
                        <a:t>"}</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r>
              <a:tr h="574134">
                <a:tc>
                  <a:txBody>
                    <a:bodyPr/>
                    <a:lstStyle/>
                    <a:p>
                      <a:r>
                        <a:rPr lang="en-US" sz="1300">
                          <a:effectLst/>
                        </a:rPr>
                        <a:t>-&gt;</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dirty="0">
                          <a:effectLst/>
                        </a:rPr>
                        <a:t>text</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a:effectLst/>
                        </a:rPr>
                        <a:t>Get JSON object field by key</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dirty="0">
                          <a:effectLst/>
                        </a:rPr>
                        <a:t>'{"a": {"</a:t>
                      </a:r>
                      <a:r>
                        <a:rPr lang="en-US" sz="1300" dirty="0" err="1">
                          <a:effectLst/>
                        </a:rPr>
                        <a:t>b":"foo</a:t>
                      </a:r>
                      <a:r>
                        <a:rPr lang="en-US" sz="1300" dirty="0">
                          <a:effectLst/>
                        </a:rPr>
                        <a:t>"}}'::</a:t>
                      </a:r>
                      <a:r>
                        <a:rPr lang="en-US" sz="1300" dirty="0" err="1">
                          <a:effectLst/>
                        </a:rPr>
                        <a:t>json</a:t>
                      </a:r>
                      <a:r>
                        <a:rPr lang="en-US" sz="1300" dirty="0">
                          <a:effectLst/>
                        </a:rPr>
                        <a:t>-&gt;'a'</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a:effectLst/>
                        </a:rPr>
                        <a:t>{"b":"foo"}</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r>
              <a:tr h="574134">
                <a:tc>
                  <a:txBody>
                    <a:bodyPr/>
                    <a:lstStyle/>
                    <a:p>
                      <a:r>
                        <a:rPr lang="en-US" sz="1300">
                          <a:effectLst/>
                        </a:rPr>
                        <a:t>-&gt;&gt;</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a:effectLst/>
                        </a:rPr>
                        <a:t>int</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a:effectLst/>
                        </a:rPr>
                        <a:t>Get JSON array element as text</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dirty="0">
                          <a:effectLst/>
                        </a:rPr>
                        <a:t>'[1,2,3]'::</a:t>
                      </a:r>
                      <a:r>
                        <a:rPr lang="en-US" sz="1300" dirty="0" err="1">
                          <a:effectLst/>
                        </a:rPr>
                        <a:t>json</a:t>
                      </a:r>
                      <a:r>
                        <a:rPr lang="en-US" sz="1300" dirty="0">
                          <a:effectLst/>
                        </a:rPr>
                        <a:t>-&gt;&gt;2</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a:effectLst/>
                        </a:rPr>
                        <a:t>3</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r>
              <a:tr h="574134">
                <a:tc>
                  <a:txBody>
                    <a:bodyPr/>
                    <a:lstStyle/>
                    <a:p>
                      <a:r>
                        <a:rPr lang="en-US" sz="1300">
                          <a:effectLst/>
                        </a:rPr>
                        <a:t>-&gt;&gt;</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EFEFEF"/>
                    </a:solidFill>
                  </a:tcPr>
                </a:tc>
                <a:tc>
                  <a:txBody>
                    <a:bodyPr/>
                    <a:lstStyle/>
                    <a:p>
                      <a:r>
                        <a:rPr lang="en-US" sz="1300">
                          <a:effectLst/>
                        </a:rPr>
                        <a:t>text</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EFEFEF"/>
                    </a:solidFill>
                  </a:tcPr>
                </a:tc>
                <a:tc>
                  <a:txBody>
                    <a:bodyPr/>
                    <a:lstStyle/>
                    <a:p>
                      <a:r>
                        <a:rPr lang="en-US" sz="1300">
                          <a:effectLst/>
                        </a:rPr>
                        <a:t>Get JSON object field as text</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EFEFEF"/>
                    </a:solidFill>
                  </a:tcPr>
                </a:tc>
                <a:tc>
                  <a:txBody>
                    <a:bodyPr/>
                    <a:lstStyle/>
                    <a:p>
                      <a:r>
                        <a:rPr lang="en-US" sz="1300" dirty="0">
                          <a:effectLst/>
                        </a:rPr>
                        <a:t>'{"a":1,"b":2}'::</a:t>
                      </a:r>
                      <a:r>
                        <a:rPr lang="en-US" sz="1300" dirty="0" err="1">
                          <a:effectLst/>
                        </a:rPr>
                        <a:t>json</a:t>
                      </a:r>
                      <a:r>
                        <a:rPr lang="en-US" sz="1300" dirty="0">
                          <a:effectLst/>
                        </a:rPr>
                        <a:t>-&gt;&gt;'b'</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EFEFEF"/>
                    </a:solidFill>
                  </a:tcPr>
                </a:tc>
                <a:tc>
                  <a:txBody>
                    <a:bodyPr/>
                    <a:lstStyle/>
                    <a:p>
                      <a:r>
                        <a:rPr lang="en-US" sz="1300">
                          <a:effectLst/>
                        </a:rPr>
                        <a:t>2</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EFEFEF"/>
                    </a:solidFill>
                  </a:tcPr>
                </a:tc>
              </a:tr>
              <a:tr h="574134">
                <a:tc>
                  <a:txBody>
                    <a:bodyPr/>
                    <a:lstStyle/>
                    <a:p>
                      <a:r>
                        <a:rPr lang="en-US" sz="1300">
                          <a:effectLst/>
                        </a:rPr>
                        <a:t>#&gt;</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a:effectLst/>
                        </a:rPr>
                        <a:t>text[]</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a:effectLst/>
                        </a:rPr>
                        <a:t>Get JSON object at specified path</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dirty="0">
                          <a:effectLst/>
                        </a:rPr>
                        <a:t>'{"a": {"b":{"c": "foo"}}}'::</a:t>
                      </a:r>
                      <a:r>
                        <a:rPr lang="en-US" sz="1300" dirty="0" err="1">
                          <a:effectLst/>
                        </a:rPr>
                        <a:t>json</a:t>
                      </a:r>
                      <a:r>
                        <a:rPr lang="en-US" sz="1300" dirty="0">
                          <a:effectLst/>
                        </a:rPr>
                        <a:t>#&gt;'{</a:t>
                      </a:r>
                      <a:r>
                        <a:rPr lang="en-US" sz="1300" dirty="0" err="1">
                          <a:effectLst/>
                        </a:rPr>
                        <a:t>a,b</a:t>
                      </a:r>
                      <a:r>
                        <a:rPr lang="en-US" sz="1300" dirty="0">
                          <a:effectLst/>
                        </a:rPr>
                        <a:t>}'</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a:effectLst/>
                        </a:rPr>
                        <a:t>{"c": "foo"}</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r>
              <a:tr h="746601">
                <a:tc>
                  <a:txBody>
                    <a:bodyPr/>
                    <a:lstStyle/>
                    <a:p>
                      <a:r>
                        <a:rPr lang="en-US" sz="1300">
                          <a:effectLst/>
                        </a:rPr>
                        <a:t>#&gt;&gt;</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a:effectLst/>
                        </a:rPr>
                        <a:t>text[]</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a:effectLst/>
                        </a:rPr>
                        <a:t>Get JSON object at specified path as text</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dirty="0">
                          <a:effectLst/>
                        </a:rPr>
                        <a:t>'{"a":[1,2,3],"b":[4,5,6]}'::</a:t>
                      </a:r>
                      <a:r>
                        <a:rPr lang="en-US" sz="1300" dirty="0" err="1">
                          <a:effectLst/>
                        </a:rPr>
                        <a:t>json</a:t>
                      </a:r>
                      <a:r>
                        <a:rPr lang="en-US" sz="1300" dirty="0">
                          <a:effectLst/>
                        </a:rPr>
                        <a:t>#&gt;&gt;'{a,2}'</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300" dirty="0">
                          <a:effectLst/>
                        </a:rPr>
                        <a:t>3</a:t>
                      </a:r>
                    </a:p>
                  </a:txBody>
                  <a:tcPr marL="65168" marR="65168" marT="32584" marB="32584"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4023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Datatypes</a:t>
            </a:r>
          </a:p>
        </p:txBody>
      </p:sp>
      <p:sp>
        <p:nvSpPr>
          <p:cNvPr id="3" name="TextBox 2"/>
          <p:cNvSpPr txBox="1"/>
          <p:nvPr/>
        </p:nvSpPr>
        <p:spPr>
          <a:xfrm>
            <a:off x="495300" y="1041400"/>
            <a:ext cx="8204200" cy="369332"/>
          </a:xfrm>
          <a:prstGeom prst="rect">
            <a:avLst/>
          </a:prstGeom>
          <a:noFill/>
        </p:spPr>
        <p:txBody>
          <a:bodyPr wrap="square" rtlCol="0">
            <a:spAutoFit/>
          </a:bodyPr>
          <a:lstStyle/>
          <a:p>
            <a:pPr marL="285750" indent="-285750">
              <a:buFont typeface="Wingdings" panose="05000000000000000000" pitchFamily="2" charset="2"/>
              <a:buChar char="§"/>
            </a:pPr>
            <a:r>
              <a:rPr lang="en-US" b="1" dirty="0" smtClean="0"/>
              <a:t>Additional JSONP Operators</a:t>
            </a:r>
            <a:endParaRPr lang="en-US" b="1" dirty="0"/>
          </a:p>
        </p:txBody>
      </p:sp>
      <p:sp>
        <p:nvSpPr>
          <p:cNvPr id="5" name="Text Placeholder 6"/>
          <p:cNvSpPr txBox="1">
            <a:spLocks/>
          </p:cNvSpPr>
          <p:nvPr/>
        </p:nvSpPr>
        <p:spPr>
          <a:xfrm>
            <a:off x="114300" y="1714500"/>
            <a:ext cx="8851899" cy="48387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600" dirty="0" smtClean="0">
              <a:solidFill>
                <a:schemeClr val="tx1"/>
              </a:solidFill>
            </a:endParaRPr>
          </a:p>
          <a:p>
            <a:endParaRPr lang="en-US" sz="16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97526827"/>
              </p:ext>
            </p:extLst>
          </p:nvPr>
        </p:nvGraphicFramePr>
        <p:xfrm>
          <a:off x="495298" y="1524001"/>
          <a:ext cx="8115304" cy="4696573"/>
        </p:xfrm>
        <a:graphic>
          <a:graphicData uri="http://schemas.openxmlformats.org/drawingml/2006/table">
            <a:tbl>
              <a:tblPr/>
              <a:tblGrid>
                <a:gridCol w="2028826"/>
                <a:gridCol w="2028826"/>
                <a:gridCol w="2028826"/>
                <a:gridCol w="2028826"/>
              </a:tblGrid>
              <a:tr h="377885">
                <a:tc>
                  <a:txBody>
                    <a:bodyPr/>
                    <a:lstStyle/>
                    <a:p>
                      <a:r>
                        <a:rPr lang="en-US" sz="1400" b="1" i="0" u="none" strike="noStrike" kern="1200" dirty="0">
                          <a:solidFill>
                            <a:srgbClr val="FFFFFF"/>
                          </a:solidFill>
                          <a:effectLst/>
                          <a:latin typeface="Humnst777 BT"/>
                          <a:ea typeface="+mn-ea"/>
                          <a:cs typeface="+mn-cs"/>
                        </a:rPr>
                        <a:t>Operator</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chemeClr val="tx2">
                        <a:lumMod val="75000"/>
                      </a:schemeClr>
                    </a:solidFill>
                  </a:tcPr>
                </a:tc>
                <a:tc>
                  <a:txBody>
                    <a:bodyPr/>
                    <a:lstStyle/>
                    <a:p>
                      <a:r>
                        <a:rPr lang="en-US" sz="1400" b="1" i="0" u="none" strike="noStrike" kern="1200" dirty="0">
                          <a:solidFill>
                            <a:srgbClr val="FFFFFF"/>
                          </a:solidFill>
                          <a:effectLst/>
                          <a:latin typeface="Humnst777 BT"/>
                          <a:ea typeface="+mn-ea"/>
                          <a:cs typeface="+mn-cs"/>
                        </a:rPr>
                        <a:t>Right Operand Type</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chemeClr val="tx2">
                        <a:lumMod val="75000"/>
                      </a:schemeClr>
                    </a:solidFill>
                  </a:tcPr>
                </a:tc>
                <a:tc>
                  <a:txBody>
                    <a:bodyPr/>
                    <a:lstStyle/>
                    <a:p>
                      <a:r>
                        <a:rPr lang="en-US" sz="1400" b="1" i="0" u="none" strike="noStrike" kern="1200" dirty="0">
                          <a:solidFill>
                            <a:srgbClr val="FFFFFF"/>
                          </a:solidFill>
                          <a:effectLst/>
                          <a:latin typeface="Humnst777 BT"/>
                          <a:ea typeface="+mn-ea"/>
                          <a:cs typeface="+mn-cs"/>
                        </a:rPr>
                        <a:t>Description</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chemeClr val="tx2">
                        <a:lumMod val="75000"/>
                      </a:schemeClr>
                    </a:solidFill>
                  </a:tcPr>
                </a:tc>
                <a:tc>
                  <a:txBody>
                    <a:bodyPr/>
                    <a:lstStyle/>
                    <a:p>
                      <a:r>
                        <a:rPr lang="en-US" sz="1400" b="1" i="0" u="none" strike="noStrike" kern="1200" dirty="0">
                          <a:solidFill>
                            <a:srgbClr val="FFFFFF"/>
                          </a:solidFill>
                          <a:effectLst/>
                          <a:latin typeface="Humnst777 BT"/>
                          <a:ea typeface="+mn-ea"/>
                          <a:cs typeface="+mn-cs"/>
                        </a:rPr>
                        <a:t>Example</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chemeClr val="tx2">
                        <a:lumMod val="75000"/>
                      </a:schemeClr>
                    </a:solidFill>
                  </a:tcPr>
                </a:tc>
              </a:tr>
              <a:tr h="1025688">
                <a:tc>
                  <a:txBody>
                    <a:bodyPr/>
                    <a:lstStyle/>
                    <a:p>
                      <a:r>
                        <a:rPr lang="en-US" sz="1200" dirty="0">
                          <a:effectLst/>
                        </a:rPr>
                        <a:t>@&gt;</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200">
                          <a:effectLst/>
                        </a:rPr>
                        <a:t>jsonb</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200" dirty="0">
                          <a:effectLst/>
                        </a:rPr>
                        <a:t>Does the left JSON value contain the right JSON path/value entries at the top level?</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200" dirty="0">
                          <a:effectLst/>
                        </a:rPr>
                        <a:t>'{"a":1, "b":2}'::</a:t>
                      </a:r>
                      <a:r>
                        <a:rPr lang="en-US" sz="1200" dirty="0" err="1">
                          <a:effectLst/>
                        </a:rPr>
                        <a:t>jsonb</a:t>
                      </a:r>
                      <a:r>
                        <a:rPr lang="en-US" sz="1200" dirty="0">
                          <a:effectLst/>
                        </a:rPr>
                        <a:t> @&gt; '{"b":2}'::</a:t>
                      </a:r>
                      <a:r>
                        <a:rPr lang="en-US" sz="1200" dirty="0" err="1">
                          <a:effectLst/>
                        </a:rPr>
                        <a:t>jsonb</a:t>
                      </a:r>
                      <a:endParaRPr lang="en-US" sz="1200" dirty="0">
                        <a:effectLst/>
                      </a:endParaRP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r>
              <a:tr h="1025688">
                <a:tc>
                  <a:txBody>
                    <a:bodyPr/>
                    <a:lstStyle/>
                    <a:p>
                      <a:r>
                        <a:rPr lang="en-US" sz="1200">
                          <a:effectLst/>
                        </a:rPr>
                        <a:t>&lt;@</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200" dirty="0" err="1">
                          <a:effectLst/>
                        </a:rPr>
                        <a:t>jsonb</a:t>
                      </a:r>
                      <a:endParaRPr lang="en-US" sz="1200" dirty="0">
                        <a:effectLst/>
                      </a:endParaRP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200">
                          <a:effectLst/>
                        </a:rPr>
                        <a:t>Are the left JSON path/value entries contained at the top level within the right JSON value?</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200" dirty="0">
                          <a:effectLst/>
                        </a:rPr>
                        <a:t>'{"b":2}'::</a:t>
                      </a:r>
                      <a:r>
                        <a:rPr lang="en-US" sz="1200" dirty="0" err="1">
                          <a:effectLst/>
                        </a:rPr>
                        <a:t>jsonb</a:t>
                      </a:r>
                      <a:r>
                        <a:rPr lang="en-US" sz="1200" dirty="0">
                          <a:effectLst/>
                        </a:rPr>
                        <a:t> &lt;@ '{"a":1, "b":2}'::</a:t>
                      </a:r>
                      <a:r>
                        <a:rPr lang="en-US" sz="1200" dirty="0" err="1">
                          <a:effectLst/>
                        </a:rPr>
                        <a:t>jsonb</a:t>
                      </a:r>
                      <a:endParaRPr lang="en-US" sz="1200" dirty="0">
                        <a:effectLst/>
                      </a:endParaRP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r>
              <a:tr h="863738">
                <a:tc>
                  <a:txBody>
                    <a:bodyPr/>
                    <a:lstStyle/>
                    <a:p>
                      <a:r>
                        <a:rPr lang="en-US" sz="1200">
                          <a:effectLst/>
                        </a:rPr>
                        <a:t>?</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200">
                          <a:effectLst/>
                        </a:rPr>
                        <a:t>text</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200">
                          <a:effectLst/>
                        </a:rPr>
                        <a:t>Does the </a:t>
                      </a:r>
                      <a:r>
                        <a:rPr lang="en-US" sz="1200" b="1">
                          <a:effectLst/>
                        </a:rPr>
                        <a:t>string</a:t>
                      </a:r>
                      <a:r>
                        <a:rPr lang="en-US" sz="1200">
                          <a:effectLst/>
                        </a:rPr>
                        <a:t> exist as a top-level key within the JSON value?</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200" dirty="0">
                          <a:effectLst/>
                        </a:rPr>
                        <a:t>'{"a":1, "b":2}'::</a:t>
                      </a:r>
                      <a:r>
                        <a:rPr lang="en-US" sz="1200" dirty="0" err="1">
                          <a:effectLst/>
                        </a:rPr>
                        <a:t>jsonb</a:t>
                      </a:r>
                      <a:r>
                        <a:rPr lang="en-US" sz="1200" dirty="0">
                          <a:effectLst/>
                        </a:rPr>
                        <a:t> ? 'b'</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r>
              <a:tr h="701787">
                <a:tc>
                  <a:txBody>
                    <a:bodyPr/>
                    <a:lstStyle/>
                    <a:p>
                      <a:r>
                        <a:rPr lang="en-US" sz="1200">
                          <a:effectLst/>
                        </a:rPr>
                        <a:t>?|</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200">
                          <a:effectLst/>
                        </a:rPr>
                        <a:t>text[]</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200">
                          <a:effectLst/>
                        </a:rPr>
                        <a:t>Do any of these array </a:t>
                      </a:r>
                      <a:r>
                        <a:rPr lang="en-US" sz="1200" b="1">
                          <a:effectLst/>
                        </a:rPr>
                        <a:t>strings</a:t>
                      </a:r>
                      <a:r>
                        <a:rPr lang="en-US" sz="1200">
                          <a:effectLst/>
                        </a:rPr>
                        <a:t> exist as top-level keys?</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200" dirty="0">
                          <a:effectLst/>
                        </a:rPr>
                        <a:t>'{"a":1, "b":2, "c":3}'::</a:t>
                      </a:r>
                      <a:r>
                        <a:rPr lang="en-US" sz="1200" dirty="0" err="1">
                          <a:effectLst/>
                        </a:rPr>
                        <a:t>jsonb</a:t>
                      </a:r>
                      <a:r>
                        <a:rPr lang="en-US" sz="1200" dirty="0">
                          <a:effectLst/>
                        </a:rPr>
                        <a:t> ?| array['b', 'c']</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r>
              <a:tr h="701787">
                <a:tc>
                  <a:txBody>
                    <a:bodyPr/>
                    <a:lstStyle/>
                    <a:p>
                      <a:r>
                        <a:rPr lang="en-US" sz="1200">
                          <a:effectLst/>
                        </a:rPr>
                        <a:t>?&amp;</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200">
                          <a:effectLst/>
                        </a:rPr>
                        <a:t>text[]</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200">
                          <a:effectLst/>
                        </a:rPr>
                        <a:t>Do all of these array </a:t>
                      </a:r>
                      <a:r>
                        <a:rPr lang="en-US" sz="1200" b="1">
                          <a:effectLst/>
                        </a:rPr>
                        <a:t>strings</a:t>
                      </a:r>
                      <a:r>
                        <a:rPr lang="en-US" sz="1200">
                          <a:effectLst/>
                        </a:rPr>
                        <a:t> exist as top-level keys?</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c>
                  <a:txBody>
                    <a:bodyPr/>
                    <a:lstStyle/>
                    <a:p>
                      <a:r>
                        <a:rPr lang="en-US" sz="1200" dirty="0">
                          <a:effectLst/>
                        </a:rPr>
                        <a:t>'["a", "b"]'::</a:t>
                      </a:r>
                      <a:r>
                        <a:rPr lang="en-US" sz="1200" dirty="0" err="1">
                          <a:effectLst/>
                        </a:rPr>
                        <a:t>jsonb</a:t>
                      </a:r>
                      <a:r>
                        <a:rPr lang="en-US" sz="1200" dirty="0">
                          <a:effectLst/>
                        </a:rPr>
                        <a:t> ?&amp; array['a', 'b']</a:t>
                      </a:r>
                    </a:p>
                  </a:txBody>
                  <a:tcPr marL="59175" marR="59175" marT="29588" marB="29588" anchor="ctr">
                    <a:lnL w="9525" cap="flat" cmpd="sng" algn="ctr">
                      <a:solidFill>
                        <a:srgbClr val="A7C6DF"/>
                      </a:solidFill>
                      <a:prstDash val="solid"/>
                      <a:round/>
                      <a:headEnd type="none" w="med" len="med"/>
                      <a:tailEnd type="none" w="med" len="med"/>
                    </a:lnL>
                    <a:lnR w="9525" cap="flat" cmpd="sng" algn="ctr">
                      <a:solidFill>
                        <a:srgbClr val="A7C6DF"/>
                      </a:solidFill>
                      <a:prstDash val="solid"/>
                      <a:round/>
                      <a:headEnd type="none" w="med" len="med"/>
                      <a:tailEnd type="none" w="med" len="med"/>
                    </a:lnR>
                    <a:lnT w="9525" cap="flat" cmpd="sng" algn="ctr">
                      <a:solidFill>
                        <a:srgbClr val="A7C6DF"/>
                      </a:solidFill>
                      <a:prstDash val="solid"/>
                      <a:round/>
                      <a:headEnd type="none" w="med" len="med"/>
                      <a:tailEnd type="none" w="med" len="med"/>
                    </a:lnT>
                    <a:lnB w="9525" cap="flat" cmpd="sng" algn="ctr">
                      <a:solidFill>
                        <a:srgbClr val="A7C6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117212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Datatypes</a:t>
            </a:r>
          </a:p>
        </p:txBody>
      </p:sp>
      <p:sp>
        <p:nvSpPr>
          <p:cNvPr id="3" name="TextBox 2"/>
          <p:cNvSpPr txBox="1"/>
          <p:nvPr/>
        </p:nvSpPr>
        <p:spPr>
          <a:xfrm>
            <a:off x="495300" y="1041400"/>
            <a:ext cx="8204200" cy="369332"/>
          </a:xfrm>
          <a:prstGeom prst="rect">
            <a:avLst/>
          </a:prstGeom>
          <a:noFill/>
        </p:spPr>
        <p:txBody>
          <a:bodyPr wrap="square" rtlCol="0">
            <a:spAutoFit/>
          </a:bodyPr>
          <a:lstStyle/>
          <a:p>
            <a:pPr marL="285750" indent="-285750">
              <a:buFont typeface="Wingdings" panose="05000000000000000000" pitchFamily="2" charset="2"/>
              <a:buChar char="§"/>
            </a:pPr>
            <a:r>
              <a:rPr lang="en-US" b="1" dirty="0"/>
              <a:t>Composite Types </a:t>
            </a:r>
          </a:p>
        </p:txBody>
      </p:sp>
      <p:sp>
        <p:nvSpPr>
          <p:cNvPr id="5" name="Text Placeholder 6"/>
          <p:cNvSpPr txBox="1">
            <a:spLocks/>
          </p:cNvSpPr>
          <p:nvPr/>
        </p:nvSpPr>
        <p:spPr>
          <a:xfrm>
            <a:off x="114300" y="1714500"/>
            <a:ext cx="8851899" cy="48387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nSpc>
                <a:spcPct val="90000"/>
              </a:lnSpc>
              <a:buFont typeface="Wingdings" panose="05000000000000000000" pitchFamily="2" charset="2"/>
              <a:buChar char="§"/>
            </a:pPr>
            <a:r>
              <a:rPr lang="en-US" sz="1300" dirty="0">
                <a:solidFill>
                  <a:schemeClr val="tx1"/>
                </a:solidFill>
              </a:rPr>
              <a:t>CREATE TYPE address AS ( street TEXT, city TEXT, state TEXT, zip CHAR(10) );</a:t>
            </a:r>
          </a:p>
          <a:p>
            <a:pPr lvl="1">
              <a:lnSpc>
                <a:spcPct val="90000"/>
              </a:lnSpc>
              <a:buFont typeface="Wingdings" panose="05000000000000000000" pitchFamily="2" charset="2"/>
              <a:buChar char="§"/>
            </a:pPr>
            <a:endParaRPr lang="en-US" sz="1300" dirty="0">
              <a:solidFill>
                <a:schemeClr val="tx1"/>
              </a:solidFill>
            </a:endParaRPr>
          </a:p>
          <a:p>
            <a:pPr lvl="1">
              <a:lnSpc>
                <a:spcPct val="90000"/>
              </a:lnSpc>
              <a:buFont typeface="Wingdings" panose="05000000000000000000" pitchFamily="2" charset="2"/>
              <a:buChar char="§"/>
            </a:pPr>
            <a:r>
              <a:rPr lang="en-US" sz="1300" dirty="0">
                <a:solidFill>
                  <a:schemeClr val="tx1"/>
                </a:solidFill>
              </a:rPr>
              <a:t>CREATE TABLE customer ( </a:t>
            </a:r>
            <a:r>
              <a:rPr lang="en-US" sz="1300" dirty="0" err="1">
                <a:solidFill>
                  <a:schemeClr val="tx1"/>
                </a:solidFill>
              </a:rPr>
              <a:t>full_name</a:t>
            </a:r>
            <a:r>
              <a:rPr lang="en-US" sz="1300" dirty="0">
                <a:solidFill>
                  <a:schemeClr val="tx1"/>
                </a:solidFill>
              </a:rPr>
              <a:t> TEXT, </a:t>
            </a:r>
            <a:r>
              <a:rPr lang="en-US" sz="1300" dirty="0" err="1">
                <a:solidFill>
                  <a:schemeClr val="tx1"/>
                </a:solidFill>
              </a:rPr>
              <a:t>mail_address</a:t>
            </a:r>
            <a:r>
              <a:rPr lang="en-US" sz="1300" dirty="0">
                <a:solidFill>
                  <a:schemeClr val="tx1"/>
                </a:solidFill>
              </a:rPr>
              <a:t> address ); </a:t>
            </a:r>
          </a:p>
          <a:p>
            <a:pPr lvl="1">
              <a:lnSpc>
                <a:spcPct val="90000"/>
              </a:lnSpc>
              <a:buFont typeface="Wingdings" panose="05000000000000000000" pitchFamily="2" charset="2"/>
              <a:buChar char="§"/>
            </a:pPr>
            <a:endParaRPr lang="en-US" sz="1300" dirty="0">
              <a:solidFill>
                <a:schemeClr val="tx1"/>
              </a:solidFill>
            </a:endParaRPr>
          </a:p>
          <a:p>
            <a:endParaRPr lang="en-US" sz="1600" dirty="0" smtClean="0">
              <a:solidFill>
                <a:schemeClr val="tx1"/>
              </a:solidFill>
            </a:endParaRPr>
          </a:p>
          <a:p>
            <a:endParaRPr lang="en-US" sz="1600" dirty="0">
              <a:solidFill>
                <a:schemeClr val="tx1"/>
              </a:solidFill>
            </a:endParaRPr>
          </a:p>
        </p:txBody>
      </p:sp>
    </p:spTree>
    <p:extLst>
      <p:ext uri="{BB962C8B-B14F-4D97-AF65-F5344CB8AC3E}">
        <p14:creationId xmlns:p14="http://schemas.microsoft.com/office/powerpoint/2010/main" val="34590695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SQL statements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buFont typeface="Wingdings" panose="05000000000000000000" pitchFamily="2" charset="2"/>
              <a:buChar char="§"/>
            </a:pPr>
            <a:r>
              <a:rPr lang="en-US" sz="1500" b="1" dirty="0" smtClean="0">
                <a:solidFill>
                  <a:schemeClr val="tx1"/>
                </a:solidFill>
              </a:rPr>
              <a:t>Types</a:t>
            </a:r>
          </a:p>
          <a:p>
            <a:pPr marL="0" indent="0">
              <a:lnSpc>
                <a:spcPct val="90000"/>
              </a:lnSpc>
              <a:buNone/>
            </a:pPr>
            <a:endParaRPr lang="en-US" sz="1500" b="1" dirty="0" smtClean="0">
              <a:solidFill>
                <a:schemeClr val="tx1"/>
              </a:solidFill>
            </a:endParaRPr>
          </a:p>
          <a:p>
            <a:pPr lvl="1">
              <a:lnSpc>
                <a:spcPct val="90000"/>
              </a:lnSpc>
              <a:buFont typeface="Wingdings" panose="05000000000000000000" pitchFamily="2" charset="2"/>
              <a:buChar char="§"/>
            </a:pPr>
            <a:r>
              <a:rPr lang="en-US" sz="1300" dirty="0">
                <a:solidFill>
                  <a:schemeClr val="tx1"/>
                </a:solidFill>
              </a:rPr>
              <a:t>Data Definition Language (DDL) Statements</a:t>
            </a:r>
          </a:p>
          <a:p>
            <a:pPr lvl="1">
              <a:lnSpc>
                <a:spcPct val="90000"/>
              </a:lnSpc>
              <a:buFont typeface="Wingdings" panose="05000000000000000000" pitchFamily="2" charset="2"/>
              <a:buChar char="§"/>
            </a:pPr>
            <a:r>
              <a:rPr lang="en-US" sz="1300" dirty="0">
                <a:solidFill>
                  <a:schemeClr val="tx1"/>
                </a:solidFill>
              </a:rPr>
              <a:t>Data Manipulation Language (DML) Statements</a:t>
            </a:r>
          </a:p>
          <a:p>
            <a:pPr lvl="1">
              <a:lnSpc>
                <a:spcPct val="90000"/>
              </a:lnSpc>
              <a:buFont typeface="Wingdings" panose="05000000000000000000" pitchFamily="2" charset="2"/>
              <a:buChar char="§"/>
            </a:pPr>
            <a:r>
              <a:rPr lang="en-US" sz="1300" dirty="0">
                <a:solidFill>
                  <a:schemeClr val="tx1"/>
                </a:solidFill>
              </a:rPr>
              <a:t>Data Control Language (DCL) Statements</a:t>
            </a:r>
          </a:p>
          <a:p>
            <a:pPr lvl="1">
              <a:lnSpc>
                <a:spcPct val="90000"/>
              </a:lnSpc>
              <a:buFont typeface="Wingdings" panose="05000000000000000000" pitchFamily="2" charset="2"/>
              <a:buChar char="§"/>
            </a:pPr>
            <a:r>
              <a:rPr lang="en-US" sz="1300" dirty="0">
                <a:solidFill>
                  <a:schemeClr val="tx1"/>
                </a:solidFill>
              </a:rPr>
              <a:t>Transaction Control Language (TCL) Statements</a:t>
            </a:r>
          </a:p>
          <a:p>
            <a:pPr lvl="1">
              <a:lnSpc>
                <a:spcPct val="90000"/>
              </a:lnSpc>
              <a:buFont typeface="Wingdings" panose="05000000000000000000" pitchFamily="2" charset="2"/>
              <a:buChar char="§"/>
            </a:pPr>
            <a:endParaRPr lang="en-US" sz="1300" dirty="0">
              <a:solidFill>
                <a:schemeClr val="tx1"/>
              </a:solidFill>
            </a:endParaRPr>
          </a:p>
          <a:p>
            <a:endParaRPr lang="en-US" sz="1600" dirty="0" smtClean="0">
              <a:solidFill>
                <a:schemeClr val="tx1"/>
              </a:solidFill>
            </a:endParaRPr>
          </a:p>
          <a:p>
            <a:endParaRPr lang="en-US" sz="1600" dirty="0">
              <a:solidFill>
                <a:schemeClr val="tx1"/>
              </a:solidFill>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411" y="2823955"/>
            <a:ext cx="5925377" cy="2962689"/>
          </a:xfrm>
          <a:prstGeom prst="rect">
            <a:avLst/>
          </a:prstGeom>
        </p:spPr>
      </p:pic>
    </p:spTree>
    <p:extLst>
      <p:ext uri="{BB962C8B-B14F-4D97-AF65-F5344CB8AC3E}">
        <p14:creationId xmlns:p14="http://schemas.microsoft.com/office/powerpoint/2010/main" val="30177910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Training Agenda</a:t>
            </a:r>
          </a:p>
        </p:txBody>
      </p:sp>
      <p:sp>
        <p:nvSpPr>
          <p:cNvPr id="4" name="Text Placeholder 3"/>
          <p:cNvSpPr>
            <a:spLocks noGrp="1"/>
          </p:cNvSpPr>
          <p:nvPr>
            <p:ph type="body" sz="quarter" idx="10"/>
          </p:nvPr>
        </p:nvSpPr>
        <p:spPr/>
        <p:txBody>
          <a:bodyPr>
            <a:normAutofit/>
          </a:bodyPr>
          <a:lstStyle/>
          <a:p>
            <a:r>
              <a:rPr lang="en-US" dirty="0" smtClean="0"/>
              <a:t>Indexes</a:t>
            </a:r>
            <a:endParaRPr lang="en-US" dirty="0"/>
          </a:p>
        </p:txBody>
      </p:sp>
      <p:sp>
        <p:nvSpPr>
          <p:cNvPr id="5" name="Text Placeholder 4"/>
          <p:cNvSpPr>
            <a:spLocks noGrp="1"/>
          </p:cNvSpPr>
          <p:nvPr>
            <p:ph type="body" sz="quarter" idx="11"/>
          </p:nvPr>
        </p:nvSpPr>
        <p:spPr/>
        <p:txBody>
          <a:bodyPr>
            <a:normAutofit/>
          </a:bodyPr>
          <a:lstStyle/>
          <a:p>
            <a:r>
              <a:rPr lang="en-US" dirty="0" smtClean="0"/>
              <a:t>Predefined functions</a:t>
            </a:r>
            <a:endParaRPr lang="en-US" dirty="0"/>
          </a:p>
        </p:txBody>
      </p:sp>
      <p:sp>
        <p:nvSpPr>
          <p:cNvPr id="6" name="Text Placeholder 5"/>
          <p:cNvSpPr>
            <a:spLocks noGrp="1"/>
          </p:cNvSpPr>
          <p:nvPr>
            <p:ph type="body" sz="quarter" idx="12"/>
          </p:nvPr>
        </p:nvSpPr>
        <p:spPr/>
        <p:txBody>
          <a:bodyPr>
            <a:normAutofit/>
          </a:bodyPr>
          <a:lstStyle/>
          <a:p>
            <a:r>
              <a:rPr lang="en-US" dirty="0"/>
              <a:t>Custom functions </a:t>
            </a:r>
          </a:p>
          <a:p>
            <a:endParaRPr lang="en-US" dirty="0"/>
          </a:p>
        </p:txBody>
      </p:sp>
      <p:sp>
        <p:nvSpPr>
          <p:cNvPr id="7" name="Text Placeholder 6"/>
          <p:cNvSpPr>
            <a:spLocks noGrp="1"/>
          </p:cNvSpPr>
          <p:nvPr>
            <p:ph type="body" sz="quarter" idx="13"/>
          </p:nvPr>
        </p:nvSpPr>
        <p:spPr/>
        <p:txBody>
          <a:bodyPr>
            <a:normAutofit/>
          </a:bodyPr>
          <a:lstStyle/>
          <a:p>
            <a:r>
              <a:rPr lang="en-US" dirty="0"/>
              <a:t>Using Common Table Expressions (CTE)</a:t>
            </a:r>
          </a:p>
          <a:p>
            <a:endParaRPr lang="en-US" dirty="0"/>
          </a:p>
        </p:txBody>
      </p:sp>
      <p:sp>
        <p:nvSpPr>
          <p:cNvPr id="8" name="Text Placeholder 7"/>
          <p:cNvSpPr>
            <a:spLocks noGrp="1"/>
          </p:cNvSpPr>
          <p:nvPr>
            <p:ph type="body" sz="quarter" idx="14"/>
          </p:nvPr>
        </p:nvSpPr>
        <p:spPr/>
        <p:txBody>
          <a:bodyPr/>
          <a:lstStyle/>
          <a:p>
            <a:endParaRPr lang="en-US" dirty="0" smtClean="0"/>
          </a:p>
          <a:p>
            <a:endParaRPr lang="en-US" dirty="0"/>
          </a:p>
        </p:txBody>
      </p:sp>
      <p:sp>
        <p:nvSpPr>
          <p:cNvPr id="9" name="Text Placeholder 8"/>
          <p:cNvSpPr>
            <a:spLocks noGrp="1"/>
          </p:cNvSpPr>
          <p:nvPr>
            <p:ph type="body" sz="quarter" idx="15"/>
          </p:nvPr>
        </p:nvSpPr>
        <p:spPr>
          <a:solidFill>
            <a:srgbClr val="19396D"/>
          </a:solidFill>
        </p:spPr>
        <p:txBody>
          <a:bodyPr>
            <a:normAutofit/>
          </a:bodyPr>
          <a:lstStyle/>
          <a:p>
            <a:r>
              <a:rPr lang="en-US" dirty="0" smtClean="0"/>
              <a:t>6</a:t>
            </a:r>
            <a:endParaRPr lang="en-US" dirty="0"/>
          </a:p>
        </p:txBody>
      </p:sp>
      <p:sp>
        <p:nvSpPr>
          <p:cNvPr id="10" name="Text Placeholder 9"/>
          <p:cNvSpPr>
            <a:spLocks noGrp="1"/>
          </p:cNvSpPr>
          <p:nvPr>
            <p:ph type="body" sz="quarter" idx="16"/>
          </p:nvPr>
        </p:nvSpPr>
        <p:spPr>
          <a:solidFill>
            <a:srgbClr val="19396D"/>
          </a:solidFill>
        </p:spPr>
        <p:txBody>
          <a:bodyPr>
            <a:normAutofit/>
          </a:bodyPr>
          <a:lstStyle/>
          <a:p>
            <a:r>
              <a:rPr lang="en-US" dirty="0"/>
              <a:t>7</a:t>
            </a:r>
          </a:p>
        </p:txBody>
      </p:sp>
      <p:sp>
        <p:nvSpPr>
          <p:cNvPr id="11" name="Text Placeholder 10"/>
          <p:cNvSpPr>
            <a:spLocks noGrp="1"/>
          </p:cNvSpPr>
          <p:nvPr>
            <p:ph type="body" sz="quarter" idx="17"/>
          </p:nvPr>
        </p:nvSpPr>
        <p:spPr>
          <a:solidFill>
            <a:srgbClr val="19396D"/>
          </a:solidFill>
        </p:spPr>
        <p:txBody>
          <a:bodyPr/>
          <a:lstStyle/>
          <a:p>
            <a:r>
              <a:rPr lang="en-US" dirty="0"/>
              <a:t>8</a:t>
            </a:r>
          </a:p>
        </p:txBody>
      </p:sp>
      <p:sp>
        <p:nvSpPr>
          <p:cNvPr id="12" name="Text Placeholder 11"/>
          <p:cNvSpPr>
            <a:spLocks noGrp="1"/>
          </p:cNvSpPr>
          <p:nvPr>
            <p:ph type="body" sz="quarter" idx="18"/>
          </p:nvPr>
        </p:nvSpPr>
        <p:spPr>
          <a:solidFill>
            <a:srgbClr val="19396D"/>
          </a:solidFill>
        </p:spPr>
        <p:txBody>
          <a:bodyPr/>
          <a:lstStyle/>
          <a:p>
            <a:r>
              <a:rPr lang="en-US" dirty="0"/>
              <a:t>9</a:t>
            </a:r>
          </a:p>
        </p:txBody>
      </p:sp>
      <p:sp>
        <p:nvSpPr>
          <p:cNvPr id="13" name="Text Placeholder 12"/>
          <p:cNvSpPr>
            <a:spLocks noGrp="1"/>
          </p:cNvSpPr>
          <p:nvPr>
            <p:ph type="body" sz="quarter" idx="19"/>
          </p:nvPr>
        </p:nvSpPr>
        <p:spPr>
          <a:xfrm>
            <a:off x="460375" y="5499100"/>
            <a:ext cx="542925" cy="668792"/>
          </a:xfrm>
          <a:solidFill>
            <a:srgbClr val="19396D"/>
          </a:solidFill>
        </p:spPr>
        <p:txBody>
          <a:bodyPr>
            <a:normAutofit/>
          </a:bodyPr>
          <a:lstStyle/>
          <a:p>
            <a:r>
              <a:rPr lang="en-US" dirty="0" smtClean="0"/>
              <a:t>10</a:t>
            </a:r>
            <a:endParaRPr lang="en-US" dirty="0"/>
          </a:p>
        </p:txBody>
      </p:sp>
      <p:sp>
        <p:nvSpPr>
          <p:cNvPr id="14" name="Text Placeholder 3"/>
          <p:cNvSpPr txBox="1">
            <a:spLocks/>
          </p:cNvSpPr>
          <p:nvPr/>
        </p:nvSpPr>
        <p:spPr>
          <a:xfrm>
            <a:off x="1157739" y="5528809"/>
            <a:ext cx="7557748" cy="652462"/>
          </a:xfrm>
          <a:prstGeom prst="rect">
            <a:avLst/>
          </a:prstGeom>
        </p:spPr>
        <p:txBody>
          <a:bodyPr>
            <a:normAutofit/>
          </a:bodyPr>
          <a:lstStyle>
            <a:lvl1pPr marL="0" indent="0" algn="l" defTabSz="457200" rtl="0" eaLnBrk="1" latinLnBrk="0" hangingPunct="1">
              <a:spcBef>
                <a:spcPct val="20000"/>
              </a:spcBef>
              <a:buFont typeface="Arial"/>
              <a:buNone/>
              <a:defRPr kumimoji="0" lang="en-US" sz="2800" b="1"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None/>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None/>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None/>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None/>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Dynamic </a:t>
            </a:r>
            <a:r>
              <a:rPr lang="en-US" dirty="0" smtClean="0"/>
              <a:t>SQL</a:t>
            </a:r>
            <a:endParaRPr lang="en-US" dirty="0"/>
          </a:p>
        </p:txBody>
      </p:sp>
    </p:spTree>
    <p:extLst>
      <p:ext uri="{BB962C8B-B14F-4D97-AF65-F5344CB8AC3E}">
        <p14:creationId xmlns:p14="http://schemas.microsoft.com/office/powerpoint/2010/main" val="1748590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SQL statements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a:solidFill>
                  <a:schemeClr val="tx1"/>
                </a:solidFill>
              </a:rPr>
              <a:t>Data Definition Language (DDL) </a:t>
            </a:r>
            <a:r>
              <a:rPr lang="en-US" sz="1600" b="1" dirty="0" smtClean="0">
                <a:solidFill>
                  <a:schemeClr val="tx1"/>
                </a:solidFill>
              </a:rPr>
              <a:t>Statements</a:t>
            </a:r>
          </a:p>
          <a:p>
            <a:endParaRPr lang="en-US" sz="16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120780790"/>
              </p:ext>
            </p:extLst>
          </p:nvPr>
        </p:nvGraphicFramePr>
        <p:xfrm>
          <a:off x="443992" y="2025809"/>
          <a:ext cx="7900416" cy="1988820"/>
        </p:xfrm>
        <a:graphic>
          <a:graphicData uri="http://schemas.openxmlformats.org/drawingml/2006/table">
            <a:tbl>
              <a:tblPr/>
              <a:tblGrid>
                <a:gridCol w="1728216"/>
                <a:gridCol w="6172200"/>
              </a:tblGrid>
              <a:tr h="0">
                <a:tc>
                  <a:txBody>
                    <a:bodyPr/>
                    <a:lstStyle/>
                    <a:p>
                      <a:pPr fontAlgn="ctr"/>
                      <a:r>
                        <a:rPr lang="en-US" b="0" dirty="0">
                          <a:solidFill>
                            <a:schemeClr val="bg1"/>
                          </a:solidFill>
                          <a:effectLst/>
                        </a:rPr>
                        <a:t>Statement</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19396D"/>
                    </a:solidFill>
                  </a:tcPr>
                </a:tc>
                <a:tc>
                  <a:txBody>
                    <a:bodyPr/>
                    <a:lstStyle/>
                    <a:p>
                      <a:pPr fontAlgn="ctr"/>
                      <a:r>
                        <a:rPr lang="en-US" b="0" dirty="0">
                          <a:solidFill>
                            <a:schemeClr val="bg1"/>
                          </a:solidFill>
                          <a:effectLst/>
                        </a:rPr>
                        <a:t>Description</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19396D"/>
                    </a:solidFill>
                  </a:tcPr>
                </a:tc>
              </a:tr>
              <a:tr h="0">
                <a:tc>
                  <a:txBody>
                    <a:bodyPr/>
                    <a:lstStyle/>
                    <a:p>
                      <a:pPr fontAlgn="ctr"/>
                      <a:r>
                        <a:rPr lang="en-US" dirty="0">
                          <a:effectLst/>
                        </a:rPr>
                        <a:t>CREATE</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c>
                  <a:txBody>
                    <a:bodyPr/>
                    <a:lstStyle/>
                    <a:p>
                      <a:pPr fontAlgn="ctr"/>
                      <a:r>
                        <a:rPr lang="en-US">
                          <a:effectLst/>
                        </a:rPr>
                        <a:t>Create new database/table.</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r>
              <a:tr h="0">
                <a:tc>
                  <a:txBody>
                    <a:bodyPr/>
                    <a:lstStyle/>
                    <a:p>
                      <a:pPr fontAlgn="ctr"/>
                      <a:r>
                        <a:rPr lang="en-US" dirty="0">
                          <a:effectLst/>
                        </a:rPr>
                        <a:t>ALTER</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c>
                  <a:txBody>
                    <a:bodyPr/>
                    <a:lstStyle/>
                    <a:p>
                      <a:pPr fontAlgn="ctr"/>
                      <a:r>
                        <a:rPr lang="en-US">
                          <a:effectLst/>
                        </a:rPr>
                        <a:t>Modifies the structure of database/table.</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r>
              <a:tr h="0">
                <a:tc>
                  <a:txBody>
                    <a:bodyPr/>
                    <a:lstStyle/>
                    <a:p>
                      <a:pPr fontAlgn="ctr"/>
                      <a:r>
                        <a:rPr lang="en-US" dirty="0">
                          <a:effectLst/>
                        </a:rPr>
                        <a:t>DROP</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c>
                  <a:txBody>
                    <a:bodyPr/>
                    <a:lstStyle/>
                    <a:p>
                      <a:pPr fontAlgn="ctr"/>
                      <a:r>
                        <a:rPr lang="en-US">
                          <a:effectLst/>
                        </a:rPr>
                        <a:t>Deletes a database/table.</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r>
              <a:tr h="0">
                <a:tc>
                  <a:txBody>
                    <a:bodyPr/>
                    <a:lstStyle/>
                    <a:p>
                      <a:pPr fontAlgn="ctr"/>
                      <a:r>
                        <a:rPr lang="en-US" dirty="0">
                          <a:effectLst/>
                        </a:rPr>
                        <a:t>TRUNCATE</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c>
                  <a:txBody>
                    <a:bodyPr/>
                    <a:lstStyle/>
                    <a:p>
                      <a:pPr fontAlgn="ctr"/>
                      <a:r>
                        <a:rPr lang="en-US">
                          <a:effectLst/>
                        </a:rPr>
                        <a:t>Remove all table records including allocated table spaces.</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r>
              <a:tr h="0">
                <a:tc>
                  <a:txBody>
                    <a:bodyPr/>
                    <a:lstStyle/>
                    <a:p>
                      <a:pPr fontAlgn="ctr"/>
                      <a:r>
                        <a:rPr lang="en-US" dirty="0">
                          <a:effectLst/>
                        </a:rPr>
                        <a:t>RENAME</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c>
                  <a:txBody>
                    <a:bodyPr/>
                    <a:lstStyle/>
                    <a:p>
                      <a:pPr fontAlgn="ctr"/>
                      <a:r>
                        <a:rPr lang="en-US" dirty="0">
                          <a:effectLst/>
                        </a:rPr>
                        <a:t>Rename the database/table.</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575934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SQL statements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solidFill>
                  <a:schemeClr val="tx1"/>
                </a:solidFill>
              </a:rPr>
              <a:t>Create</a:t>
            </a:r>
            <a:endParaRPr lang="en-US" sz="1600" b="1" dirty="0">
              <a:solidFill>
                <a:schemeClr val="tx1"/>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1828800"/>
            <a:ext cx="7708899" cy="3365500"/>
          </a:xfrm>
          <a:prstGeom prst="rect">
            <a:avLst/>
          </a:prstGeom>
        </p:spPr>
      </p:pic>
    </p:spTree>
    <p:extLst>
      <p:ext uri="{BB962C8B-B14F-4D97-AF65-F5344CB8AC3E}">
        <p14:creationId xmlns:p14="http://schemas.microsoft.com/office/powerpoint/2010/main" val="24081861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SQL statements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solidFill>
                  <a:schemeClr val="tx1"/>
                </a:solidFill>
              </a:rPr>
              <a:t>Alter</a:t>
            </a:r>
            <a:endParaRPr lang="en-US" sz="1600" b="1" dirty="0">
              <a:solidFill>
                <a:schemeClr val="tx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1" y="2044700"/>
            <a:ext cx="7023100" cy="2882900"/>
          </a:xfrm>
          <a:prstGeom prst="rect">
            <a:avLst/>
          </a:prstGeom>
        </p:spPr>
      </p:pic>
    </p:spTree>
    <p:extLst>
      <p:ext uri="{BB962C8B-B14F-4D97-AF65-F5344CB8AC3E}">
        <p14:creationId xmlns:p14="http://schemas.microsoft.com/office/powerpoint/2010/main" val="31662392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SQL statements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solidFill>
                  <a:schemeClr val="tx1"/>
                </a:solidFill>
              </a:rPr>
              <a:t>Drop</a:t>
            </a:r>
            <a:endParaRPr lang="en-US" sz="1600" b="1" dirty="0">
              <a:solidFill>
                <a:schemeClr val="tx1"/>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79" y="1809751"/>
            <a:ext cx="8154539" cy="996949"/>
          </a:xfrm>
          <a:prstGeom prst="rect">
            <a:avLst/>
          </a:prstGeom>
        </p:spPr>
      </p:pic>
    </p:spTree>
    <p:extLst>
      <p:ext uri="{BB962C8B-B14F-4D97-AF65-F5344CB8AC3E}">
        <p14:creationId xmlns:p14="http://schemas.microsoft.com/office/powerpoint/2010/main" val="2068880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SQL statements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solidFill>
                  <a:schemeClr val="tx1"/>
                </a:solidFill>
              </a:rPr>
              <a:t>Truncate</a:t>
            </a:r>
            <a:endParaRPr lang="en-US" sz="1600" b="1" dirty="0">
              <a:solidFill>
                <a:schemeClr val="tx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2667000"/>
            <a:ext cx="7429500" cy="1435099"/>
          </a:xfrm>
          <a:prstGeom prst="rect">
            <a:avLst/>
          </a:prstGeom>
        </p:spPr>
      </p:pic>
    </p:spTree>
    <p:extLst>
      <p:ext uri="{BB962C8B-B14F-4D97-AF65-F5344CB8AC3E}">
        <p14:creationId xmlns:p14="http://schemas.microsoft.com/office/powerpoint/2010/main" val="26750665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SQL statements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a:solidFill>
                  <a:schemeClr val="tx1"/>
                </a:solidFill>
              </a:rPr>
              <a:t>Data Manipulation Language (DML) Statements</a:t>
            </a:r>
          </a:p>
        </p:txBody>
      </p:sp>
      <p:graphicFrame>
        <p:nvGraphicFramePr>
          <p:cNvPr id="3" name="Table 2"/>
          <p:cNvGraphicFramePr>
            <a:graphicFrameLocks noGrp="1"/>
          </p:cNvGraphicFramePr>
          <p:nvPr>
            <p:extLst>
              <p:ext uri="{D42A27DB-BD31-4B8C-83A1-F6EECF244321}">
                <p14:modId xmlns:p14="http://schemas.microsoft.com/office/powerpoint/2010/main" val="1830713139"/>
              </p:ext>
            </p:extLst>
          </p:nvPr>
        </p:nvGraphicFramePr>
        <p:xfrm>
          <a:off x="444501" y="1569879"/>
          <a:ext cx="8229600" cy="2868930"/>
        </p:xfrm>
        <a:graphic>
          <a:graphicData uri="http://schemas.openxmlformats.org/drawingml/2006/table">
            <a:tbl>
              <a:tblPr/>
              <a:tblGrid>
                <a:gridCol w="1800224"/>
                <a:gridCol w="6429376"/>
              </a:tblGrid>
              <a:tr h="0">
                <a:tc>
                  <a:txBody>
                    <a:bodyPr/>
                    <a:lstStyle/>
                    <a:p>
                      <a:pPr algn="ctr" fontAlgn="ctr"/>
                      <a:r>
                        <a:rPr lang="en-US" b="0" dirty="0">
                          <a:solidFill>
                            <a:schemeClr val="bg1"/>
                          </a:solidFill>
                          <a:effectLst/>
                        </a:rPr>
                        <a:t>Statement</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19396D"/>
                    </a:solidFill>
                  </a:tcPr>
                </a:tc>
                <a:tc>
                  <a:txBody>
                    <a:bodyPr/>
                    <a:lstStyle/>
                    <a:p>
                      <a:pPr algn="ctr" fontAlgn="ctr"/>
                      <a:r>
                        <a:rPr lang="en-US" b="0" dirty="0">
                          <a:solidFill>
                            <a:schemeClr val="bg1"/>
                          </a:solidFill>
                          <a:effectLst/>
                        </a:rPr>
                        <a:t>Description</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19396D"/>
                    </a:solidFill>
                  </a:tcPr>
                </a:tc>
              </a:tr>
              <a:tr h="0">
                <a:tc>
                  <a:txBody>
                    <a:bodyPr/>
                    <a:lstStyle/>
                    <a:p>
                      <a:pPr algn="ctr" fontAlgn="ctr"/>
                      <a:r>
                        <a:rPr lang="en-US" dirty="0">
                          <a:effectLst/>
                        </a:rPr>
                        <a:t>SELECT</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c>
                  <a:txBody>
                    <a:bodyPr/>
                    <a:lstStyle/>
                    <a:p>
                      <a:pPr algn="ctr" fontAlgn="ctr"/>
                      <a:r>
                        <a:rPr lang="en-US" dirty="0">
                          <a:effectLst/>
                        </a:rPr>
                        <a:t>Retrieve data from the table.</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r>
              <a:tr h="0">
                <a:tc>
                  <a:txBody>
                    <a:bodyPr/>
                    <a:lstStyle/>
                    <a:p>
                      <a:pPr algn="ctr" fontAlgn="ctr"/>
                      <a:r>
                        <a:rPr lang="en-US">
                          <a:effectLst/>
                        </a:rPr>
                        <a:t>INSERT</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c>
                  <a:txBody>
                    <a:bodyPr/>
                    <a:lstStyle/>
                    <a:p>
                      <a:pPr algn="ctr" fontAlgn="ctr"/>
                      <a:r>
                        <a:rPr lang="en-US" dirty="0">
                          <a:effectLst/>
                        </a:rPr>
                        <a:t>Insert data into a table.</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r>
              <a:tr h="0">
                <a:tc>
                  <a:txBody>
                    <a:bodyPr/>
                    <a:lstStyle/>
                    <a:p>
                      <a:pPr algn="ctr" fontAlgn="ctr"/>
                      <a:r>
                        <a:rPr lang="en-US" dirty="0">
                          <a:effectLst/>
                        </a:rPr>
                        <a:t>UPDATE</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c>
                  <a:txBody>
                    <a:bodyPr/>
                    <a:lstStyle/>
                    <a:p>
                      <a:pPr algn="ctr" fontAlgn="ctr"/>
                      <a:r>
                        <a:rPr lang="en-US" dirty="0">
                          <a:effectLst/>
                        </a:rPr>
                        <a:t>Updates existing data with new data within a table.</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r>
              <a:tr h="0">
                <a:tc>
                  <a:txBody>
                    <a:bodyPr/>
                    <a:lstStyle/>
                    <a:p>
                      <a:pPr algn="ctr" fontAlgn="ctr"/>
                      <a:r>
                        <a:rPr lang="en-US" dirty="0" smtClean="0">
                          <a:effectLst/>
                        </a:rPr>
                        <a:t>COPY</a:t>
                      </a:r>
                      <a:endParaRPr lang="en-US" dirty="0">
                        <a:effectLst/>
                      </a:endParaRP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c>
                  <a:txBody>
                    <a:bodyPr/>
                    <a:lstStyle/>
                    <a:p>
                      <a:pPr algn="ctr" fontAlgn="ctr"/>
                      <a:r>
                        <a:rPr lang="en-US" dirty="0" smtClean="0">
                          <a:effectLst/>
                        </a:rPr>
                        <a:t>Copies the data from a file into</a:t>
                      </a:r>
                      <a:r>
                        <a:rPr lang="en-US" baseline="0" dirty="0" smtClean="0">
                          <a:effectLst/>
                        </a:rPr>
                        <a:t> a table.</a:t>
                      </a:r>
                      <a:endParaRPr lang="en-US" dirty="0">
                        <a:effectLst/>
                      </a:endParaRP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r>
              <a:tr h="0">
                <a:tc>
                  <a:txBody>
                    <a:bodyPr/>
                    <a:lstStyle/>
                    <a:p>
                      <a:pPr algn="ctr" fontAlgn="ctr"/>
                      <a:r>
                        <a:rPr lang="en-US" dirty="0">
                          <a:effectLst/>
                        </a:rPr>
                        <a:t>DELETE</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c>
                  <a:txBody>
                    <a:bodyPr/>
                    <a:lstStyle/>
                    <a:p>
                      <a:pPr algn="ctr" fontAlgn="ctr"/>
                      <a:r>
                        <a:rPr lang="en-US" dirty="0">
                          <a:effectLst/>
                        </a:rPr>
                        <a:t>Deletes the records rows from the table.</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r>
              <a:tr h="0">
                <a:tc>
                  <a:txBody>
                    <a:bodyPr/>
                    <a:lstStyle/>
                    <a:p>
                      <a:pPr algn="ctr" fontAlgn="ctr"/>
                      <a:r>
                        <a:rPr lang="en-US" dirty="0">
                          <a:effectLst/>
                        </a:rPr>
                        <a:t>MERGE</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c>
                  <a:txBody>
                    <a:bodyPr/>
                    <a:lstStyle/>
                    <a:p>
                      <a:pPr algn="ctr" fontAlgn="ctr"/>
                      <a:r>
                        <a:rPr lang="en-US" dirty="0">
                          <a:effectLst/>
                        </a:rPr>
                        <a:t>MERGE (also called UPSERT) statements to INSERT new records or UPDATE existing records depending on condition matches or not.</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669425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SQL statements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solidFill>
                  <a:schemeClr val="tx1"/>
                </a:solidFill>
              </a:rPr>
              <a:t>SELECT</a:t>
            </a:r>
            <a:endParaRPr lang="en-US" sz="1600" b="1" dirty="0">
              <a:solidFill>
                <a:schemeClr val="tx1"/>
              </a:solidFill>
            </a:endParaRPr>
          </a:p>
        </p:txBody>
      </p:sp>
      <p:pic>
        <p:nvPicPr>
          <p:cNvPr id="1026" name="Picture 8" descr="image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00" y="1739900"/>
            <a:ext cx="56578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19916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p:spPr>
        <p:txBody>
          <a:bodyPr/>
          <a:lstStyle/>
          <a:p>
            <a:r>
              <a:rPr lang="en-US" dirty="0">
                <a:solidFill>
                  <a:schemeClr val="bg1"/>
                </a:solidFill>
              </a:rPr>
              <a:t>SQL </a:t>
            </a:r>
            <a:r>
              <a:rPr lang="en-US" dirty="0" smtClean="0">
                <a:solidFill>
                  <a:schemeClr val="bg1"/>
                </a:solidFill>
              </a:rPr>
              <a:t>statements</a:t>
            </a:r>
            <a:endParaRPr lang="en-US" dirty="0">
              <a:solidFill>
                <a:schemeClr val="bg1"/>
              </a:solidFill>
            </a:endParaRP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solidFill>
                  <a:schemeClr val="tx1"/>
                </a:solidFill>
              </a:rPr>
              <a:t>UPDATE</a:t>
            </a:r>
            <a:endParaRPr lang="en-US" sz="1600" b="1" dirty="0">
              <a:solidFill>
                <a:schemeClr val="tx1"/>
              </a:solidFill>
            </a:endParaRPr>
          </a:p>
        </p:txBody>
      </p:sp>
      <p:pic>
        <p:nvPicPr>
          <p:cNvPr id="2050" name="Picture 9" descr="image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343150"/>
            <a:ext cx="5438775"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97632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SQL statements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solidFill>
                  <a:schemeClr val="tx1"/>
                </a:solidFill>
              </a:rPr>
              <a:t>INSERT</a:t>
            </a:r>
          </a:p>
          <a:p>
            <a:pPr>
              <a:buFont typeface="Wingdings" panose="05000000000000000000" pitchFamily="2" charset="2"/>
              <a:buChar char="§"/>
            </a:pPr>
            <a:endParaRPr lang="en-US" sz="1600" b="1" dirty="0">
              <a:solidFill>
                <a:schemeClr val="tx1"/>
              </a:solidFill>
            </a:endParaRPr>
          </a:p>
          <a:p>
            <a:pPr>
              <a:buFont typeface="Wingdings" panose="05000000000000000000" pitchFamily="2" charset="2"/>
              <a:buChar char="§"/>
            </a:pPr>
            <a:endParaRPr lang="en-US" sz="1600" b="1" dirty="0">
              <a:solidFill>
                <a:schemeClr val="tx1"/>
              </a:solidFill>
            </a:endParaRPr>
          </a:p>
        </p:txBody>
      </p:sp>
      <p:pic>
        <p:nvPicPr>
          <p:cNvPr id="3074" name="Picture 10" descr="image0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487" y="1689100"/>
            <a:ext cx="4752975"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3781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SQL statements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solidFill>
                  <a:schemeClr val="tx1"/>
                </a:solidFill>
              </a:rPr>
              <a:t>COPY</a:t>
            </a:r>
          </a:p>
          <a:p>
            <a:pPr>
              <a:buFont typeface="Wingdings" panose="05000000000000000000" pitchFamily="2" charset="2"/>
              <a:buChar char="§"/>
            </a:pPr>
            <a:endParaRPr lang="en-US" sz="1600" b="1" dirty="0">
              <a:solidFill>
                <a:schemeClr val="tx1"/>
              </a:solidFill>
            </a:endParaRPr>
          </a:p>
          <a:p>
            <a:pPr>
              <a:buFont typeface="Wingdings" panose="05000000000000000000" pitchFamily="2" charset="2"/>
              <a:buChar char="§"/>
            </a:pPr>
            <a:endParaRPr lang="en-US" sz="1600" b="1" dirty="0">
              <a:solidFill>
                <a:schemeClr val="tx1"/>
              </a:solidFill>
            </a:endParaRPr>
          </a:p>
        </p:txBody>
      </p:sp>
      <p:pic>
        <p:nvPicPr>
          <p:cNvPr id="1026" name="Picture 11" descr="image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949" y="1457325"/>
            <a:ext cx="442912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438400" y="3726240"/>
            <a:ext cx="4572000" cy="2862322"/>
          </a:xfrm>
          <a:prstGeom prst="rect">
            <a:avLst/>
          </a:prstGeom>
        </p:spPr>
        <p:txBody>
          <a:bodyPr>
            <a:spAutoFit/>
          </a:bodyPr>
          <a:lstStyle/>
          <a:p>
            <a:r>
              <a:rPr lang="en-US" dirty="0"/>
              <a:t>where option can be one of</a:t>
            </a:r>
            <a:r>
              <a:rPr lang="en-US" dirty="0" smtClean="0"/>
              <a:t>:</a:t>
            </a:r>
            <a:endParaRPr lang="en-US" dirty="0"/>
          </a:p>
          <a:p>
            <a:r>
              <a:rPr lang="en-US" dirty="0"/>
              <a:t>    FORMAT </a:t>
            </a:r>
            <a:r>
              <a:rPr lang="en-US" dirty="0" err="1"/>
              <a:t>format_name</a:t>
            </a:r>
            <a:endParaRPr lang="en-US" dirty="0"/>
          </a:p>
          <a:p>
            <a:r>
              <a:rPr lang="en-US" dirty="0"/>
              <a:t>    OIDS [ </a:t>
            </a:r>
            <a:r>
              <a:rPr lang="en-US" dirty="0" err="1"/>
              <a:t>boolean</a:t>
            </a:r>
            <a:r>
              <a:rPr lang="en-US" dirty="0"/>
              <a:t> ]</a:t>
            </a:r>
          </a:p>
          <a:p>
            <a:r>
              <a:rPr lang="en-US" dirty="0"/>
              <a:t>    DELIMITER '</a:t>
            </a:r>
            <a:r>
              <a:rPr lang="en-US" dirty="0" err="1"/>
              <a:t>delimiter_character</a:t>
            </a:r>
            <a:r>
              <a:rPr lang="en-US" dirty="0"/>
              <a:t>'</a:t>
            </a:r>
          </a:p>
          <a:p>
            <a:r>
              <a:rPr lang="en-US" dirty="0"/>
              <a:t>    NULL '</a:t>
            </a:r>
            <a:r>
              <a:rPr lang="en-US" dirty="0" err="1"/>
              <a:t>null_string</a:t>
            </a:r>
            <a:r>
              <a:rPr lang="en-US" dirty="0"/>
              <a:t>'</a:t>
            </a:r>
          </a:p>
          <a:p>
            <a:r>
              <a:rPr lang="en-US" dirty="0"/>
              <a:t>    HEADER [ </a:t>
            </a:r>
            <a:r>
              <a:rPr lang="en-US" dirty="0" err="1"/>
              <a:t>boolean</a:t>
            </a:r>
            <a:r>
              <a:rPr lang="en-US" dirty="0"/>
              <a:t> ]</a:t>
            </a:r>
          </a:p>
          <a:p>
            <a:r>
              <a:rPr lang="en-US" dirty="0"/>
              <a:t>    QUOTE '</a:t>
            </a:r>
            <a:r>
              <a:rPr lang="en-US" dirty="0" err="1"/>
              <a:t>quote_character</a:t>
            </a:r>
            <a:r>
              <a:rPr lang="en-US" dirty="0"/>
              <a:t>'</a:t>
            </a:r>
          </a:p>
          <a:p>
            <a:r>
              <a:rPr lang="en-US" dirty="0"/>
              <a:t>    ESCAPE '</a:t>
            </a:r>
            <a:r>
              <a:rPr lang="en-US" dirty="0" err="1"/>
              <a:t>escape_character</a:t>
            </a:r>
            <a:r>
              <a:rPr lang="en-US" dirty="0"/>
              <a:t>'</a:t>
            </a:r>
          </a:p>
          <a:p>
            <a:r>
              <a:rPr lang="en-US" dirty="0"/>
              <a:t>    FORCE_QUOTE { ( column [, ...] ) | * }</a:t>
            </a:r>
          </a:p>
          <a:p>
            <a:r>
              <a:rPr lang="en-US" dirty="0"/>
              <a:t>    FORCE_NOT_NULL ( column [, ...] ) |</a:t>
            </a:r>
          </a:p>
        </p:txBody>
      </p:sp>
    </p:spTree>
    <p:extLst>
      <p:ext uri="{BB962C8B-B14F-4D97-AF65-F5344CB8AC3E}">
        <p14:creationId xmlns:p14="http://schemas.microsoft.com/office/powerpoint/2010/main" val="20299385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Training Agenda</a:t>
            </a:r>
          </a:p>
        </p:txBody>
      </p:sp>
      <p:sp>
        <p:nvSpPr>
          <p:cNvPr id="4" name="Text Placeholder 3"/>
          <p:cNvSpPr>
            <a:spLocks noGrp="1"/>
          </p:cNvSpPr>
          <p:nvPr>
            <p:ph type="body" sz="quarter" idx="10"/>
          </p:nvPr>
        </p:nvSpPr>
        <p:spPr/>
        <p:txBody>
          <a:bodyPr>
            <a:normAutofit/>
          </a:bodyPr>
          <a:lstStyle/>
          <a:p>
            <a:r>
              <a:rPr lang="en-US" dirty="0" smtClean="0"/>
              <a:t>Cursors</a:t>
            </a:r>
            <a:endParaRPr lang="en-US" dirty="0"/>
          </a:p>
        </p:txBody>
      </p:sp>
      <p:sp>
        <p:nvSpPr>
          <p:cNvPr id="8" name="Text Placeholder 7"/>
          <p:cNvSpPr>
            <a:spLocks noGrp="1"/>
          </p:cNvSpPr>
          <p:nvPr>
            <p:ph type="body" sz="quarter" idx="14"/>
          </p:nvPr>
        </p:nvSpPr>
        <p:spPr/>
        <p:txBody>
          <a:bodyPr/>
          <a:lstStyle/>
          <a:p>
            <a:endParaRPr lang="en-US" dirty="0" smtClean="0"/>
          </a:p>
          <a:p>
            <a:endParaRPr lang="en-US" dirty="0"/>
          </a:p>
        </p:txBody>
      </p:sp>
      <p:sp>
        <p:nvSpPr>
          <p:cNvPr id="14" name="Text Placeholder 3"/>
          <p:cNvSpPr txBox="1">
            <a:spLocks/>
          </p:cNvSpPr>
          <p:nvPr/>
        </p:nvSpPr>
        <p:spPr>
          <a:xfrm>
            <a:off x="1157739" y="5528809"/>
            <a:ext cx="7557748" cy="652462"/>
          </a:xfrm>
          <a:prstGeom prst="rect">
            <a:avLst/>
          </a:prstGeom>
        </p:spPr>
        <p:txBody>
          <a:bodyPr>
            <a:normAutofit/>
          </a:bodyPr>
          <a:lstStyle>
            <a:lvl1pPr marL="0" indent="0" algn="l" defTabSz="457200" rtl="0" eaLnBrk="1" latinLnBrk="0" hangingPunct="1">
              <a:spcBef>
                <a:spcPct val="20000"/>
              </a:spcBef>
              <a:buFont typeface="Arial"/>
              <a:buNone/>
              <a:defRPr kumimoji="0" lang="en-US" sz="2800" b="1"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None/>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None/>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None/>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None/>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15" name="Text Placeholder 12"/>
          <p:cNvSpPr>
            <a:spLocks noGrp="1"/>
          </p:cNvSpPr>
          <p:nvPr>
            <p:ph type="body" sz="quarter" idx="19"/>
          </p:nvPr>
        </p:nvSpPr>
        <p:spPr>
          <a:xfrm>
            <a:off x="346075" y="1333500"/>
            <a:ext cx="542925" cy="668792"/>
          </a:xfrm>
          <a:solidFill>
            <a:srgbClr val="19396D"/>
          </a:solidFill>
        </p:spPr>
        <p:txBody>
          <a:bodyPr>
            <a:normAutofit/>
          </a:bodyPr>
          <a:lstStyle/>
          <a:p>
            <a:r>
              <a:rPr lang="en-US" dirty="0" smtClean="0"/>
              <a:t>11</a:t>
            </a:r>
            <a:endParaRPr lang="en-US" dirty="0"/>
          </a:p>
        </p:txBody>
      </p:sp>
      <p:sp>
        <p:nvSpPr>
          <p:cNvPr id="7" name="Text Placeholder 6"/>
          <p:cNvSpPr>
            <a:spLocks noGrp="1"/>
          </p:cNvSpPr>
          <p:nvPr>
            <p:ph type="body" sz="quarter" idx="13"/>
          </p:nvPr>
        </p:nvSpPr>
        <p:spPr>
          <a:xfrm>
            <a:off x="1043439" y="2328430"/>
            <a:ext cx="7557748" cy="652462"/>
          </a:xfrm>
        </p:spPr>
        <p:txBody>
          <a:bodyPr>
            <a:normAutofit/>
          </a:bodyPr>
          <a:lstStyle/>
          <a:p>
            <a:r>
              <a:rPr lang="en-US" dirty="0" err="1"/>
              <a:t>.Net</a:t>
            </a:r>
            <a:r>
              <a:rPr lang="en-US" dirty="0"/>
              <a:t> Integration with </a:t>
            </a:r>
            <a:r>
              <a:rPr lang="en-US" dirty="0" err="1"/>
              <a:t>PostgreSQL</a:t>
            </a:r>
            <a:endParaRPr lang="en-US" dirty="0"/>
          </a:p>
          <a:p>
            <a:endParaRPr lang="en-US" dirty="0"/>
          </a:p>
        </p:txBody>
      </p:sp>
      <p:sp>
        <p:nvSpPr>
          <p:cNvPr id="11" name="Text Placeholder 3"/>
          <p:cNvSpPr txBox="1">
            <a:spLocks/>
          </p:cNvSpPr>
          <p:nvPr/>
        </p:nvSpPr>
        <p:spPr>
          <a:xfrm>
            <a:off x="1030739" y="3395209"/>
            <a:ext cx="7557748" cy="652462"/>
          </a:xfrm>
          <a:prstGeom prst="rect">
            <a:avLst/>
          </a:prstGeom>
        </p:spPr>
        <p:txBody>
          <a:bodyPr>
            <a:normAutofit/>
          </a:bodyPr>
          <a:lstStyle>
            <a:lvl1pPr marL="0" indent="0" algn="l" defTabSz="457200" rtl="0" eaLnBrk="1" latinLnBrk="0" hangingPunct="1">
              <a:spcBef>
                <a:spcPct val="20000"/>
              </a:spcBef>
              <a:buFont typeface="Arial"/>
              <a:buNone/>
              <a:defRPr kumimoji="0" lang="en-US" sz="2800" b="1"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None/>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None/>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None/>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None/>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18" name="Text Placeholder 12"/>
          <p:cNvSpPr>
            <a:spLocks noGrp="1"/>
          </p:cNvSpPr>
          <p:nvPr>
            <p:ph type="body" sz="quarter" idx="19"/>
          </p:nvPr>
        </p:nvSpPr>
        <p:spPr>
          <a:xfrm>
            <a:off x="333375" y="2286000"/>
            <a:ext cx="542925" cy="668792"/>
          </a:xfrm>
          <a:solidFill>
            <a:srgbClr val="19396D"/>
          </a:solidFill>
        </p:spPr>
        <p:txBody>
          <a:bodyPr>
            <a:normAutofit/>
          </a:bodyPr>
          <a:lstStyle/>
          <a:p>
            <a:r>
              <a:rPr lang="en-US" dirty="0" smtClean="0"/>
              <a:t>12</a:t>
            </a:r>
            <a:endParaRPr lang="en-US" dirty="0"/>
          </a:p>
        </p:txBody>
      </p:sp>
    </p:spTree>
    <p:extLst>
      <p:ext uri="{BB962C8B-B14F-4D97-AF65-F5344CB8AC3E}">
        <p14:creationId xmlns:p14="http://schemas.microsoft.com/office/powerpoint/2010/main" val="19138793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SQL statements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a:solidFill>
                  <a:schemeClr val="tx1"/>
                </a:solidFill>
              </a:rPr>
              <a:t>Data Control Language (DCL) Statements</a:t>
            </a:r>
          </a:p>
        </p:txBody>
      </p:sp>
      <p:graphicFrame>
        <p:nvGraphicFramePr>
          <p:cNvPr id="4" name="Table 3"/>
          <p:cNvGraphicFramePr>
            <a:graphicFrameLocks noGrp="1"/>
          </p:cNvGraphicFramePr>
          <p:nvPr>
            <p:extLst>
              <p:ext uri="{D42A27DB-BD31-4B8C-83A1-F6EECF244321}">
                <p14:modId xmlns:p14="http://schemas.microsoft.com/office/powerpoint/2010/main" val="2927393968"/>
              </p:ext>
            </p:extLst>
          </p:nvPr>
        </p:nvGraphicFramePr>
        <p:xfrm>
          <a:off x="839786" y="2183289"/>
          <a:ext cx="7400925" cy="994410"/>
        </p:xfrm>
        <a:graphic>
          <a:graphicData uri="http://schemas.openxmlformats.org/drawingml/2006/table">
            <a:tbl>
              <a:tblPr/>
              <a:tblGrid>
                <a:gridCol w="1618952"/>
                <a:gridCol w="5781973"/>
              </a:tblGrid>
              <a:tr h="0">
                <a:tc>
                  <a:txBody>
                    <a:bodyPr/>
                    <a:lstStyle/>
                    <a:p>
                      <a:pPr algn="ctr" fontAlgn="ctr"/>
                      <a:r>
                        <a:rPr lang="en-US" b="0" dirty="0">
                          <a:solidFill>
                            <a:schemeClr val="bg1"/>
                          </a:solidFill>
                          <a:effectLst/>
                        </a:rPr>
                        <a:t>Statement</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19396D"/>
                    </a:solidFill>
                  </a:tcPr>
                </a:tc>
                <a:tc>
                  <a:txBody>
                    <a:bodyPr/>
                    <a:lstStyle/>
                    <a:p>
                      <a:pPr algn="ctr" fontAlgn="ctr"/>
                      <a:r>
                        <a:rPr lang="en-US" b="0" dirty="0">
                          <a:solidFill>
                            <a:schemeClr val="bg1"/>
                          </a:solidFill>
                          <a:effectLst/>
                        </a:rPr>
                        <a:t>Description</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19396D"/>
                    </a:solidFill>
                  </a:tcPr>
                </a:tc>
              </a:tr>
              <a:tr h="0">
                <a:tc>
                  <a:txBody>
                    <a:bodyPr/>
                    <a:lstStyle/>
                    <a:p>
                      <a:pPr algn="ctr" fontAlgn="ctr"/>
                      <a:r>
                        <a:rPr lang="en-US">
                          <a:effectLst/>
                        </a:rPr>
                        <a:t>GRANT</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c>
                  <a:txBody>
                    <a:bodyPr/>
                    <a:lstStyle/>
                    <a:p>
                      <a:pPr algn="ctr" fontAlgn="ctr"/>
                      <a:r>
                        <a:rPr lang="en-US">
                          <a:effectLst/>
                        </a:rPr>
                        <a:t>Gives privileges to user for accessing database data.</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r>
              <a:tr h="0">
                <a:tc>
                  <a:txBody>
                    <a:bodyPr/>
                    <a:lstStyle/>
                    <a:p>
                      <a:pPr algn="ctr" fontAlgn="ctr"/>
                      <a:r>
                        <a:rPr lang="en-US">
                          <a:effectLst/>
                        </a:rPr>
                        <a:t>REVOKE</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c>
                  <a:txBody>
                    <a:bodyPr/>
                    <a:lstStyle/>
                    <a:p>
                      <a:pPr algn="ctr" fontAlgn="ctr"/>
                      <a:r>
                        <a:rPr lang="en-US" dirty="0">
                          <a:effectLst/>
                        </a:rPr>
                        <a:t>Take back for given privileges.</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914844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SQL statements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a:solidFill>
                  <a:schemeClr val="tx1"/>
                </a:solidFill>
              </a:rPr>
              <a:t>Data Control Language (DCL) Statements</a:t>
            </a:r>
          </a:p>
          <a:p>
            <a:pPr marL="0" indent="0">
              <a:buNone/>
            </a:pPr>
            <a:endParaRPr lang="en-US" sz="1600" dirty="0">
              <a:solidFill>
                <a:schemeClr val="tx1"/>
              </a:solidFill>
            </a:endParaRPr>
          </a:p>
          <a:p>
            <a:pPr lvl="1">
              <a:buFont typeface="Wingdings" panose="05000000000000000000" pitchFamily="2" charset="2"/>
              <a:buChar char="§"/>
            </a:pPr>
            <a:r>
              <a:rPr lang="en-US" sz="1300" dirty="0">
                <a:solidFill>
                  <a:schemeClr val="tx1"/>
                </a:solidFill>
              </a:rPr>
              <a:t>GRANT SELECT, INSERT, UPDATE, DELETE ON ALL TABLES IN SCHEMA public TO </a:t>
            </a:r>
            <a:r>
              <a:rPr lang="en-US" sz="1300" dirty="0" err="1">
                <a:solidFill>
                  <a:schemeClr val="tx1"/>
                </a:solidFill>
              </a:rPr>
              <a:t>user_name</a:t>
            </a:r>
            <a:r>
              <a:rPr lang="en-US" sz="1300" dirty="0">
                <a:solidFill>
                  <a:schemeClr val="tx1"/>
                </a:solidFill>
              </a:rPr>
              <a:t>;</a:t>
            </a:r>
          </a:p>
          <a:p>
            <a:pPr lvl="1">
              <a:buFont typeface="Wingdings" panose="05000000000000000000" pitchFamily="2" charset="2"/>
              <a:buChar char="§"/>
            </a:pPr>
            <a:r>
              <a:rPr lang="en-US" sz="1300" dirty="0">
                <a:solidFill>
                  <a:schemeClr val="tx1"/>
                </a:solidFill>
              </a:rPr>
              <a:t>REVOKE ALL ON ALL TABLES IN SCHEMA public FROM PUBLIC;</a:t>
            </a:r>
          </a:p>
          <a:p>
            <a:pPr lvl="1">
              <a:buFont typeface="Wingdings" panose="05000000000000000000" pitchFamily="2" charset="2"/>
              <a:buChar char="§"/>
            </a:pPr>
            <a:r>
              <a:rPr lang="en-US" sz="1300" dirty="0">
                <a:solidFill>
                  <a:schemeClr val="tx1"/>
                </a:solidFill>
              </a:rPr>
              <a:t>ALTER DEFAULT PRIVILEGES FOR USER </a:t>
            </a:r>
            <a:r>
              <a:rPr lang="en-US" sz="1300" dirty="0" err="1">
                <a:solidFill>
                  <a:schemeClr val="tx1"/>
                </a:solidFill>
              </a:rPr>
              <a:t>some_user</a:t>
            </a:r>
            <a:r>
              <a:rPr lang="en-US" sz="1300" dirty="0">
                <a:solidFill>
                  <a:schemeClr val="tx1"/>
                </a:solidFill>
              </a:rPr>
              <a:t> IN SCHEMA public GRANT SELECT, INSERT, UPDATE, DELETE ON TABLES TO </a:t>
            </a:r>
            <a:r>
              <a:rPr lang="en-US" sz="1300" dirty="0" err="1">
                <a:solidFill>
                  <a:schemeClr val="tx1"/>
                </a:solidFill>
              </a:rPr>
              <a:t>user_name</a:t>
            </a:r>
            <a:r>
              <a:rPr lang="en-US" sz="1300" dirty="0">
                <a:solidFill>
                  <a:schemeClr val="tx1"/>
                </a:solidFill>
              </a:rPr>
              <a:t>;</a:t>
            </a:r>
          </a:p>
          <a:p>
            <a:pPr lvl="1">
              <a:buFont typeface="Wingdings" panose="05000000000000000000" pitchFamily="2" charset="2"/>
              <a:buChar char="§"/>
            </a:pPr>
            <a:r>
              <a:rPr lang="en-US" sz="1300" dirty="0">
                <a:solidFill>
                  <a:schemeClr val="tx1"/>
                </a:solidFill>
              </a:rPr>
              <a:t>Grant all privileges on database dbname to dbuser;</a:t>
            </a:r>
          </a:p>
          <a:p>
            <a:pPr marL="457200" lvl="1" indent="0">
              <a:buNone/>
            </a:pPr>
            <a:endParaRPr lang="en-US" sz="1400" b="1" dirty="0">
              <a:solidFill>
                <a:schemeClr val="tx1"/>
              </a:solidFill>
            </a:endParaRPr>
          </a:p>
        </p:txBody>
      </p:sp>
    </p:spTree>
    <p:extLst>
      <p:ext uri="{BB962C8B-B14F-4D97-AF65-F5344CB8AC3E}">
        <p14:creationId xmlns:p14="http://schemas.microsoft.com/office/powerpoint/2010/main" val="18586830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SQL statements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a:solidFill>
                  <a:schemeClr val="tx1"/>
                </a:solidFill>
              </a:rPr>
              <a:t>Transaction Control Statement (TCS</a:t>
            </a:r>
            <a:r>
              <a:rPr lang="en-US" sz="1600" dirty="0">
                <a:solidFill>
                  <a:schemeClr val="tx1"/>
                </a:solidFill>
              </a:rPr>
              <a:t>)</a:t>
            </a:r>
          </a:p>
        </p:txBody>
      </p:sp>
      <p:graphicFrame>
        <p:nvGraphicFramePr>
          <p:cNvPr id="3" name="Table 2"/>
          <p:cNvGraphicFramePr>
            <a:graphicFrameLocks noGrp="1"/>
          </p:cNvGraphicFramePr>
          <p:nvPr>
            <p:extLst>
              <p:ext uri="{D42A27DB-BD31-4B8C-83A1-F6EECF244321}">
                <p14:modId xmlns:p14="http://schemas.microsoft.com/office/powerpoint/2010/main" val="911819107"/>
              </p:ext>
            </p:extLst>
          </p:nvPr>
        </p:nvGraphicFramePr>
        <p:xfrm>
          <a:off x="520700" y="2341404"/>
          <a:ext cx="8216901" cy="1600200"/>
        </p:xfrm>
        <a:graphic>
          <a:graphicData uri="http://schemas.openxmlformats.org/drawingml/2006/table">
            <a:tbl>
              <a:tblPr/>
              <a:tblGrid>
                <a:gridCol w="1797447"/>
                <a:gridCol w="6419454"/>
              </a:tblGrid>
              <a:tr h="0">
                <a:tc>
                  <a:txBody>
                    <a:bodyPr/>
                    <a:lstStyle/>
                    <a:p>
                      <a:pPr marL="0" algn="ctr" defTabSz="457200" rtl="0" eaLnBrk="1" fontAlgn="ctr" latinLnBrk="0" hangingPunct="1"/>
                      <a:r>
                        <a:rPr lang="en-US" sz="1800" b="0" kern="1200" dirty="0">
                          <a:solidFill>
                            <a:schemeClr val="bg1"/>
                          </a:solidFill>
                          <a:effectLst/>
                          <a:latin typeface="+mn-lt"/>
                          <a:ea typeface="+mn-ea"/>
                          <a:cs typeface="+mn-cs"/>
                        </a:rPr>
                        <a:t>Statement</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19396D"/>
                    </a:solidFill>
                  </a:tcPr>
                </a:tc>
                <a:tc>
                  <a:txBody>
                    <a:bodyPr/>
                    <a:lstStyle/>
                    <a:p>
                      <a:pPr marL="0" algn="ctr" defTabSz="457200" rtl="0" eaLnBrk="1" fontAlgn="ctr" latinLnBrk="0" hangingPunct="1"/>
                      <a:r>
                        <a:rPr lang="en-US" sz="1800" b="0" kern="1200" dirty="0">
                          <a:solidFill>
                            <a:schemeClr val="bg1"/>
                          </a:solidFill>
                          <a:effectLst/>
                          <a:latin typeface="+mn-lt"/>
                          <a:ea typeface="+mn-ea"/>
                          <a:cs typeface="+mn-cs"/>
                        </a:rPr>
                        <a:t>Description</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19396D"/>
                    </a:solidFill>
                  </a:tcPr>
                </a:tc>
              </a:tr>
              <a:tr h="0">
                <a:tc>
                  <a:txBody>
                    <a:bodyPr/>
                    <a:lstStyle/>
                    <a:p>
                      <a:pPr algn="ctr" fontAlgn="ctr"/>
                      <a:r>
                        <a:rPr lang="en-US" dirty="0">
                          <a:effectLst/>
                        </a:rPr>
                        <a:t>COMMIT</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c>
                  <a:txBody>
                    <a:bodyPr/>
                    <a:lstStyle/>
                    <a:p>
                      <a:pPr algn="ctr" fontAlgn="ctr"/>
                      <a:r>
                        <a:rPr lang="en-US" dirty="0">
                          <a:effectLst/>
                        </a:rPr>
                        <a:t>Permanent work save into database.</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r>
              <a:tr h="0">
                <a:tc>
                  <a:txBody>
                    <a:bodyPr/>
                    <a:lstStyle/>
                    <a:p>
                      <a:pPr algn="ctr" fontAlgn="ctr"/>
                      <a:r>
                        <a:rPr lang="en-US">
                          <a:effectLst/>
                        </a:rPr>
                        <a:t>ROLLBACK</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c>
                  <a:txBody>
                    <a:bodyPr/>
                    <a:lstStyle/>
                    <a:p>
                      <a:pPr algn="ctr" fontAlgn="ctr"/>
                      <a:r>
                        <a:rPr lang="en-US" dirty="0">
                          <a:effectLst/>
                        </a:rPr>
                        <a:t>Restore database to original form since the last COMMIT.</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r>
              <a:tr h="0">
                <a:tc>
                  <a:txBody>
                    <a:bodyPr/>
                    <a:lstStyle/>
                    <a:p>
                      <a:pPr algn="ctr" fontAlgn="ctr"/>
                      <a:r>
                        <a:rPr lang="en-US" dirty="0">
                          <a:effectLst/>
                        </a:rPr>
                        <a:t>SAVEPOINT</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c>
                  <a:txBody>
                    <a:bodyPr/>
                    <a:lstStyle/>
                    <a:p>
                      <a:pPr algn="ctr" fontAlgn="ctr"/>
                      <a:r>
                        <a:rPr lang="en-US" dirty="0">
                          <a:effectLst/>
                        </a:rPr>
                        <a:t>Create SAVEPOINT for later use ROLLBACK the new changes.</a:t>
                      </a:r>
                    </a:p>
                  </a:txBody>
                  <a:tcPr marL="28575" marR="28575" marT="28575" marB="28575" anchor="ctr">
                    <a:lnL w="9525" cap="flat" cmpd="sng" algn="ctr">
                      <a:solidFill>
                        <a:srgbClr val="B3B3B3"/>
                      </a:solidFill>
                      <a:prstDash val="solid"/>
                      <a:round/>
                      <a:headEnd type="none" w="med" len="med"/>
                      <a:tailEnd type="none" w="med" len="med"/>
                    </a:lnL>
                    <a:lnR w="9525" cap="flat" cmpd="sng" algn="ctr">
                      <a:solidFill>
                        <a:srgbClr val="B3B3B3"/>
                      </a:solidFill>
                      <a:prstDash val="solid"/>
                      <a:round/>
                      <a:headEnd type="none" w="med" len="med"/>
                      <a:tailEnd type="none" w="med" len="med"/>
                    </a:lnR>
                    <a:lnT w="9525" cap="flat" cmpd="sng" algn="ctr">
                      <a:solidFill>
                        <a:srgbClr val="B3B3B3"/>
                      </a:solidFill>
                      <a:prstDash val="solid"/>
                      <a:round/>
                      <a:headEnd type="none" w="med" len="med"/>
                      <a:tailEnd type="none" w="med" len="med"/>
                    </a:lnT>
                    <a:lnB w="9525" cap="flat" cmpd="sng" algn="ctr">
                      <a:solidFill>
                        <a:srgbClr val="B3B3B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016133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SQL statements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a:solidFill>
                  <a:schemeClr val="tx1"/>
                </a:solidFill>
              </a:rPr>
              <a:t>Transaction Control Statement (TCS</a:t>
            </a:r>
            <a:r>
              <a:rPr lang="en-US" sz="1600" dirty="0">
                <a:solidFill>
                  <a:schemeClr val="tx1"/>
                </a:solidFill>
              </a:rPr>
              <a:t>)</a:t>
            </a:r>
          </a:p>
          <a:p>
            <a:pPr marL="0" indent="0">
              <a:buNone/>
            </a:pPr>
            <a:endParaRPr lang="en-US" sz="1600" dirty="0">
              <a:solidFill>
                <a:schemeClr val="tx1"/>
              </a:solidFill>
            </a:endParaRPr>
          </a:p>
          <a:p>
            <a:pPr marL="457200" lvl="1" indent="0">
              <a:buNone/>
            </a:pPr>
            <a:r>
              <a:rPr lang="en-US" sz="1400" dirty="0" smtClean="0"/>
              <a:t>	</a:t>
            </a:r>
            <a:r>
              <a:rPr lang="en-US" sz="1400" dirty="0" smtClean="0">
                <a:solidFill>
                  <a:schemeClr val="tx1"/>
                </a:solidFill>
              </a:rPr>
              <a:t>BEGIN</a:t>
            </a:r>
            <a:r>
              <a:rPr lang="en-US" sz="1400" dirty="0">
                <a:solidFill>
                  <a:schemeClr val="tx1"/>
                </a:solidFill>
              </a:rPr>
              <a:t>; </a:t>
            </a:r>
            <a:endParaRPr lang="en-US" sz="1400" dirty="0" smtClean="0">
              <a:solidFill>
                <a:schemeClr val="tx1"/>
              </a:solidFill>
            </a:endParaRPr>
          </a:p>
          <a:p>
            <a:pPr marL="1371600" lvl="3" indent="0">
              <a:buNone/>
            </a:pPr>
            <a:r>
              <a:rPr lang="en-US" sz="1200" dirty="0" smtClean="0">
                <a:solidFill>
                  <a:schemeClr val="tx1"/>
                </a:solidFill>
              </a:rPr>
              <a:t>INSERT </a:t>
            </a:r>
            <a:r>
              <a:rPr lang="en-US" sz="1200" dirty="0">
                <a:solidFill>
                  <a:schemeClr val="tx1"/>
                </a:solidFill>
              </a:rPr>
              <a:t>INTO table1 VALUES (3); </a:t>
            </a:r>
            <a:endParaRPr lang="en-US" sz="1200" dirty="0" smtClean="0">
              <a:solidFill>
                <a:schemeClr val="tx1"/>
              </a:solidFill>
            </a:endParaRPr>
          </a:p>
          <a:p>
            <a:pPr marL="1371600" lvl="3" indent="0">
              <a:buNone/>
            </a:pPr>
            <a:r>
              <a:rPr lang="en-US" sz="1200" dirty="0" smtClean="0">
                <a:solidFill>
                  <a:schemeClr val="tx1"/>
                </a:solidFill>
              </a:rPr>
              <a:t>SAVEPOINT </a:t>
            </a:r>
            <a:r>
              <a:rPr lang="en-US" sz="1200" dirty="0" err="1">
                <a:solidFill>
                  <a:schemeClr val="tx1"/>
                </a:solidFill>
              </a:rPr>
              <a:t>my_savepoint</a:t>
            </a:r>
            <a:r>
              <a:rPr lang="en-US" sz="1200" dirty="0">
                <a:solidFill>
                  <a:schemeClr val="tx1"/>
                </a:solidFill>
              </a:rPr>
              <a:t>; </a:t>
            </a:r>
            <a:endParaRPr lang="en-US" sz="1200" dirty="0" smtClean="0">
              <a:solidFill>
                <a:schemeClr val="tx1"/>
              </a:solidFill>
            </a:endParaRPr>
          </a:p>
          <a:p>
            <a:pPr marL="1371600" lvl="3" indent="0">
              <a:buNone/>
            </a:pPr>
            <a:r>
              <a:rPr lang="en-US" sz="1200" dirty="0" smtClean="0">
                <a:solidFill>
                  <a:schemeClr val="tx1"/>
                </a:solidFill>
              </a:rPr>
              <a:t>INSERT </a:t>
            </a:r>
            <a:r>
              <a:rPr lang="en-US" sz="1200" dirty="0">
                <a:solidFill>
                  <a:schemeClr val="tx1"/>
                </a:solidFill>
              </a:rPr>
              <a:t>INTO table1 VALUES (4); </a:t>
            </a:r>
            <a:endParaRPr lang="en-US" sz="1200" dirty="0" smtClean="0">
              <a:solidFill>
                <a:schemeClr val="tx1"/>
              </a:solidFill>
            </a:endParaRPr>
          </a:p>
          <a:p>
            <a:pPr marL="1371600" lvl="3" indent="0">
              <a:buNone/>
            </a:pPr>
            <a:r>
              <a:rPr lang="en-US" sz="1200" dirty="0" smtClean="0">
                <a:solidFill>
                  <a:schemeClr val="tx1"/>
                </a:solidFill>
              </a:rPr>
              <a:t>RELEASE </a:t>
            </a:r>
            <a:r>
              <a:rPr lang="en-US" sz="1200" dirty="0">
                <a:solidFill>
                  <a:schemeClr val="tx1"/>
                </a:solidFill>
              </a:rPr>
              <a:t>SAVEPOINT </a:t>
            </a:r>
            <a:r>
              <a:rPr lang="en-US" sz="1200" dirty="0" smtClean="0">
                <a:solidFill>
                  <a:schemeClr val="tx1"/>
                </a:solidFill>
              </a:rPr>
              <a:t> </a:t>
            </a:r>
            <a:r>
              <a:rPr lang="en-US" sz="1200" dirty="0" err="1" smtClean="0">
                <a:solidFill>
                  <a:schemeClr val="tx1"/>
                </a:solidFill>
              </a:rPr>
              <a:t>my_savepoint</a:t>
            </a:r>
            <a:r>
              <a:rPr lang="en-US" sz="1200" dirty="0">
                <a:solidFill>
                  <a:schemeClr val="tx1"/>
                </a:solidFill>
              </a:rPr>
              <a:t>; </a:t>
            </a:r>
          </a:p>
          <a:p>
            <a:pPr marL="914400" lvl="2" indent="0">
              <a:buNone/>
            </a:pPr>
            <a:r>
              <a:rPr lang="en-US" sz="1200" dirty="0" smtClean="0">
                <a:solidFill>
                  <a:schemeClr val="tx1"/>
                </a:solidFill>
              </a:rPr>
              <a:t>COMMIT</a:t>
            </a:r>
            <a:r>
              <a:rPr lang="en-US" sz="1200" dirty="0">
                <a:solidFill>
                  <a:schemeClr val="tx1"/>
                </a:solidFill>
              </a:rPr>
              <a:t>;</a:t>
            </a:r>
            <a:endParaRPr lang="en-US" sz="1200" b="1" dirty="0">
              <a:solidFill>
                <a:schemeClr val="tx1"/>
              </a:solidFill>
            </a:endParaRPr>
          </a:p>
        </p:txBody>
      </p:sp>
    </p:spTree>
    <p:extLst>
      <p:ext uri="{BB962C8B-B14F-4D97-AF65-F5344CB8AC3E}">
        <p14:creationId xmlns:p14="http://schemas.microsoft.com/office/powerpoint/2010/main" val="34872706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SQL statements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solidFill>
                  <a:schemeClr val="tx1"/>
                </a:solidFill>
              </a:rPr>
              <a:t>JOINS</a:t>
            </a:r>
            <a:endParaRPr lang="en-US" sz="1600" b="1" dirty="0">
              <a:solidFill>
                <a:schemeClr val="tx1"/>
              </a:solidFill>
            </a:endParaRPr>
          </a:p>
          <a:p>
            <a:pPr marL="457200" lvl="1" indent="0">
              <a:buNone/>
            </a:pPr>
            <a:endParaRPr lang="en-US" sz="1400" b="1" dirty="0" smtClean="0">
              <a:solidFill>
                <a:schemeClr val="tx1"/>
              </a:solidFill>
            </a:endParaRPr>
          </a:p>
          <a:p>
            <a:pPr marL="457200" lvl="1" indent="0">
              <a:buNone/>
            </a:pPr>
            <a:endParaRPr lang="en-US" sz="1400" b="1" dirty="0">
              <a:solidFill>
                <a:schemeClr val="tx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038" y="1600200"/>
            <a:ext cx="694372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08689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SQL statements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solidFill>
                  <a:schemeClr val="tx1"/>
                </a:solidFill>
              </a:rPr>
              <a:t>INNER and OUTER JOINS</a:t>
            </a:r>
          </a:p>
          <a:p>
            <a:pPr>
              <a:buFont typeface="Wingdings" panose="05000000000000000000" pitchFamily="2" charset="2"/>
              <a:buChar char="§"/>
            </a:pPr>
            <a:endParaRPr lang="en-US" sz="1600" b="1" dirty="0">
              <a:solidFill>
                <a:schemeClr val="tx1"/>
              </a:solidFill>
            </a:endParaRPr>
          </a:p>
          <a:p>
            <a:pPr marL="457200" lvl="1" indent="0">
              <a:buNone/>
            </a:pPr>
            <a:endParaRPr lang="en-US" sz="1400" b="1" dirty="0" smtClean="0">
              <a:solidFill>
                <a:schemeClr val="tx1"/>
              </a:solidFill>
            </a:endParaRPr>
          </a:p>
          <a:p>
            <a:pPr marL="457200" lvl="1" indent="0">
              <a:buNone/>
            </a:pPr>
            <a:endParaRPr lang="en-US" sz="1400" b="1" dirty="0">
              <a:solidFill>
                <a:schemeClr val="tx1"/>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00" y="1947655"/>
            <a:ext cx="6578600" cy="3221245"/>
          </a:xfrm>
          <a:prstGeom prst="rect">
            <a:avLst/>
          </a:prstGeom>
        </p:spPr>
      </p:pic>
    </p:spTree>
    <p:extLst>
      <p:ext uri="{BB962C8B-B14F-4D97-AF65-F5344CB8AC3E}">
        <p14:creationId xmlns:p14="http://schemas.microsoft.com/office/powerpoint/2010/main" val="4156949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Predefined Functions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solidFill>
                  <a:schemeClr val="tx1"/>
                </a:solidFill>
              </a:rPr>
              <a:t>Aggregate Functions</a:t>
            </a:r>
            <a:endParaRPr lang="en-US" sz="1600" b="1" dirty="0">
              <a:solidFill>
                <a:schemeClr val="tx1"/>
              </a:solidFill>
            </a:endParaRPr>
          </a:p>
          <a:p>
            <a:pPr marL="0" indent="0">
              <a:buNone/>
            </a:pPr>
            <a:endParaRPr lang="en-US" sz="1600" dirty="0">
              <a:solidFill>
                <a:schemeClr val="tx1"/>
              </a:solidFill>
            </a:endParaRPr>
          </a:p>
          <a:p>
            <a:pPr marL="457200" lvl="1" indent="0">
              <a:buNone/>
            </a:pPr>
            <a:endParaRPr lang="en-US" sz="1400" b="1"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336323896"/>
              </p:ext>
            </p:extLst>
          </p:nvPr>
        </p:nvGraphicFramePr>
        <p:xfrm>
          <a:off x="1168400" y="1714499"/>
          <a:ext cx="6984999" cy="3162301"/>
        </p:xfrm>
        <a:graphic>
          <a:graphicData uri="http://schemas.openxmlformats.org/drawingml/2006/table">
            <a:tbl>
              <a:tblPr firstRow="1" firstCol="1" bandRow="1">
                <a:tableStyleId>{5C22544A-7EE6-4342-B048-85BDC9FD1C3A}</a:tableStyleId>
              </a:tblPr>
              <a:tblGrid>
                <a:gridCol w="1345034"/>
                <a:gridCol w="5639965"/>
              </a:tblGrid>
              <a:tr h="248121">
                <a:tc>
                  <a:txBody>
                    <a:bodyPr/>
                    <a:lstStyle/>
                    <a:p>
                      <a:pPr marL="0" marR="0">
                        <a:lnSpc>
                          <a:spcPct val="115000"/>
                        </a:lnSpc>
                        <a:spcBef>
                          <a:spcPts val="0"/>
                        </a:spcBef>
                        <a:spcAft>
                          <a:spcPts val="0"/>
                        </a:spcAft>
                      </a:pPr>
                      <a:r>
                        <a:rPr lang="en-US" sz="1100" dirty="0">
                          <a:solidFill>
                            <a:schemeClr val="bg1"/>
                          </a:solidFill>
                          <a:effectLst/>
                        </a:rPr>
                        <a:t>Name</a:t>
                      </a:r>
                      <a:endParaRPr lang="en-US" sz="1100" dirty="0">
                        <a:solidFill>
                          <a:schemeClr val="bg1"/>
                        </a:solidFill>
                        <a:effectLst/>
                        <a:latin typeface="Calibri"/>
                        <a:ea typeface="Calibri"/>
                        <a:cs typeface="Times New Roman"/>
                      </a:endParaRPr>
                    </a:p>
                  </a:txBody>
                  <a:tcPr marL="68580" marR="68580" marT="0" marB="0" anchor="ctr">
                    <a:solidFill>
                      <a:srgbClr val="19396D"/>
                    </a:solidFill>
                  </a:tcPr>
                </a:tc>
                <a:tc>
                  <a:txBody>
                    <a:bodyPr/>
                    <a:lstStyle/>
                    <a:p>
                      <a:pPr marL="0" marR="0">
                        <a:lnSpc>
                          <a:spcPct val="115000"/>
                        </a:lnSpc>
                        <a:spcBef>
                          <a:spcPts val="0"/>
                        </a:spcBef>
                        <a:spcAft>
                          <a:spcPts val="0"/>
                        </a:spcAft>
                      </a:pPr>
                      <a:r>
                        <a:rPr lang="en-US" sz="1100" dirty="0">
                          <a:effectLst/>
                        </a:rPr>
                        <a:t>Description</a:t>
                      </a:r>
                      <a:endParaRPr lang="en-US" sz="1100" dirty="0">
                        <a:effectLst/>
                        <a:latin typeface="Calibri"/>
                        <a:ea typeface="Calibri"/>
                        <a:cs typeface="Times New Roman"/>
                      </a:endParaRPr>
                    </a:p>
                  </a:txBody>
                  <a:tcPr marL="68580" marR="68580" marT="0" marB="0" anchor="ctr">
                    <a:solidFill>
                      <a:srgbClr val="19396D"/>
                    </a:solidFill>
                  </a:tcPr>
                </a:tc>
              </a:tr>
              <a:tr h="486069">
                <a:tc>
                  <a:txBody>
                    <a:bodyPr/>
                    <a:lstStyle/>
                    <a:p>
                      <a:pPr marL="0" marR="0">
                        <a:lnSpc>
                          <a:spcPct val="115000"/>
                        </a:lnSpc>
                        <a:spcBef>
                          <a:spcPts val="0"/>
                        </a:spcBef>
                        <a:spcAft>
                          <a:spcPts val="0"/>
                        </a:spcAft>
                      </a:pPr>
                      <a:r>
                        <a:rPr lang="en-US" sz="1100">
                          <a:solidFill>
                            <a:schemeClr val="tx1"/>
                          </a:solidFill>
                          <a:effectLst/>
                        </a:rPr>
                        <a:t>COUNT</a:t>
                      </a:r>
                      <a:endParaRPr lang="en-US" sz="1100">
                        <a:solidFill>
                          <a:schemeClr val="tx1"/>
                        </a:solidFill>
                        <a:effectLst/>
                        <a:latin typeface="Calibri"/>
                        <a:ea typeface="Calibri"/>
                        <a:cs typeface="Times New Roman"/>
                      </a:endParaRPr>
                    </a:p>
                  </a:txBody>
                  <a:tcPr marL="68580" marR="68580" marT="0" marB="0" anchor="b">
                    <a:solidFill>
                      <a:srgbClr val="FFFFFF"/>
                    </a:solidFill>
                  </a:tcPr>
                </a:tc>
                <a:tc>
                  <a:txBody>
                    <a:bodyPr/>
                    <a:lstStyle/>
                    <a:p>
                      <a:pPr marL="0" marR="0">
                        <a:lnSpc>
                          <a:spcPct val="115000"/>
                        </a:lnSpc>
                        <a:spcBef>
                          <a:spcPts val="0"/>
                        </a:spcBef>
                        <a:spcAft>
                          <a:spcPts val="0"/>
                        </a:spcAft>
                      </a:pPr>
                      <a:r>
                        <a:rPr lang="en-US" sz="1100" dirty="0">
                          <a:effectLst/>
                        </a:rPr>
                        <a:t>COUNT aggregate function is used to count the number of rows in a database table</a:t>
                      </a:r>
                      <a:endParaRPr lang="en-US" sz="1100" dirty="0">
                        <a:effectLst/>
                        <a:latin typeface="Calibri"/>
                        <a:ea typeface="Calibri"/>
                        <a:cs typeface="Times New Roman"/>
                      </a:endParaRPr>
                    </a:p>
                  </a:txBody>
                  <a:tcPr marL="68580" marR="68580" marT="0" marB="0" anchor="b">
                    <a:solidFill>
                      <a:srgbClr val="FFFFFF"/>
                    </a:solidFill>
                  </a:tcPr>
                </a:tc>
              </a:tr>
              <a:tr h="486069">
                <a:tc>
                  <a:txBody>
                    <a:bodyPr/>
                    <a:lstStyle/>
                    <a:p>
                      <a:pPr marL="0" marR="0">
                        <a:lnSpc>
                          <a:spcPct val="115000"/>
                        </a:lnSpc>
                        <a:spcBef>
                          <a:spcPts val="0"/>
                        </a:spcBef>
                        <a:spcAft>
                          <a:spcPts val="0"/>
                        </a:spcAft>
                      </a:pPr>
                      <a:r>
                        <a:rPr lang="en-US" sz="1100">
                          <a:solidFill>
                            <a:schemeClr val="tx1"/>
                          </a:solidFill>
                          <a:effectLst/>
                        </a:rPr>
                        <a:t>MAX</a:t>
                      </a:r>
                      <a:endParaRPr lang="en-US" sz="1100">
                        <a:solidFill>
                          <a:schemeClr val="tx1"/>
                        </a:solidFill>
                        <a:effectLst/>
                        <a:latin typeface="Calibri"/>
                        <a:ea typeface="Calibri"/>
                        <a:cs typeface="Times New Roman"/>
                      </a:endParaRPr>
                    </a:p>
                  </a:txBody>
                  <a:tcPr marL="68580" marR="68580" marT="0" marB="0" anchor="b">
                    <a:solidFill>
                      <a:srgbClr val="FFFFFF"/>
                    </a:solidFill>
                  </a:tcPr>
                </a:tc>
                <a:tc>
                  <a:txBody>
                    <a:bodyPr/>
                    <a:lstStyle/>
                    <a:p>
                      <a:pPr marL="0" marR="0">
                        <a:lnSpc>
                          <a:spcPct val="115000"/>
                        </a:lnSpc>
                        <a:spcBef>
                          <a:spcPts val="0"/>
                        </a:spcBef>
                        <a:spcAft>
                          <a:spcPts val="0"/>
                        </a:spcAft>
                      </a:pPr>
                      <a:r>
                        <a:rPr lang="en-US" sz="1100" dirty="0">
                          <a:effectLst/>
                        </a:rPr>
                        <a:t>MAX aggregate function allows us to select the highest (maximum) value for a certain column</a:t>
                      </a:r>
                      <a:endParaRPr lang="en-US" sz="1100" dirty="0">
                        <a:effectLst/>
                        <a:latin typeface="Calibri"/>
                        <a:ea typeface="Calibri"/>
                        <a:cs typeface="Times New Roman"/>
                      </a:endParaRPr>
                    </a:p>
                  </a:txBody>
                  <a:tcPr marL="68580" marR="68580" marT="0" marB="0" anchor="b">
                    <a:solidFill>
                      <a:srgbClr val="FFFFFF"/>
                    </a:solidFill>
                  </a:tcPr>
                </a:tc>
              </a:tr>
              <a:tr h="486069">
                <a:tc>
                  <a:txBody>
                    <a:bodyPr/>
                    <a:lstStyle/>
                    <a:p>
                      <a:pPr marL="0" marR="0">
                        <a:lnSpc>
                          <a:spcPct val="115000"/>
                        </a:lnSpc>
                        <a:spcBef>
                          <a:spcPts val="0"/>
                        </a:spcBef>
                        <a:spcAft>
                          <a:spcPts val="0"/>
                        </a:spcAft>
                      </a:pPr>
                      <a:r>
                        <a:rPr lang="en-US" sz="1100" dirty="0">
                          <a:solidFill>
                            <a:schemeClr val="tx1"/>
                          </a:solidFill>
                          <a:effectLst/>
                        </a:rPr>
                        <a:t>MIN</a:t>
                      </a:r>
                      <a:endParaRPr lang="en-US" sz="1100" dirty="0">
                        <a:solidFill>
                          <a:schemeClr val="tx1"/>
                        </a:solidFill>
                        <a:effectLst/>
                        <a:latin typeface="Calibri"/>
                        <a:ea typeface="Calibri"/>
                        <a:cs typeface="Times New Roman"/>
                      </a:endParaRPr>
                    </a:p>
                  </a:txBody>
                  <a:tcPr marL="68580" marR="68580" marT="0" marB="0" anchor="b">
                    <a:solidFill>
                      <a:srgbClr val="FFFFFF"/>
                    </a:solidFill>
                  </a:tcPr>
                </a:tc>
                <a:tc>
                  <a:txBody>
                    <a:bodyPr/>
                    <a:lstStyle/>
                    <a:p>
                      <a:pPr marL="0" marR="0">
                        <a:lnSpc>
                          <a:spcPct val="115000"/>
                        </a:lnSpc>
                        <a:spcBef>
                          <a:spcPts val="0"/>
                        </a:spcBef>
                        <a:spcAft>
                          <a:spcPts val="0"/>
                        </a:spcAft>
                      </a:pPr>
                      <a:r>
                        <a:rPr lang="en-US" sz="1100" dirty="0">
                          <a:effectLst/>
                        </a:rPr>
                        <a:t>MIN aggregate function allows us to select the lowest (minimum) value for a certain column.</a:t>
                      </a:r>
                      <a:endParaRPr lang="en-US" sz="1100" dirty="0">
                        <a:effectLst/>
                        <a:latin typeface="Calibri"/>
                        <a:ea typeface="Calibri"/>
                        <a:cs typeface="Times New Roman"/>
                      </a:endParaRPr>
                    </a:p>
                  </a:txBody>
                  <a:tcPr marL="68580" marR="68580" marT="0" marB="0" anchor="b">
                    <a:solidFill>
                      <a:srgbClr val="FFFFFF"/>
                    </a:solidFill>
                  </a:tcPr>
                </a:tc>
              </a:tr>
              <a:tr h="486069">
                <a:tc>
                  <a:txBody>
                    <a:bodyPr/>
                    <a:lstStyle/>
                    <a:p>
                      <a:pPr marL="0" marR="0">
                        <a:lnSpc>
                          <a:spcPct val="115000"/>
                        </a:lnSpc>
                        <a:spcBef>
                          <a:spcPts val="0"/>
                        </a:spcBef>
                        <a:spcAft>
                          <a:spcPts val="0"/>
                        </a:spcAft>
                      </a:pPr>
                      <a:r>
                        <a:rPr lang="en-US" sz="1100">
                          <a:solidFill>
                            <a:schemeClr val="tx1"/>
                          </a:solidFill>
                          <a:effectLst/>
                        </a:rPr>
                        <a:t>AVG</a:t>
                      </a:r>
                      <a:endParaRPr lang="en-US" sz="1100">
                        <a:solidFill>
                          <a:schemeClr val="tx1"/>
                        </a:solidFill>
                        <a:effectLst/>
                        <a:latin typeface="Calibri"/>
                        <a:ea typeface="Calibri"/>
                        <a:cs typeface="Times New Roman"/>
                      </a:endParaRPr>
                    </a:p>
                  </a:txBody>
                  <a:tcPr marL="68580" marR="68580" marT="0" marB="0" anchor="b">
                    <a:solidFill>
                      <a:srgbClr val="FFFFFF"/>
                    </a:solidFill>
                  </a:tcPr>
                </a:tc>
                <a:tc>
                  <a:txBody>
                    <a:bodyPr/>
                    <a:lstStyle/>
                    <a:p>
                      <a:pPr marL="0" marR="0">
                        <a:lnSpc>
                          <a:spcPct val="115000"/>
                        </a:lnSpc>
                        <a:spcBef>
                          <a:spcPts val="0"/>
                        </a:spcBef>
                        <a:spcAft>
                          <a:spcPts val="0"/>
                        </a:spcAft>
                      </a:pPr>
                      <a:r>
                        <a:rPr lang="en-US" sz="1100">
                          <a:effectLst/>
                        </a:rPr>
                        <a:t>AVG aggregate function selects the average value for certain table column</a:t>
                      </a:r>
                      <a:endParaRPr lang="en-US" sz="1100">
                        <a:effectLst/>
                        <a:latin typeface="Calibri"/>
                        <a:ea typeface="Calibri"/>
                        <a:cs typeface="Times New Roman"/>
                      </a:endParaRPr>
                    </a:p>
                  </a:txBody>
                  <a:tcPr marL="68580" marR="68580" marT="0" marB="0" anchor="b">
                    <a:solidFill>
                      <a:srgbClr val="FFFFFF"/>
                    </a:solidFill>
                  </a:tcPr>
                </a:tc>
              </a:tr>
              <a:tr h="483835">
                <a:tc>
                  <a:txBody>
                    <a:bodyPr/>
                    <a:lstStyle/>
                    <a:p>
                      <a:pPr marL="0" marR="0">
                        <a:lnSpc>
                          <a:spcPct val="115000"/>
                        </a:lnSpc>
                        <a:spcBef>
                          <a:spcPts val="0"/>
                        </a:spcBef>
                        <a:spcAft>
                          <a:spcPts val="0"/>
                        </a:spcAft>
                      </a:pPr>
                      <a:r>
                        <a:rPr lang="en-US" sz="1100">
                          <a:solidFill>
                            <a:schemeClr val="tx1"/>
                          </a:solidFill>
                          <a:effectLst/>
                        </a:rPr>
                        <a:t>SUM</a:t>
                      </a:r>
                      <a:endParaRPr lang="en-US" sz="1100">
                        <a:solidFill>
                          <a:schemeClr val="tx1"/>
                        </a:solidFill>
                        <a:effectLst/>
                        <a:latin typeface="Calibri"/>
                        <a:ea typeface="Calibri"/>
                        <a:cs typeface="Times New Roman"/>
                      </a:endParaRPr>
                    </a:p>
                  </a:txBody>
                  <a:tcPr marL="68580" marR="68580" marT="0" marB="0" anchor="b">
                    <a:solidFill>
                      <a:srgbClr val="FFFFFF"/>
                    </a:solidFill>
                  </a:tcPr>
                </a:tc>
                <a:tc>
                  <a:txBody>
                    <a:bodyPr/>
                    <a:lstStyle/>
                    <a:p>
                      <a:pPr marL="0" marR="0">
                        <a:lnSpc>
                          <a:spcPct val="115000"/>
                        </a:lnSpc>
                        <a:spcBef>
                          <a:spcPts val="0"/>
                        </a:spcBef>
                        <a:spcAft>
                          <a:spcPts val="0"/>
                        </a:spcAft>
                      </a:pPr>
                      <a:r>
                        <a:rPr lang="en-US" sz="1100">
                          <a:effectLst/>
                        </a:rPr>
                        <a:t>SUM aggregate function allows selecting the total for a numeric column</a:t>
                      </a:r>
                      <a:endParaRPr lang="en-US" sz="1100">
                        <a:effectLst/>
                        <a:latin typeface="Calibri"/>
                        <a:ea typeface="Calibri"/>
                        <a:cs typeface="Times New Roman"/>
                      </a:endParaRPr>
                    </a:p>
                  </a:txBody>
                  <a:tcPr marL="68580" marR="68580" marT="0" marB="0" anchor="b">
                    <a:solidFill>
                      <a:srgbClr val="FFFFFF"/>
                    </a:solidFill>
                  </a:tcPr>
                </a:tc>
              </a:tr>
              <a:tr h="486069">
                <a:tc>
                  <a:txBody>
                    <a:bodyPr/>
                    <a:lstStyle/>
                    <a:p>
                      <a:pPr marL="0" marR="0">
                        <a:lnSpc>
                          <a:spcPct val="115000"/>
                        </a:lnSpc>
                        <a:spcBef>
                          <a:spcPts val="0"/>
                        </a:spcBef>
                        <a:spcAft>
                          <a:spcPts val="0"/>
                        </a:spcAft>
                      </a:pPr>
                      <a:r>
                        <a:rPr lang="en-US" sz="1100" dirty="0">
                          <a:solidFill>
                            <a:schemeClr val="tx1"/>
                          </a:solidFill>
                          <a:effectLst/>
                        </a:rPr>
                        <a:t>ARRAY_AGG</a:t>
                      </a:r>
                      <a:endParaRPr lang="en-US" sz="1100" dirty="0">
                        <a:solidFill>
                          <a:schemeClr val="tx1"/>
                        </a:solidFill>
                        <a:effectLst/>
                        <a:latin typeface="Calibri"/>
                        <a:ea typeface="Calibri"/>
                        <a:cs typeface="Times New Roman"/>
                      </a:endParaRPr>
                    </a:p>
                  </a:txBody>
                  <a:tcPr marL="68580" marR="68580" marT="0" marB="0" anchor="b">
                    <a:solidFill>
                      <a:srgbClr val="FFFFFF"/>
                    </a:solidFill>
                  </a:tcPr>
                </a:tc>
                <a:tc>
                  <a:txBody>
                    <a:bodyPr/>
                    <a:lstStyle/>
                    <a:p>
                      <a:pPr marL="0" marR="0">
                        <a:lnSpc>
                          <a:spcPct val="115000"/>
                        </a:lnSpc>
                        <a:spcBef>
                          <a:spcPts val="0"/>
                        </a:spcBef>
                        <a:spcAft>
                          <a:spcPts val="0"/>
                        </a:spcAft>
                      </a:pPr>
                      <a:r>
                        <a:rPr lang="en-US" sz="1100" dirty="0">
                          <a:effectLst/>
                        </a:rPr>
                        <a:t>ARRAY aggregate function puts input values, including nulls, concatenated into an array</a:t>
                      </a:r>
                      <a:endParaRPr lang="en-US" sz="1100" dirty="0">
                        <a:effectLst/>
                        <a:latin typeface="Calibri"/>
                        <a:ea typeface="Calibri"/>
                        <a:cs typeface="Times New Roman"/>
                      </a:endParaRPr>
                    </a:p>
                  </a:txBody>
                  <a:tcPr marL="68580" marR="68580" marT="0" marB="0" anchor="b">
                    <a:solidFill>
                      <a:srgbClr val="FFFFFF"/>
                    </a:solidFill>
                  </a:tcPr>
                </a:tc>
              </a:tr>
            </a:tbl>
          </a:graphicData>
        </a:graphic>
      </p:graphicFrame>
    </p:spTree>
    <p:extLst>
      <p:ext uri="{BB962C8B-B14F-4D97-AF65-F5344CB8AC3E}">
        <p14:creationId xmlns:p14="http://schemas.microsoft.com/office/powerpoint/2010/main" val="27153493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Predefined Functions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solidFill>
                  <a:schemeClr val="tx1"/>
                </a:solidFill>
              </a:rPr>
              <a:t>Numeric Functions</a:t>
            </a:r>
            <a:endParaRPr lang="en-US" sz="1600" b="1" dirty="0">
              <a:solidFill>
                <a:schemeClr val="tx1"/>
              </a:solidFill>
            </a:endParaRPr>
          </a:p>
          <a:p>
            <a:pPr marL="0" indent="0">
              <a:buNone/>
            </a:pPr>
            <a:endParaRPr lang="en-US" sz="1600" dirty="0">
              <a:solidFill>
                <a:schemeClr val="tx1"/>
              </a:solidFill>
            </a:endParaRPr>
          </a:p>
          <a:p>
            <a:pPr marL="457200" lvl="1" indent="0">
              <a:buNone/>
            </a:pPr>
            <a:endParaRPr lang="en-US" sz="1400" b="1"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189684223"/>
              </p:ext>
            </p:extLst>
          </p:nvPr>
        </p:nvGraphicFramePr>
        <p:xfrm>
          <a:off x="1041400" y="1501680"/>
          <a:ext cx="7086600" cy="4235672"/>
        </p:xfrm>
        <a:graphic>
          <a:graphicData uri="http://schemas.openxmlformats.org/drawingml/2006/table">
            <a:tbl>
              <a:tblPr firstRow="1" firstCol="1" bandRow="1">
                <a:tableStyleId>{5C22544A-7EE6-4342-B048-85BDC9FD1C3A}</a:tableStyleId>
              </a:tblPr>
              <a:tblGrid>
                <a:gridCol w="1340708"/>
                <a:gridCol w="5745892"/>
              </a:tblGrid>
              <a:tr h="352520">
                <a:tc>
                  <a:txBody>
                    <a:bodyPr/>
                    <a:lstStyle/>
                    <a:p>
                      <a:pPr marL="0" marR="0">
                        <a:lnSpc>
                          <a:spcPct val="115000"/>
                        </a:lnSpc>
                        <a:spcBef>
                          <a:spcPts val="0"/>
                        </a:spcBef>
                        <a:spcAft>
                          <a:spcPts val="0"/>
                        </a:spcAft>
                      </a:pPr>
                      <a:r>
                        <a:rPr lang="en-US" sz="1100" dirty="0">
                          <a:effectLst/>
                        </a:rPr>
                        <a:t>Name</a:t>
                      </a:r>
                      <a:endParaRPr lang="en-US" sz="1100" dirty="0">
                        <a:effectLst/>
                        <a:latin typeface="Calibri"/>
                        <a:ea typeface="Calibri"/>
                        <a:cs typeface="Times New Roman"/>
                      </a:endParaRPr>
                    </a:p>
                  </a:txBody>
                  <a:tcPr marL="68580" marR="68580" marT="0" marB="0" anchor="ctr">
                    <a:solidFill>
                      <a:srgbClr val="19396D"/>
                    </a:solidFill>
                  </a:tcPr>
                </a:tc>
                <a:tc>
                  <a:txBody>
                    <a:bodyPr/>
                    <a:lstStyle/>
                    <a:p>
                      <a:pPr marL="0" marR="0">
                        <a:lnSpc>
                          <a:spcPct val="115000"/>
                        </a:lnSpc>
                        <a:spcBef>
                          <a:spcPts val="0"/>
                        </a:spcBef>
                        <a:spcAft>
                          <a:spcPts val="0"/>
                        </a:spcAft>
                      </a:pPr>
                      <a:r>
                        <a:rPr lang="en-US" sz="1100" dirty="0">
                          <a:effectLst/>
                        </a:rPr>
                        <a:t>Description</a:t>
                      </a:r>
                      <a:endParaRPr lang="en-US" sz="1100" dirty="0">
                        <a:effectLst/>
                        <a:latin typeface="Calibri"/>
                        <a:ea typeface="Calibri"/>
                        <a:cs typeface="Times New Roman"/>
                      </a:endParaRPr>
                    </a:p>
                  </a:txBody>
                  <a:tcPr marL="68580" marR="68580" marT="0" marB="0" anchor="ctr">
                    <a:solidFill>
                      <a:srgbClr val="19396D"/>
                    </a:solidFill>
                  </a:tcPr>
                </a:tc>
              </a:tr>
              <a:tr h="190500">
                <a:tc>
                  <a:txBody>
                    <a:bodyPr/>
                    <a:lstStyle/>
                    <a:p>
                      <a:pPr marL="0" marR="0">
                        <a:lnSpc>
                          <a:spcPct val="115000"/>
                        </a:lnSpc>
                        <a:spcBef>
                          <a:spcPts val="0"/>
                        </a:spcBef>
                        <a:spcAft>
                          <a:spcPts val="0"/>
                        </a:spcAft>
                      </a:pPr>
                      <a:r>
                        <a:rPr lang="en-US" sz="1100" u="none" strike="noStrike">
                          <a:solidFill>
                            <a:schemeClr val="tx1"/>
                          </a:solidFill>
                          <a:effectLst/>
                          <a:hlinkClick r:id="rId2"/>
                        </a:rPr>
                        <a:t>ABS()</a:t>
                      </a:r>
                      <a:endParaRPr lang="en-US" sz="1100">
                        <a:solidFill>
                          <a:schemeClr val="tx1"/>
                        </a:solidFill>
                        <a:effectLst/>
                        <a:latin typeface="Calibri"/>
                        <a:ea typeface="Calibri"/>
                        <a:cs typeface="Times New Roman"/>
                      </a:endParaRPr>
                    </a:p>
                  </a:txBody>
                  <a:tcPr marL="68580" marR="68580" marT="0" marB="0" anchor="b">
                    <a:solidFill>
                      <a:srgbClr val="FFFFFF"/>
                    </a:solidFill>
                  </a:tcPr>
                </a:tc>
                <a:tc>
                  <a:txBody>
                    <a:bodyPr/>
                    <a:lstStyle/>
                    <a:p>
                      <a:pPr marL="0" marR="0">
                        <a:lnSpc>
                          <a:spcPct val="115000"/>
                        </a:lnSpc>
                        <a:spcBef>
                          <a:spcPts val="0"/>
                        </a:spcBef>
                        <a:spcAft>
                          <a:spcPts val="0"/>
                        </a:spcAft>
                      </a:pPr>
                      <a:r>
                        <a:rPr lang="en-US" sz="1100">
                          <a:effectLst/>
                        </a:rPr>
                        <a:t>Returns the absolute value of numeric expression.</a:t>
                      </a:r>
                      <a:endParaRPr lang="en-US" sz="1100">
                        <a:effectLst/>
                        <a:latin typeface="Calibri"/>
                        <a:ea typeface="Calibri"/>
                        <a:cs typeface="Times New Roman"/>
                      </a:endParaRPr>
                    </a:p>
                  </a:txBody>
                  <a:tcPr marL="68580" marR="68580" marT="0" marB="0" anchor="ctr">
                    <a:solidFill>
                      <a:srgbClr val="FFFFFF"/>
                    </a:solidFill>
                  </a:tcPr>
                </a:tc>
              </a:tr>
              <a:tr h="361950">
                <a:tc>
                  <a:txBody>
                    <a:bodyPr/>
                    <a:lstStyle/>
                    <a:p>
                      <a:pPr marL="0" marR="0">
                        <a:lnSpc>
                          <a:spcPct val="115000"/>
                        </a:lnSpc>
                        <a:spcBef>
                          <a:spcPts val="0"/>
                        </a:spcBef>
                        <a:spcAft>
                          <a:spcPts val="0"/>
                        </a:spcAft>
                      </a:pPr>
                      <a:r>
                        <a:rPr lang="en-US" sz="1100" u="none" strike="noStrike">
                          <a:solidFill>
                            <a:schemeClr val="tx1"/>
                          </a:solidFill>
                          <a:effectLst/>
                          <a:hlinkClick r:id="rId3"/>
                        </a:rPr>
                        <a:t>CEIL()</a:t>
                      </a:r>
                      <a:endParaRPr lang="en-US" sz="1100">
                        <a:solidFill>
                          <a:schemeClr val="tx1"/>
                        </a:solidFill>
                        <a:effectLst/>
                        <a:latin typeface="Calibri"/>
                        <a:ea typeface="Calibri"/>
                        <a:cs typeface="Times New Roman"/>
                      </a:endParaRPr>
                    </a:p>
                  </a:txBody>
                  <a:tcPr marL="68580" marR="68580" marT="0" marB="0" anchor="b">
                    <a:solidFill>
                      <a:srgbClr val="FFFFFF"/>
                    </a:solidFill>
                  </a:tcPr>
                </a:tc>
                <a:tc>
                  <a:txBody>
                    <a:bodyPr/>
                    <a:lstStyle/>
                    <a:p>
                      <a:pPr marL="0" marR="0">
                        <a:lnSpc>
                          <a:spcPct val="115000"/>
                        </a:lnSpc>
                        <a:spcBef>
                          <a:spcPts val="0"/>
                        </a:spcBef>
                        <a:spcAft>
                          <a:spcPts val="0"/>
                        </a:spcAft>
                      </a:pPr>
                      <a:r>
                        <a:rPr lang="en-US" sz="1100" dirty="0">
                          <a:effectLst/>
                        </a:rPr>
                        <a:t>Returns the smallest integer value that is not less than passed numeric expression</a:t>
                      </a:r>
                      <a:endParaRPr lang="en-US" sz="1100" dirty="0">
                        <a:effectLst/>
                        <a:latin typeface="Calibri"/>
                        <a:ea typeface="Calibri"/>
                        <a:cs typeface="Times New Roman"/>
                      </a:endParaRPr>
                    </a:p>
                  </a:txBody>
                  <a:tcPr marL="68580" marR="68580" marT="0" marB="0" anchor="ctr">
                    <a:solidFill>
                      <a:srgbClr val="FFFFFF"/>
                    </a:solidFill>
                  </a:tcPr>
                </a:tc>
              </a:tr>
              <a:tr h="361950">
                <a:tc>
                  <a:txBody>
                    <a:bodyPr/>
                    <a:lstStyle/>
                    <a:p>
                      <a:pPr marL="0" marR="0">
                        <a:lnSpc>
                          <a:spcPct val="115000"/>
                        </a:lnSpc>
                        <a:spcBef>
                          <a:spcPts val="0"/>
                        </a:spcBef>
                        <a:spcAft>
                          <a:spcPts val="0"/>
                        </a:spcAft>
                      </a:pPr>
                      <a:r>
                        <a:rPr lang="en-US" sz="1100" u="none" strike="noStrike">
                          <a:solidFill>
                            <a:schemeClr val="tx1"/>
                          </a:solidFill>
                          <a:effectLst/>
                          <a:hlinkClick r:id="rId4"/>
                        </a:rPr>
                        <a:t>CEILING()</a:t>
                      </a:r>
                      <a:endParaRPr lang="en-US" sz="1100">
                        <a:solidFill>
                          <a:schemeClr val="tx1"/>
                        </a:solidFill>
                        <a:effectLst/>
                        <a:latin typeface="Calibri"/>
                        <a:ea typeface="Calibri"/>
                        <a:cs typeface="Times New Roman"/>
                      </a:endParaRPr>
                    </a:p>
                  </a:txBody>
                  <a:tcPr marL="68580" marR="68580" marT="0" marB="0" anchor="b">
                    <a:solidFill>
                      <a:srgbClr val="FFFFFF"/>
                    </a:solidFill>
                  </a:tcPr>
                </a:tc>
                <a:tc>
                  <a:txBody>
                    <a:bodyPr/>
                    <a:lstStyle/>
                    <a:p>
                      <a:pPr marL="0" marR="0">
                        <a:lnSpc>
                          <a:spcPct val="115000"/>
                        </a:lnSpc>
                        <a:spcBef>
                          <a:spcPts val="0"/>
                        </a:spcBef>
                        <a:spcAft>
                          <a:spcPts val="0"/>
                        </a:spcAft>
                      </a:pPr>
                      <a:r>
                        <a:rPr lang="en-US" sz="1100" dirty="0">
                          <a:effectLst/>
                        </a:rPr>
                        <a:t>Returns the smallest integer value that is not less than passed numeric expression</a:t>
                      </a:r>
                      <a:endParaRPr lang="en-US" sz="1100" dirty="0">
                        <a:effectLst/>
                        <a:latin typeface="Calibri"/>
                        <a:ea typeface="Calibri"/>
                        <a:cs typeface="Times New Roman"/>
                      </a:endParaRPr>
                    </a:p>
                  </a:txBody>
                  <a:tcPr marL="68580" marR="68580" marT="0" marB="0" anchor="ctr">
                    <a:solidFill>
                      <a:srgbClr val="FFFFFF"/>
                    </a:solidFill>
                  </a:tcPr>
                </a:tc>
              </a:tr>
              <a:tr h="361950">
                <a:tc>
                  <a:txBody>
                    <a:bodyPr/>
                    <a:lstStyle/>
                    <a:p>
                      <a:pPr marL="0" marR="0">
                        <a:lnSpc>
                          <a:spcPct val="115000"/>
                        </a:lnSpc>
                        <a:spcBef>
                          <a:spcPts val="0"/>
                        </a:spcBef>
                        <a:spcAft>
                          <a:spcPts val="0"/>
                        </a:spcAft>
                      </a:pPr>
                      <a:r>
                        <a:rPr lang="en-US" sz="1100" u="none" strike="noStrike">
                          <a:solidFill>
                            <a:schemeClr val="tx1"/>
                          </a:solidFill>
                          <a:effectLst/>
                          <a:hlinkClick r:id="rId5"/>
                        </a:rPr>
                        <a:t>COS()</a:t>
                      </a:r>
                      <a:endParaRPr lang="en-US" sz="1100">
                        <a:solidFill>
                          <a:schemeClr val="tx1"/>
                        </a:solidFill>
                        <a:effectLst/>
                        <a:latin typeface="Calibri"/>
                        <a:ea typeface="Calibri"/>
                        <a:cs typeface="Times New Roman"/>
                      </a:endParaRPr>
                    </a:p>
                  </a:txBody>
                  <a:tcPr marL="68580" marR="68580" marT="0" marB="0" anchor="b">
                    <a:solidFill>
                      <a:srgbClr val="FFFFFF"/>
                    </a:solidFill>
                  </a:tcPr>
                </a:tc>
                <a:tc>
                  <a:txBody>
                    <a:bodyPr/>
                    <a:lstStyle/>
                    <a:p>
                      <a:pPr marL="0" marR="0">
                        <a:lnSpc>
                          <a:spcPct val="115000"/>
                        </a:lnSpc>
                        <a:spcBef>
                          <a:spcPts val="0"/>
                        </a:spcBef>
                        <a:spcAft>
                          <a:spcPts val="0"/>
                        </a:spcAft>
                      </a:pPr>
                      <a:r>
                        <a:rPr lang="en-US" sz="1100">
                          <a:effectLst/>
                        </a:rPr>
                        <a:t>Returns the cosine of passed numeric expression. The numeric expression should be expressed in radians.</a:t>
                      </a:r>
                      <a:endParaRPr lang="en-US" sz="1100">
                        <a:effectLst/>
                        <a:latin typeface="Calibri"/>
                        <a:ea typeface="Calibri"/>
                        <a:cs typeface="Times New Roman"/>
                      </a:endParaRPr>
                    </a:p>
                  </a:txBody>
                  <a:tcPr marL="68580" marR="68580" marT="0" marB="0" anchor="ctr">
                    <a:solidFill>
                      <a:srgbClr val="FFFFFF"/>
                    </a:solidFill>
                  </a:tcPr>
                </a:tc>
              </a:tr>
              <a:tr h="190500">
                <a:tc>
                  <a:txBody>
                    <a:bodyPr/>
                    <a:lstStyle/>
                    <a:p>
                      <a:pPr marL="0" marR="0">
                        <a:lnSpc>
                          <a:spcPct val="115000"/>
                        </a:lnSpc>
                        <a:spcBef>
                          <a:spcPts val="0"/>
                        </a:spcBef>
                        <a:spcAft>
                          <a:spcPts val="0"/>
                        </a:spcAft>
                      </a:pPr>
                      <a:r>
                        <a:rPr lang="en-US" sz="1100" u="none" strike="noStrike">
                          <a:solidFill>
                            <a:schemeClr val="tx1"/>
                          </a:solidFill>
                          <a:effectLst/>
                          <a:hlinkClick r:id="rId6"/>
                        </a:rPr>
                        <a:t>COT()</a:t>
                      </a:r>
                      <a:endParaRPr lang="en-US" sz="1100">
                        <a:solidFill>
                          <a:schemeClr val="tx1"/>
                        </a:solidFill>
                        <a:effectLst/>
                        <a:latin typeface="Calibri"/>
                        <a:ea typeface="Calibri"/>
                        <a:cs typeface="Times New Roman"/>
                      </a:endParaRPr>
                    </a:p>
                  </a:txBody>
                  <a:tcPr marL="68580" marR="68580" marT="0" marB="0" anchor="b">
                    <a:solidFill>
                      <a:srgbClr val="FFFFFF"/>
                    </a:solidFill>
                  </a:tcPr>
                </a:tc>
                <a:tc>
                  <a:txBody>
                    <a:bodyPr/>
                    <a:lstStyle/>
                    <a:p>
                      <a:pPr marL="0" marR="0">
                        <a:lnSpc>
                          <a:spcPct val="115000"/>
                        </a:lnSpc>
                        <a:spcBef>
                          <a:spcPts val="0"/>
                        </a:spcBef>
                        <a:spcAft>
                          <a:spcPts val="0"/>
                        </a:spcAft>
                      </a:pPr>
                      <a:r>
                        <a:rPr lang="en-US" sz="1100">
                          <a:effectLst/>
                        </a:rPr>
                        <a:t>Returns the cotangent of passed numeric expression.</a:t>
                      </a:r>
                      <a:endParaRPr lang="en-US" sz="1100">
                        <a:effectLst/>
                        <a:latin typeface="Calibri"/>
                        <a:ea typeface="Calibri"/>
                        <a:cs typeface="Times New Roman"/>
                      </a:endParaRPr>
                    </a:p>
                  </a:txBody>
                  <a:tcPr marL="68580" marR="68580" marT="0" marB="0" anchor="ctr">
                    <a:solidFill>
                      <a:srgbClr val="FFFFFF"/>
                    </a:solidFill>
                  </a:tcPr>
                </a:tc>
              </a:tr>
              <a:tr h="361950">
                <a:tc>
                  <a:txBody>
                    <a:bodyPr/>
                    <a:lstStyle/>
                    <a:p>
                      <a:pPr marL="0" marR="0">
                        <a:lnSpc>
                          <a:spcPct val="115000"/>
                        </a:lnSpc>
                        <a:spcBef>
                          <a:spcPts val="0"/>
                        </a:spcBef>
                        <a:spcAft>
                          <a:spcPts val="0"/>
                        </a:spcAft>
                      </a:pPr>
                      <a:r>
                        <a:rPr lang="en-US" sz="1100" u="none" strike="noStrike">
                          <a:solidFill>
                            <a:schemeClr val="tx1"/>
                          </a:solidFill>
                          <a:effectLst/>
                          <a:hlinkClick r:id="rId7"/>
                        </a:rPr>
                        <a:t>DEGREES()</a:t>
                      </a:r>
                      <a:endParaRPr lang="en-US" sz="1100">
                        <a:solidFill>
                          <a:schemeClr val="tx1"/>
                        </a:solidFill>
                        <a:effectLst/>
                        <a:latin typeface="Calibri"/>
                        <a:ea typeface="Calibri"/>
                        <a:cs typeface="Times New Roman"/>
                      </a:endParaRPr>
                    </a:p>
                  </a:txBody>
                  <a:tcPr marL="68580" marR="68580" marT="0" marB="0" anchor="b">
                    <a:solidFill>
                      <a:srgbClr val="FFFFFF"/>
                    </a:solidFill>
                  </a:tcPr>
                </a:tc>
                <a:tc>
                  <a:txBody>
                    <a:bodyPr/>
                    <a:lstStyle/>
                    <a:p>
                      <a:pPr marL="0" marR="0">
                        <a:lnSpc>
                          <a:spcPct val="115000"/>
                        </a:lnSpc>
                        <a:spcBef>
                          <a:spcPts val="0"/>
                        </a:spcBef>
                        <a:spcAft>
                          <a:spcPts val="0"/>
                        </a:spcAft>
                      </a:pPr>
                      <a:r>
                        <a:rPr lang="en-US" sz="1100">
                          <a:effectLst/>
                        </a:rPr>
                        <a:t>Returns numeric expression converted from radians to degrees.</a:t>
                      </a:r>
                      <a:endParaRPr lang="en-US" sz="1100">
                        <a:effectLst/>
                        <a:latin typeface="Calibri"/>
                        <a:ea typeface="Calibri"/>
                        <a:cs typeface="Times New Roman"/>
                      </a:endParaRPr>
                    </a:p>
                  </a:txBody>
                  <a:tcPr marL="68580" marR="68580" marT="0" marB="0" anchor="ctr">
                    <a:solidFill>
                      <a:srgbClr val="FFFFFF"/>
                    </a:solidFill>
                  </a:tcPr>
                </a:tc>
              </a:tr>
              <a:tr h="361950">
                <a:tc>
                  <a:txBody>
                    <a:bodyPr/>
                    <a:lstStyle/>
                    <a:p>
                      <a:pPr marL="0" marR="0">
                        <a:lnSpc>
                          <a:spcPct val="115000"/>
                        </a:lnSpc>
                        <a:spcBef>
                          <a:spcPts val="0"/>
                        </a:spcBef>
                        <a:spcAft>
                          <a:spcPts val="0"/>
                        </a:spcAft>
                      </a:pPr>
                      <a:r>
                        <a:rPr lang="en-US" sz="1100" u="none" strike="noStrike">
                          <a:solidFill>
                            <a:schemeClr val="tx1"/>
                          </a:solidFill>
                          <a:effectLst/>
                          <a:hlinkClick r:id="rId8"/>
                        </a:rPr>
                        <a:t>EXP()</a:t>
                      </a:r>
                      <a:endParaRPr lang="en-US" sz="1100">
                        <a:solidFill>
                          <a:schemeClr val="tx1"/>
                        </a:solidFill>
                        <a:effectLst/>
                        <a:latin typeface="Calibri"/>
                        <a:ea typeface="Calibri"/>
                        <a:cs typeface="Times New Roman"/>
                      </a:endParaRPr>
                    </a:p>
                  </a:txBody>
                  <a:tcPr marL="68580" marR="68580" marT="0" marB="0" anchor="b">
                    <a:solidFill>
                      <a:srgbClr val="FFFFFF"/>
                    </a:solidFill>
                  </a:tcPr>
                </a:tc>
                <a:tc>
                  <a:txBody>
                    <a:bodyPr/>
                    <a:lstStyle/>
                    <a:p>
                      <a:pPr marL="0" marR="0">
                        <a:lnSpc>
                          <a:spcPct val="115000"/>
                        </a:lnSpc>
                        <a:spcBef>
                          <a:spcPts val="0"/>
                        </a:spcBef>
                        <a:spcAft>
                          <a:spcPts val="0"/>
                        </a:spcAft>
                      </a:pPr>
                      <a:r>
                        <a:rPr lang="en-US" sz="1100">
                          <a:effectLst/>
                        </a:rPr>
                        <a:t>Returns the base of the natural logarithm (e) raised to the power of passed numeric expression.</a:t>
                      </a:r>
                      <a:endParaRPr lang="en-US" sz="1100">
                        <a:effectLst/>
                        <a:latin typeface="Calibri"/>
                        <a:ea typeface="Calibri"/>
                        <a:cs typeface="Times New Roman"/>
                      </a:endParaRPr>
                    </a:p>
                  </a:txBody>
                  <a:tcPr marL="68580" marR="68580" marT="0" marB="0" anchor="ctr">
                    <a:solidFill>
                      <a:srgbClr val="FFFFFF"/>
                    </a:solidFill>
                  </a:tcPr>
                </a:tc>
              </a:tr>
              <a:tr h="361950">
                <a:tc>
                  <a:txBody>
                    <a:bodyPr/>
                    <a:lstStyle/>
                    <a:p>
                      <a:pPr marL="0" marR="0">
                        <a:lnSpc>
                          <a:spcPct val="115000"/>
                        </a:lnSpc>
                        <a:spcBef>
                          <a:spcPts val="0"/>
                        </a:spcBef>
                        <a:spcAft>
                          <a:spcPts val="0"/>
                        </a:spcAft>
                      </a:pPr>
                      <a:r>
                        <a:rPr lang="en-US" sz="1100" u="none" strike="noStrike">
                          <a:solidFill>
                            <a:schemeClr val="tx1"/>
                          </a:solidFill>
                          <a:effectLst/>
                          <a:hlinkClick r:id="rId9"/>
                        </a:rPr>
                        <a:t>FLOOR()</a:t>
                      </a:r>
                      <a:endParaRPr lang="en-US" sz="1100">
                        <a:solidFill>
                          <a:schemeClr val="tx1"/>
                        </a:solidFill>
                        <a:effectLst/>
                        <a:latin typeface="Calibri"/>
                        <a:ea typeface="Calibri"/>
                        <a:cs typeface="Times New Roman"/>
                      </a:endParaRPr>
                    </a:p>
                  </a:txBody>
                  <a:tcPr marL="68580" marR="68580" marT="0" marB="0" anchor="b">
                    <a:solidFill>
                      <a:srgbClr val="FFFFFF"/>
                    </a:solidFill>
                  </a:tcPr>
                </a:tc>
                <a:tc>
                  <a:txBody>
                    <a:bodyPr/>
                    <a:lstStyle/>
                    <a:p>
                      <a:pPr marL="0" marR="0">
                        <a:lnSpc>
                          <a:spcPct val="115000"/>
                        </a:lnSpc>
                        <a:spcBef>
                          <a:spcPts val="0"/>
                        </a:spcBef>
                        <a:spcAft>
                          <a:spcPts val="0"/>
                        </a:spcAft>
                      </a:pPr>
                      <a:r>
                        <a:rPr lang="en-US" sz="1100">
                          <a:effectLst/>
                        </a:rPr>
                        <a:t>Returns the largest integer value that is not greater than passed numeric expression.</a:t>
                      </a:r>
                      <a:endParaRPr lang="en-US" sz="1100">
                        <a:effectLst/>
                        <a:latin typeface="Calibri"/>
                        <a:ea typeface="Calibri"/>
                        <a:cs typeface="Times New Roman"/>
                      </a:endParaRPr>
                    </a:p>
                  </a:txBody>
                  <a:tcPr marL="68580" marR="68580" marT="0" marB="0" anchor="ctr">
                    <a:solidFill>
                      <a:srgbClr val="FFFFFF"/>
                    </a:solidFill>
                  </a:tcPr>
                </a:tc>
              </a:tr>
              <a:tr h="190500">
                <a:tc>
                  <a:txBody>
                    <a:bodyPr/>
                    <a:lstStyle/>
                    <a:p>
                      <a:pPr marL="0" marR="0">
                        <a:lnSpc>
                          <a:spcPct val="115000"/>
                        </a:lnSpc>
                        <a:spcBef>
                          <a:spcPts val="0"/>
                        </a:spcBef>
                        <a:spcAft>
                          <a:spcPts val="0"/>
                        </a:spcAft>
                      </a:pPr>
                      <a:r>
                        <a:rPr lang="en-US" sz="1100" u="none" strike="noStrike">
                          <a:solidFill>
                            <a:schemeClr val="tx1"/>
                          </a:solidFill>
                          <a:effectLst/>
                          <a:hlinkClick r:id="rId10"/>
                        </a:rPr>
                        <a:t>GREATEST()</a:t>
                      </a:r>
                      <a:endParaRPr lang="en-US" sz="1100">
                        <a:solidFill>
                          <a:schemeClr val="tx1"/>
                        </a:solidFill>
                        <a:effectLst/>
                        <a:latin typeface="Calibri"/>
                        <a:ea typeface="Calibri"/>
                        <a:cs typeface="Times New Roman"/>
                      </a:endParaRPr>
                    </a:p>
                  </a:txBody>
                  <a:tcPr marL="68580" marR="68580" marT="0" marB="0" anchor="b">
                    <a:solidFill>
                      <a:srgbClr val="FFFFFF"/>
                    </a:solidFill>
                  </a:tcPr>
                </a:tc>
                <a:tc>
                  <a:txBody>
                    <a:bodyPr/>
                    <a:lstStyle/>
                    <a:p>
                      <a:pPr marL="0" marR="0">
                        <a:lnSpc>
                          <a:spcPct val="115000"/>
                        </a:lnSpc>
                        <a:spcBef>
                          <a:spcPts val="0"/>
                        </a:spcBef>
                        <a:spcAft>
                          <a:spcPts val="0"/>
                        </a:spcAft>
                      </a:pPr>
                      <a:r>
                        <a:rPr lang="en-US" sz="1100">
                          <a:effectLst/>
                        </a:rPr>
                        <a:t>Returns the largest value of the input expressions.</a:t>
                      </a:r>
                      <a:endParaRPr lang="en-US" sz="1100">
                        <a:effectLst/>
                        <a:latin typeface="Calibri"/>
                        <a:ea typeface="Calibri"/>
                        <a:cs typeface="Times New Roman"/>
                      </a:endParaRPr>
                    </a:p>
                  </a:txBody>
                  <a:tcPr marL="68580" marR="68580" marT="0" marB="0" anchor="ctr">
                    <a:solidFill>
                      <a:srgbClr val="FFFFFF"/>
                    </a:solidFill>
                  </a:tcPr>
                </a:tc>
              </a:tr>
              <a:tr h="361950">
                <a:tc>
                  <a:txBody>
                    <a:bodyPr/>
                    <a:lstStyle/>
                    <a:p>
                      <a:pPr marL="0" marR="0">
                        <a:lnSpc>
                          <a:spcPct val="115000"/>
                        </a:lnSpc>
                        <a:spcBef>
                          <a:spcPts val="0"/>
                        </a:spcBef>
                        <a:spcAft>
                          <a:spcPts val="0"/>
                        </a:spcAft>
                      </a:pPr>
                      <a:r>
                        <a:rPr lang="en-US" sz="1100" u="none" strike="noStrike">
                          <a:solidFill>
                            <a:schemeClr val="tx1"/>
                          </a:solidFill>
                          <a:effectLst/>
                          <a:hlinkClick r:id="rId11"/>
                        </a:rPr>
                        <a:t>LEAST()</a:t>
                      </a:r>
                      <a:endParaRPr lang="en-US" sz="1100">
                        <a:solidFill>
                          <a:schemeClr val="tx1"/>
                        </a:solidFill>
                        <a:effectLst/>
                        <a:latin typeface="Calibri"/>
                        <a:ea typeface="Calibri"/>
                        <a:cs typeface="Times New Roman"/>
                      </a:endParaRPr>
                    </a:p>
                  </a:txBody>
                  <a:tcPr marL="68580" marR="68580" marT="0" marB="0" anchor="b">
                    <a:solidFill>
                      <a:srgbClr val="FFFFFF"/>
                    </a:solidFill>
                  </a:tcPr>
                </a:tc>
                <a:tc>
                  <a:txBody>
                    <a:bodyPr/>
                    <a:lstStyle/>
                    <a:p>
                      <a:pPr marL="0" marR="0">
                        <a:lnSpc>
                          <a:spcPct val="115000"/>
                        </a:lnSpc>
                        <a:spcBef>
                          <a:spcPts val="0"/>
                        </a:spcBef>
                        <a:spcAft>
                          <a:spcPts val="0"/>
                        </a:spcAft>
                      </a:pPr>
                      <a:r>
                        <a:rPr lang="en-US" sz="1100">
                          <a:effectLst/>
                        </a:rPr>
                        <a:t>Returns the minimum-valued input when given two or more.</a:t>
                      </a:r>
                      <a:endParaRPr lang="en-US" sz="1100">
                        <a:effectLst/>
                        <a:latin typeface="Calibri"/>
                        <a:ea typeface="Calibri"/>
                        <a:cs typeface="Times New Roman"/>
                      </a:endParaRPr>
                    </a:p>
                  </a:txBody>
                  <a:tcPr marL="68580" marR="68580" marT="0" marB="0" anchor="ctr">
                    <a:solidFill>
                      <a:srgbClr val="FFFFFF"/>
                    </a:solidFill>
                  </a:tcPr>
                </a:tc>
              </a:tr>
              <a:tr h="361950">
                <a:tc>
                  <a:txBody>
                    <a:bodyPr/>
                    <a:lstStyle/>
                    <a:p>
                      <a:pPr marL="0" marR="0">
                        <a:lnSpc>
                          <a:spcPct val="115000"/>
                        </a:lnSpc>
                        <a:spcBef>
                          <a:spcPts val="0"/>
                        </a:spcBef>
                        <a:spcAft>
                          <a:spcPts val="0"/>
                        </a:spcAft>
                      </a:pPr>
                      <a:r>
                        <a:rPr lang="en-US" sz="1100" u="none" strike="noStrike">
                          <a:solidFill>
                            <a:schemeClr val="tx1"/>
                          </a:solidFill>
                          <a:effectLst/>
                          <a:hlinkClick r:id="rId12"/>
                        </a:rPr>
                        <a:t>LOG()</a:t>
                      </a:r>
                      <a:endParaRPr lang="en-US" sz="1100">
                        <a:solidFill>
                          <a:schemeClr val="tx1"/>
                        </a:solidFill>
                        <a:effectLst/>
                        <a:latin typeface="Calibri"/>
                        <a:ea typeface="Calibri"/>
                        <a:cs typeface="Times New Roman"/>
                      </a:endParaRPr>
                    </a:p>
                  </a:txBody>
                  <a:tcPr marL="68580" marR="68580" marT="0" marB="0" anchor="b">
                    <a:solidFill>
                      <a:srgbClr val="FFFFFF"/>
                    </a:solidFill>
                  </a:tcPr>
                </a:tc>
                <a:tc>
                  <a:txBody>
                    <a:bodyPr/>
                    <a:lstStyle/>
                    <a:p>
                      <a:pPr marL="0" marR="0">
                        <a:lnSpc>
                          <a:spcPct val="115000"/>
                        </a:lnSpc>
                        <a:spcBef>
                          <a:spcPts val="0"/>
                        </a:spcBef>
                        <a:spcAft>
                          <a:spcPts val="0"/>
                        </a:spcAft>
                      </a:pPr>
                      <a:r>
                        <a:rPr lang="en-US" sz="1100">
                          <a:effectLst/>
                        </a:rPr>
                        <a:t>Returns the natural logarithm of the passed numeric expression.</a:t>
                      </a:r>
                      <a:endParaRPr lang="en-US" sz="1100">
                        <a:effectLst/>
                        <a:latin typeface="Calibri"/>
                        <a:ea typeface="Calibri"/>
                        <a:cs typeface="Times New Roman"/>
                      </a:endParaRPr>
                    </a:p>
                  </a:txBody>
                  <a:tcPr marL="68580" marR="68580" marT="0" marB="0" anchor="ctr">
                    <a:solidFill>
                      <a:srgbClr val="FFFFFF"/>
                    </a:solidFill>
                  </a:tcPr>
                </a:tc>
              </a:tr>
              <a:tr h="361950">
                <a:tc>
                  <a:txBody>
                    <a:bodyPr/>
                    <a:lstStyle/>
                    <a:p>
                      <a:pPr marL="0" marR="0">
                        <a:lnSpc>
                          <a:spcPct val="115000"/>
                        </a:lnSpc>
                        <a:spcBef>
                          <a:spcPts val="0"/>
                        </a:spcBef>
                        <a:spcAft>
                          <a:spcPts val="0"/>
                        </a:spcAft>
                      </a:pPr>
                      <a:r>
                        <a:rPr lang="en-US" sz="1100" u="none" strike="noStrike" dirty="0">
                          <a:solidFill>
                            <a:schemeClr val="tx1"/>
                          </a:solidFill>
                          <a:effectLst/>
                          <a:hlinkClick r:id="rId13"/>
                        </a:rPr>
                        <a:t>MOD()</a:t>
                      </a:r>
                      <a:endParaRPr lang="en-US" sz="1100" dirty="0">
                        <a:solidFill>
                          <a:schemeClr val="tx1"/>
                        </a:solidFill>
                        <a:effectLst/>
                        <a:latin typeface="Calibri"/>
                        <a:ea typeface="Calibri"/>
                        <a:cs typeface="Times New Roman"/>
                      </a:endParaRPr>
                    </a:p>
                  </a:txBody>
                  <a:tcPr marL="68580" marR="68580" marT="0" marB="0" anchor="b">
                    <a:solidFill>
                      <a:srgbClr val="FFFFFF"/>
                    </a:solidFill>
                  </a:tcPr>
                </a:tc>
                <a:tc>
                  <a:txBody>
                    <a:bodyPr/>
                    <a:lstStyle/>
                    <a:p>
                      <a:pPr marL="0" marR="0">
                        <a:lnSpc>
                          <a:spcPct val="115000"/>
                        </a:lnSpc>
                        <a:spcBef>
                          <a:spcPts val="0"/>
                        </a:spcBef>
                        <a:spcAft>
                          <a:spcPts val="0"/>
                        </a:spcAft>
                      </a:pPr>
                      <a:r>
                        <a:rPr lang="en-US" sz="1100" dirty="0">
                          <a:effectLst/>
                        </a:rPr>
                        <a:t>Returns the remainder of one expression by diving by another expression.</a:t>
                      </a:r>
                      <a:endParaRPr lang="en-US" sz="1100" dirty="0">
                        <a:effectLst/>
                        <a:latin typeface="Calibri"/>
                        <a:ea typeface="Calibri"/>
                        <a:cs typeface="Times New Roman"/>
                      </a:endParaRPr>
                    </a:p>
                  </a:txBody>
                  <a:tcPr marL="68580" marR="68580" marT="0" marB="0" anchor="ctr">
                    <a:solidFill>
                      <a:srgbClr val="FFFFFF"/>
                    </a:solidFill>
                  </a:tcPr>
                </a:tc>
              </a:tr>
            </a:tbl>
          </a:graphicData>
        </a:graphic>
      </p:graphicFrame>
    </p:spTree>
    <p:extLst>
      <p:ext uri="{BB962C8B-B14F-4D97-AF65-F5344CB8AC3E}">
        <p14:creationId xmlns:p14="http://schemas.microsoft.com/office/powerpoint/2010/main" val="36922209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Predefined Functions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solidFill>
                  <a:schemeClr val="tx1"/>
                </a:solidFill>
              </a:rPr>
              <a:t>String Functions</a:t>
            </a:r>
            <a:endParaRPr lang="en-US" sz="1600" b="1" dirty="0">
              <a:solidFill>
                <a:schemeClr val="tx1"/>
              </a:solidFill>
            </a:endParaRPr>
          </a:p>
          <a:p>
            <a:pPr marL="0" indent="0">
              <a:buNone/>
            </a:pPr>
            <a:endParaRPr lang="en-US" sz="1600" dirty="0">
              <a:solidFill>
                <a:schemeClr val="tx1"/>
              </a:solidFill>
            </a:endParaRPr>
          </a:p>
          <a:p>
            <a:pPr marL="457200" lvl="1" indent="0">
              <a:buNone/>
            </a:pPr>
            <a:endParaRPr lang="en-US" sz="1400" b="1"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262023554"/>
              </p:ext>
            </p:extLst>
          </p:nvPr>
        </p:nvGraphicFramePr>
        <p:xfrm>
          <a:off x="1314450" y="1617662"/>
          <a:ext cx="6667500" cy="4510088"/>
        </p:xfrm>
        <a:graphic>
          <a:graphicData uri="http://schemas.openxmlformats.org/drawingml/2006/table">
            <a:tbl>
              <a:tblPr firstRow="1" firstCol="1" bandRow="1">
                <a:tableStyleId>{5C22544A-7EE6-4342-B048-85BDC9FD1C3A}</a:tableStyleId>
              </a:tblPr>
              <a:tblGrid>
                <a:gridCol w="1892300"/>
                <a:gridCol w="4775200"/>
              </a:tblGrid>
              <a:tr h="338138">
                <a:tc>
                  <a:txBody>
                    <a:bodyPr/>
                    <a:lstStyle/>
                    <a:p>
                      <a:pPr marL="0" marR="0">
                        <a:lnSpc>
                          <a:spcPct val="115000"/>
                        </a:lnSpc>
                        <a:spcBef>
                          <a:spcPts val="0"/>
                        </a:spcBef>
                        <a:spcAft>
                          <a:spcPts val="0"/>
                        </a:spcAft>
                      </a:pPr>
                      <a:r>
                        <a:rPr lang="en-US" sz="1100" dirty="0">
                          <a:effectLst/>
                        </a:rPr>
                        <a:t>Name</a:t>
                      </a:r>
                      <a:endParaRPr lang="en-US" sz="1100" dirty="0">
                        <a:effectLst/>
                        <a:latin typeface="Calibri"/>
                        <a:ea typeface="Calibri"/>
                        <a:cs typeface="Times New Roman"/>
                      </a:endParaRPr>
                    </a:p>
                  </a:txBody>
                  <a:tcPr marL="68580" marR="68580" marT="0" marB="0" anchor="ctr">
                    <a:solidFill>
                      <a:srgbClr val="19396D"/>
                    </a:solidFill>
                  </a:tcPr>
                </a:tc>
                <a:tc>
                  <a:txBody>
                    <a:bodyPr/>
                    <a:lstStyle/>
                    <a:p>
                      <a:pPr marL="0" marR="0">
                        <a:lnSpc>
                          <a:spcPct val="115000"/>
                        </a:lnSpc>
                        <a:spcBef>
                          <a:spcPts val="0"/>
                        </a:spcBef>
                        <a:spcAft>
                          <a:spcPts val="0"/>
                        </a:spcAft>
                      </a:pPr>
                      <a:r>
                        <a:rPr lang="en-US" sz="1100" dirty="0">
                          <a:effectLst/>
                        </a:rPr>
                        <a:t>Description</a:t>
                      </a:r>
                      <a:endParaRPr lang="en-US" sz="1100" dirty="0">
                        <a:effectLst/>
                        <a:latin typeface="Calibri"/>
                        <a:ea typeface="Calibri"/>
                        <a:cs typeface="Times New Roman"/>
                      </a:endParaRPr>
                    </a:p>
                  </a:txBody>
                  <a:tcPr marL="68580" marR="68580" marT="0" marB="0" anchor="ctr">
                    <a:solidFill>
                      <a:srgbClr val="19396D"/>
                    </a:solidFill>
                  </a:tcPr>
                </a:tc>
              </a:tr>
              <a:tr h="200025">
                <a:tc>
                  <a:txBody>
                    <a:bodyPr/>
                    <a:lstStyle/>
                    <a:p>
                      <a:pPr marL="0" marR="0">
                        <a:lnSpc>
                          <a:spcPct val="115000"/>
                        </a:lnSpc>
                        <a:spcBef>
                          <a:spcPts val="0"/>
                        </a:spcBef>
                        <a:spcAft>
                          <a:spcPts val="0"/>
                        </a:spcAft>
                      </a:pPr>
                      <a:r>
                        <a:rPr lang="en-US" sz="1100" u="none" strike="noStrike">
                          <a:solidFill>
                            <a:schemeClr val="tx1"/>
                          </a:solidFill>
                          <a:effectLst/>
                          <a:hlinkClick r:id="rId2"/>
                        </a:rPr>
                        <a:t>BIT_LENGTH()</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a:solidFill>
                            <a:schemeClr val="tx1"/>
                          </a:solidFill>
                          <a:effectLst/>
                        </a:rPr>
                        <a:t>Returns length of argument in bits</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r>
              <a:tr h="200025">
                <a:tc>
                  <a:txBody>
                    <a:bodyPr/>
                    <a:lstStyle/>
                    <a:p>
                      <a:pPr marL="0" marR="0">
                        <a:lnSpc>
                          <a:spcPct val="115000"/>
                        </a:lnSpc>
                        <a:spcBef>
                          <a:spcPts val="0"/>
                        </a:spcBef>
                        <a:spcAft>
                          <a:spcPts val="0"/>
                        </a:spcAft>
                      </a:pPr>
                      <a:r>
                        <a:rPr lang="en-US" sz="1100" u="none" strike="noStrike">
                          <a:solidFill>
                            <a:schemeClr val="tx1"/>
                          </a:solidFill>
                          <a:effectLst/>
                          <a:hlinkClick r:id="rId3"/>
                        </a:rPr>
                        <a:t>CHAR_LENGTH()</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a:solidFill>
                            <a:schemeClr val="tx1"/>
                          </a:solidFill>
                          <a:effectLst/>
                        </a:rPr>
                        <a:t>Returns number of characters in argument</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r>
              <a:tr h="200025">
                <a:tc>
                  <a:txBody>
                    <a:bodyPr/>
                    <a:lstStyle/>
                    <a:p>
                      <a:pPr marL="0" marR="0">
                        <a:lnSpc>
                          <a:spcPct val="115000"/>
                        </a:lnSpc>
                        <a:spcBef>
                          <a:spcPts val="0"/>
                        </a:spcBef>
                        <a:spcAft>
                          <a:spcPts val="0"/>
                        </a:spcAft>
                      </a:pPr>
                      <a:r>
                        <a:rPr lang="en-US" sz="1100" u="none" strike="noStrike">
                          <a:solidFill>
                            <a:schemeClr val="tx1"/>
                          </a:solidFill>
                          <a:effectLst/>
                          <a:hlinkClick r:id="rId4"/>
                        </a:rPr>
                        <a:t>CONCAT()</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a:solidFill>
                            <a:schemeClr val="tx1"/>
                          </a:solidFill>
                          <a:effectLst/>
                        </a:rPr>
                        <a:t>Returns concatenated string</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r>
              <a:tr h="200025">
                <a:tc>
                  <a:txBody>
                    <a:bodyPr/>
                    <a:lstStyle/>
                    <a:p>
                      <a:pPr marL="0" marR="0">
                        <a:lnSpc>
                          <a:spcPct val="115000"/>
                        </a:lnSpc>
                        <a:spcBef>
                          <a:spcPts val="0"/>
                        </a:spcBef>
                        <a:spcAft>
                          <a:spcPts val="0"/>
                        </a:spcAft>
                      </a:pPr>
                      <a:r>
                        <a:rPr lang="en-US" sz="1100" u="none" strike="noStrike">
                          <a:solidFill>
                            <a:schemeClr val="tx1"/>
                          </a:solidFill>
                          <a:effectLst/>
                          <a:hlinkClick r:id="rId5"/>
                        </a:rPr>
                        <a:t>LCASE()</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dirty="0">
                          <a:solidFill>
                            <a:schemeClr val="tx1"/>
                          </a:solidFill>
                          <a:effectLst/>
                        </a:rPr>
                        <a:t>Synonym for LOWER()</a:t>
                      </a:r>
                      <a:endParaRPr lang="en-US" sz="1100" dirty="0">
                        <a:solidFill>
                          <a:schemeClr val="tx1"/>
                        </a:solidFill>
                        <a:effectLst/>
                        <a:latin typeface="Calibri"/>
                        <a:ea typeface="Calibri"/>
                        <a:cs typeface="Times New Roman"/>
                      </a:endParaRPr>
                    </a:p>
                  </a:txBody>
                  <a:tcPr marL="68580" marR="68580" marT="0" marB="0" anchor="ctr">
                    <a:solidFill>
                      <a:srgbClr val="FFFFFF"/>
                    </a:solidFill>
                  </a:tcPr>
                </a:tc>
              </a:tr>
              <a:tr h="200025">
                <a:tc>
                  <a:txBody>
                    <a:bodyPr/>
                    <a:lstStyle/>
                    <a:p>
                      <a:pPr marL="0" marR="0">
                        <a:lnSpc>
                          <a:spcPct val="115000"/>
                        </a:lnSpc>
                        <a:spcBef>
                          <a:spcPts val="0"/>
                        </a:spcBef>
                        <a:spcAft>
                          <a:spcPts val="0"/>
                        </a:spcAft>
                      </a:pPr>
                      <a:r>
                        <a:rPr lang="en-US" sz="1100" u="none" strike="noStrike">
                          <a:solidFill>
                            <a:schemeClr val="tx1"/>
                          </a:solidFill>
                          <a:effectLst/>
                          <a:hlinkClick r:id="rId6"/>
                        </a:rPr>
                        <a:t>LEFT()</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a:solidFill>
                            <a:schemeClr val="tx1"/>
                          </a:solidFill>
                          <a:effectLst/>
                        </a:rPr>
                        <a:t>Returns the leftmost number of characters as specified</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r>
              <a:tr h="200025">
                <a:tc>
                  <a:txBody>
                    <a:bodyPr/>
                    <a:lstStyle/>
                    <a:p>
                      <a:pPr marL="0" marR="0">
                        <a:lnSpc>
                          <a:spcPct val="115000"/>
                        </a:lnSpc>
                        <a:spcBef>
                          <a:spcPts val="0"/>
                        </a:spcBef>
                        <a:spcAft>
                          <a:spcPts val="0"/>
                        </a:spcAft>
                      </a:pPr>
                      <a:r>
                        <a:rPr lang="en-US" sz="1100" u="none" strike="noStrike">
                          <a:solidFill>
                            <a:schemeClr val="tx1"/>
                          </a:solidFill>
                          <a:effectLst/>
                          <a:hlinkClick r:id="rId7"/>
                        </a:rPr>
                        <a:t>LENGTH()</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a:solidFill>
                            <a:schemeClr val="tx1"/>
                          </a:solidFill>
                          <a:effectLst/>
                        </a:rPr>
                        <a:t>Returns the length of a string in bytes</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r>
              <a:tr h="200025">
                <a:tc>
                  <a:txBody>
                    <a:bodyPr/>
                    <a:lstStyle/>
                    <a:p>
                      <a:pPr marL="0" marR="0">
                        <a:lnSpc>
                          <a:spcPct val="115000"/>
                        </a:lnSpc>
                        <a:spcBef>
                          <a:spcPts val="0"/>
                        </a:spcBef>
                        <a:spcAft>
                          <a:spcPts val="0"/>
                        </a:spcAft>
                      </a:pPr>
                      <a:r>
                        <a:rPr lang="en-US" sz="1100" u="none" strike="noStrike">
                          <a:solidFill>
                            <a:schemeClr val="tx1"/>
                          </a:solidFill>
                          <a:effectLst/>
                          <a:hlinkClick r:id="rId8"/>
                        </a:rPr>
                        <a:t>LOWER()</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dirty="0">
                          <a:solidFill>
                            <a:schemeClr val="tx1"/>
                          </a:solidFill>
                          <a:effectLst/>
                        </a:rPr>
                        <a:t>Returns the argument in lowercase</a:t>
                      </a:r>
                      <a:endParaRPr lang="en-US" sz="1100" dirty="0">
                        <a:solidFill>
                          <a:schemeClr val="tx1"/>
                        </a:solidFill>
                        <a:effectLst/>
                        <a:latin typeface="Calibri"/>
                        <a:ea typeface="Calibri"/>
                        <a:cs typeface="Times New Roman"/>
                      </a:endParaRPr>
                    </a:p>
                  </a:txBody>
                  <a:tcPr marL="68580" marR="68580" marT="0" marB="0" anchor="ctr">
                    <a:solidFill>
                      <a:srgbClr val="FFFFFF"/>
                    </a:solidFill>
                  </a:tcPr>
                </a:tc>
              </a:tr>
              <a:tr h="371475">
                <a:tc>
                  <a:txBody>
                    <a:bodyPr/>
                    <a:lstStyle/>
                    <a:p>
                      <a:pPr marL="0" marR="0">
                        <a:lnSpc>
                          <a:spcPct val="115000"/>
                        </a:lnSpc>
                        <a:spcBef>
                          <a:spcPts val="0"/>
                        </a:spcBef>
                        <a:spcAft>
                          <a:spcPts val="0"/>
                        </a:spcAft>
                      </a:pPr>
                      <a:r>
                        <a:rPr lang="en-US" sz="1100" u="none" strike="noStrike">
                          <a:solidFill>
                            <a:schemeClr val="tx1"/>
                          </a:solidFill>
                          <a:effectLst/>
                          <a:hlinkClick r:id="rId9"/>
                        </a:rPr>
                        <a:t>LPAD()</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a:solidFill>
                            <a:schemeClr val="tx1"/>
                          </a:solidFill>
                          <a:effectLst/>
                        </a:rPr>
                        <a:t>Returns the string argument, left-padded with the specified string</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r>
              <a:tr h="200025">
                <a:tc>
                  <a:txBody>
                    <a:bodyPr/>
                    <a:lstStyle/>
                    <a:p>
                      <a:pPr marL="0" marR="0">
                        <a:lnSpc>
                          <a:spcPct val="115000"/>
                        </a:lnSpc>
                        <a:spcBef>
                          <a:spcPts val="0"/>
                        </a:spcBef>
                        <a:spcAft>
                          <a:spcPts val="0"/>
                        </a:spcAft>
                      </a:pPr>
                      <a:r>
                        <a:rPr lang="en-US" sz="1100" u="none" strike="noStrike">
                          <a:solidFill>
                            <a:schemeClr val="tx1"/>
                          </a:solidFill>
                          <a:effectLst/>
                          <a:hlinkClick r:id="rId10"/>
                        </a:rPr>
                        <a:t>LTRIM()</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a:solidFill>
                            <a:schemeClr val="tx1"/>
                          </a:solidFill>
                          <a:effectLst/>
                        </a:rPr>
                        <a:t>Removes leading spaces</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r>
              <a:tr h="200025">
                <a:tc>
                  <a:txBody>
                    <a:bodyPr/>
                    <a:lstStyle/>
                    <a:p>
                      <a:pPr marL="0" marR="0">
                        <a:lnSpc>
                          <a:spcPct val="115000"/>
                        </a:lnSpc>
                        <a:spcBef>
                          <a:spcPts val="0"/>
                        </a:spcBef>
                        <a:spcAft>
                          <a:spcPts val="0"/>
                        </a:spcAft>
                      </a:pPr>
                      <a:r>
                        <a:rPr lang="en-US" sz="1100" u="none" strike="noStrike">
                          <a:solidFill>
                            <a:schemeClr val="tx1"/>
                          </a:solidFill>
                          <a:effectLst/>
                          <a:hlinkClick r:id="rId11"/>
                        </a:rPr>
                        <a:t>MID()</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a:solidFill>
                            <a:schemeClr val="tx1"/>
                          </a:solidFill>
                          <a:effectLst/>
                        </a:rPr>
                        <a:t>Returns a substring starting from the specified position</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r>
              <a:tr h="200025">
                <a:tc>
                  <a:txBody>
                    <a:bodyPr/>
                    <a:lstStyle/>
                    <a:p>
                      <a:pPr marL="0" marR="0">
                        <a:lnSpc>
                          <a:spcPct val="115000"/>
                        </a:lnSpc>
                        <a:spcBef>
                          <a:spcPts val="0"/>
                        </a:spcBef>
                        <a:spcAft>
                          <a:spcPts val="0"/>
                        </a:spcAft>
                      </a:pPr>
                      <a:r>
                        <a:rPr lang="en-US" sz="1100" u="none" strike="noStrike">
                          <a:solidFill>
                            <a:schemeClr val="tx1"/>
                          </a:solidFill>
                          <a:effectLst/>
                          <a:hlinkClick r:id="rId12"/>
                        </a:rPr>
                        <a:t>POSITION()</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a:solidFill>
                            <a:schemeClr val="tx1"/>
                          </a:solidFill>
                          <a:effectLst/>
                        </a:rPr>
                        <a:t>A synonym for LOCATE()</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r>
              <a:tr h="200025">
                <a:tc>
                  <a:txBody>
                    <a:bodyPr/>
                    <a:lstStyle/>
                    <a:p>
                      <a:pPr marL="0" marR="0">
                        <a:lnSpc>
                          <a:spcPct val="115000"/>
                        </a:lnSpc>
                        <a:spcBef>
                          <a:spcPts val="0"/>
                        </a:spcBef>
                        <a:spcAft>
                          <a:spcPts val="0"/>
                        </a:spcAft>
                      </a:pPr>
                      <a:r>
                        <a:rPr lang="en-US" sz="1100" u="none" strike="noStrike">
                          <a:solidFill>
                            <a:schemeClr val="tx1"/>
                          </a:solidFill>
                          <a:effectLst/>
                          <a:hlinkClick r:id="rId13"/>
                        </a:rPr>
                        <a:t>REPLACE()</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a:solidFill>
                            <a:schemeClr val="tx1"/>
                          </a:solidFill>
                          <a:effectLst/>
                        </a:rPr>
                        <a:t>Replaces occurrences of a specified string</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r>
              <a:tr h="200025">
                <a:tc>
                  <a:txBody>
                    <a:bodyPr/>
                    <a:lstStyle/>
                    <a:p>
                      <a:pPr marL="0" marR="0">
                        <a:lnSpc>
                          <a:spcPct val="115000"/>
                        </a:lnSpc>
                        <a:spcBef>
                          <a:spcPts val="0"/>
                        </a:spcBef>
                        <a:spcAft>
                          <a:spcPts val="0"/>
                        </a:spcAft>
                      </a:pPr>
                      <a:r>
                        <a:rPr lang="en-US" sz="1100" u="none" strike="noStrike">
                          <a:solidFill>
                            <a:schemeClr val="tx1"/>
                          </a:solidFill>
                          <a:effectLst/>
                          <a:hlinkClick r:id="rId14"/>
                        </a:rPr>
                        <a:t>REVERSE()</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a:solidFill>
                            <a:schemeClr val="tx1"/>
                          </a:solidFill>
                          <a:effectLst/>
                        </a:rPr>
                        <a:t>Reverse the characters in a string</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r>
              <a:tr h="200025">
                <a:tc>
                  <a:txBody>
                    <a:bodyPr/>
                    <a:lstStyle/>
                    <a:p>
                      <a:pPr marL="0" marR="0">
                        <a:lnSpc>
                          <a:spcPct val="115000"/>
                        </a:lnSpc>
                        <a:spcBef>
                          <a:spcPts val="0"/>
                        </a:spcBef>
                        <a:spcAft>
                          <a:spcPts val="0"/>
                        </a:spcAft>
                      </a:pPr>
                      <a:r>
                        <a:rPr lang="en-US" sz="1100" u="none" strike="noStrike">
                          <a:solidFill>
                            <a:schemeClr val="tx1"/>
                          </a:solidFill>
                          <a:effectLst/>
                          <a:hlinkClick r:id="rId15"/>
                        </a:rPr>
                        <a:t>RIGHT()</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a:solidFill>
                            <a:schemeClr val="tx1"/>
                          </a:solidFill>
                          <a:effectLst/>
                        </a:rPr>
                        <a:t>Returns the specified rightmost number of characters</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r>
              <a:tr h="200025">
                <a:tc>
                  <a:txBody>
                    <a:bodyPr/>
                    <a:lstStyle/>
                    <a:p>
                      <a:pPr marL="0" marR="0">
                        <a:lnSpc>
                          <a:spcPct val="115000"/>
                        </a:lnSpc>
                        <a:spcBef>
                          <a:spcPts val="0"/>
                        </a:spcBef>
                        <a:spcAft>
                          <a:spcPts val="0"/>
                        </a:spcAft>
                      </a:pPr>
                      <a:r>
                        <a:rPr lang="en-US" sz="1100" u="none" strike="noStrike">
                          <a:solidFill>
                            <a:schemeClr val="tx1"/>
                          </a:solidFill>
                          <a:effectLst/>
                          <a:hlinkClick r:id="rId16"/>
                        </a:rPr>
                        <a:t>RPAD()</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a:solidFill>
                            <a:schemeClr val="tx1"/>
                          </a:solidFill>
                          <a:effectLst/>
                        </a:rPr>
                        <a:t>Appends string the specified number of times</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r>
              <a:tr h="200025">
                <a:tc>
                  <a:txBody>
                    <a:bodyPr/>
                    <a:lstStyle/>
                    <a:p>
                      <a:pPr marL="0" marR="0">
                        <a:lnSpc>
                          <a:spcPct val="115000"/>
                        </a:lnSpc>
                        <a:spcBef>
                          <a:spcPts val="0"/>
                        </a:spcBef>
                        <a:spcAft>
                          <a:spcPts val="0"/>
                        </a:spcAft>
                      </a:pPr>
                      <a:r>
                        <a:rPr lang="en-US" sz="1100" u="none" strike="noStrike">
                          <a:solidFill>
                            <a:schemeClr val="tx1"/>
                          </a:solidFill>
                          <a:effectLst/>
                          <a:hlinkClick r:id="rId17"/>
                        </a:rPr>
                        <a:t>RTRIM()</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a:solidFill>
                            <a:schemeClr val="tx1"/>
                          </a:solidFill>
                          <a:effectLst/>
                        </a:rPr>
                        <a:t>Removes trailing spaces</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r>
              <a:tr h="200025">
                <a:tc>
                  <a:txBody>
                    <a:bodyPr/>
                    <a:lstStyle/>
                    <a:p>
                      <a:pPr marL="0" marR="0">
                        <a:lnSpc>
                          <a:spcPct val="115000"/>
                        </a:lnSpc>
                        <a:spcBef>
                          <a:spcPts val="0"/>
                        </a:spcBef>
                        <a:spcAft>
                          <a:spcPts val="0"/>
                        </a:spcAft>
                      </a:pPr>
                      <a:r>
                        <a:rPr lang="en-US" sz="1100" u="none" strike="noStrike">
                          <a:solidFill>
                            <a:schemeClr val="tx1"/>
                          </a:solidFill>
                          <a:effectLst/>
                          <a:hlinkClick r:id="rId18"/>
                        </a:rPr>
                        <a:t>SUBSTRING(), SUBSTR()</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a:solidFill>
                            <a:schemeClr val="tx1"/>
                          </a:solidFill>
                          <a:effectLst/>
                        </a:rPr>
                        <a:t>Returns the substring as specified</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r>
              <a:tr h="200025">
                <a:tc>
                  <a:txBody>
                    <a:bodyPr/>
                    <a:lstStyle/>
                    <a:p>
                      <a:pPr marL="0" marR="0">
                        <a:lnSpc>
                          <a:spcPct val="115000"/>
                        </a:lnSpc>
                        <a:spcBef>
                          <a:spcPts val="0"/>
                        </a:spcBef>
                        <a:spcAft>
                          <a:spcPts val="0"/>
                        </a:spcAft>
                      </a:pPr>
                      <a:r>
                        <a:rPr lang="en-US" sz="1100" u="none" strike="noStrike">
                          <a:solidFill>
                            <a:schemeClr val="tx1"/>
                          </a:solidFill>
                          <a:effectLst/>
                          <a:hlinkClick r:id="rId19"/>
                        </a:rPr>
                        <a:t>TRIM()</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a:solidFill>
                            <a:schemeClr val="tx1"/>
                          </a:solidFill>
                          <a:effectLst/>
                        </a:rPr>
                        <a:t>Removes leading and trailing spaces</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r>
              <a:tr h="200025">
                <a:tc>
                  <a:txBody>
                    <a:bodyPr/>
                    <a:lstStyle/>
                    <a:p>
                      <a:pPr marL="0" marR="0">
                        <a:lnSpc>
                          <a:spcPct val="115000"/>
                        </a:lnSpc>
                        <a:spcBef>
                          <a:spcPts val="0"/>
                        </a:spcBef>
                        <a:spcAft>
                          <a:spcPts val="0"/>
                        </a:spcAft>
                      </a:pPr>
                      <a:r>
                        <a:rPr lang="en-US" sz="1100" u="none" strike="noStrike">
                          <a:solidFill>
                            <a:schemeClr val="tx1"/>
                          </a:solidFill>
                          <a:effectLst/>
                          <a:hlinkClick r:id="rId20"/>
                        </a:rPr>
                        <a:t>UCASE()</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a:solidFill>
                            <a:schemeClr val="tx1"/>
                          </a:solidFill>
                          <a:effectLst/>
                        </a:rPr>
                        <a:t>Synonym for UPPER()</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r>
              <a:tr h="200025">
                <a:tc>
                  <a:txBody>
                    <a:bodyPr/>
                    <a:lstStyle/>
                    <a:p>
                      <a:pPr marL="0" marR="0">
                        <a:lnSpc>
                          <a:spcPct val="115000"/>
                        </a:lnSpc>
                        <a:spcBef>
                          <a:spcPts val="0"/>
                        </a:spcBef>
                        <a:spcAft>
                          <a:spcPts val="0"/>
                        </a:spcAft>
                      </a:pPr>
                      <a:r>
                        <a:rPr lang="en-US" sz="1100" u="none" strike="noStrike">
                          <a:solidFill>
                            <a:schemeClr val="tx1"/>
                          </a:solidFill>
                          <a:effectLst/>
                          <a:hlinkClick r:id="rId21"/>
                        </a:rPr>
                        <a:t>UPPER()</a:t>
                      </a:r>
                      <a:endParaRPr lang="en-US" sz="1100">
                        <a:solidFill>
                          <a:schemeClr val="tx1"/>
                        </a:solidFill>
                        <a:effectLst/>
                        <a:latin typeface="Calibri"/>
                        <a:ea typeface="Calibri"/>
                        <a:cs typeface="Times New Roman"/>
                      </a:endParaRPr>
                    </a:p>
                  </a:txBody>
                  <a:tcPr marL="68580" marR="68580" marT="0" marB="0" anchor="ctr">
                    <a:solidFill>
                      <a:srgbClr val="FFFFFF"/>
                    </a:solidFill>
                  </a:tcPr>
                </a:tc>
                <a:tc>
                  <a:txBody>
                    <a:bodyPr/>
                    <a:lstStyle/>
                    <a:p>
                      <a:pPr marL="0" marR="0">
                        <a:lnSpc>
                          <a:spcPct val="115000"/>
                        </a:lnSpc>
                        <a:spcBef>
                          <a:spcPts val="0"/>
                        </a:spcBef>
                        <a:spcAft>
                          <a:spcPts val="0"/>
                        </a:spcAft>
                      </a:pPr>
                      <a:r>
                        <a:rPr lang="en-US" sz="1100" dirty="0">
                          <a:solidFill>
                            <a:schemeClr val="tx1"/>
                          </a:solidFill>
                          <a:effectLst/>
                        </a:rPr>
                        <a:t>Converts to uppercase</a:t>
                      </a:r>
                      <a:endParaRPr lang="en-US" sz="1100" dirty="0">
                        <a:solidFill>
                          <a:schemeClr val="tx1"/>
                        </a:solidFill>
                        <a:effectLst/>
                        <a:latin typeface="Calibri"/>
                        <a:ea typeface="Calibri"/>
                        <a:cs typeface="Times New Roman"/>
                      </a:endParaRPr>
                    </a:p>
                  </a:txBody>
                  <a:tcPr marL="68580" marR="68580" marT="0" marB="0" anchor="ctr">
                    <a:solidFill>
                      <a:srgbClr val="FFFFFF"/>
                    </a:solidFill>
                  </a:tcPr>
                </a:tc>
              </a:tr>
            </a:tbl>
          </a:graphicData>
        </a:graphic>
      </p:graphicFrame>
    </p:spTree>
    <p:extLst>
      <p:ext uri="{BB962C8B-B14F-4D97-AF65-F5344CB8AC3E}">
        <p14:creationId xmlns:p14="http://schemas.microsoft.com/office/powerpoint/2010/main" val="23156060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Custom Functions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solidFill>
                  <a:schemeClr val="tx1"/>
                </a:solidFill>
              </a:rPr>
              <a:t>Syntax</a:t>
            </a:r>
            <a:endParaRPr lang="en-US" sz="1600" b="1" dirty="0">
              <a:solidFill>
                <a:schemeClr val="tx1"/>
              </a:solidFill>
            </a:endParaRPr>
          </a:p>
          <a:p>
            <a:pPr marL="0" indent="0">
              <a:buNone/>
            </a:pPr>
            <a:endParaRPr lang="en-US" sz="1600" dirty="0">
              <a:solidFill>
                <a:schemeClr val="tx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128" y="1454040"/>
            <a:ext cx="4556371" cy="2051160"/>
          </a:xfrm>
          <a:prstGeom prst="rect">
            <a:avLst/>
          </a:prstGeom>
        </p:spPr>
      </p:pic>
      <p:sp>
        <p:nvSpPr>
          <p:cNvPr id="6" name="Rectangle 5"/>
          <p:cNvSpPr/>
          <p:nvPr/>
        </p:nvSpPr>
        <p:spPr>
          <a:xfrm>
            <a:off x="114300" y="3656568"/>
            <a:ext cx="8431354" cy="369332"/>
          </a:xfrm>
          <a:prstGeom prst="rect">
            <a:avLst/>
          </a:prstGeom>
        </p:spPr>
        <p:txBody>
          <a:bodyPr wrap="square">
            <a:spAutoFit/>
          </a:bodyPr>
          <a:lstStyle/>
          <a:p>
            <a:pPr marL="285750" indent="-285750">
              <a:buFont typeface="Wingdings" panose="05000000000000000000" pitchFamily="2" charset="2"/>
              <a:buChar char="§"/>
            </a:pPr>
            <a:r>
              <a:rPr lang="en-US" b="1" dirty="0" smtClean="0"/>
              <a:t>Example</a:t>
            </a:r>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128" y="4270272"/>
            <a:ext cx="4556371" cy="1787628"/>
          </a:xfrm>
          <a:prstGeom prst="rect">
            <a:avLst/>
          </a:prstGeom>
        </p:spPr>
      </p:pic>
    </p:spTree>
    <p:extLst>
      <p:ext uri="{BB962C8B-B14F-4D97-AF65-F5344CB8AC3E}">
        <p14:creationId xmlns:p14="http://schemas.microsoft.com/office/powerpoint/2010/main" val="40680687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p:spPr>
        <p:txBody>
          <a:bodyPr/>
          <a:lstStyle/>
          <a:p>
            <a:r>
              <a:rPr lang="en-US" dirty="0">
                <a:solidFill>
                  <a:schemeClr val="bg1"/>
                </a:solidFill>
              </a:rPr>
              <a:t>Introduction</a:t>
            </a:r>
            <a:r>
              <a:rPr lang="en-US" dirty="0"/>
              <a:t> </a:t>
            </a:r>
            <a:r>
              <a:rPr lang="en-US" dirty="0">
                <a:solidFill>
                  <a:schemeClr val="bg1"/>
                </a:solidFill>
              </a:rPr>
              <a:t>to DBMS, RDBMS and </a:t>
            </a:r>
            <a:r>
              <a:rPr lang="en-US" dirty="0" smtClean="0">
                <a:solidFill>
                  <a:schemeClr val="bg1"/>
                </a:solidFill>
              </a:rPr>
              <a:t>NoSQL</a:t>
            </a:r>
            <a:endParaRPr lang="en-US" dirty="0">
              <a:solidFill>
                <a:schemeClr val="bg1"/>
              </a:solidFill>
            </a:endParaRPr>
          </a:p>
        </p:txBody>
      </p:sp>
      <p:sp>
        <p:nvSpPr>
          <p:cNvPr id="3" name="TextBox 2"/>
          <p:cNvSpPr txBox="1"/>
          <p:nvPr/>
        </p:nvSpPr>
        <p:spPr>
          <a:xfrm>
            <a:off x="495300" y="1041400"/>
            <a:ext cx="8204200" cy="5416868"/>
          </a:xfrm>
          <a:prstGeom prst="rect">
            <a:avLst/>
          </a:prstGeom>
          <a:noFill/>
        </p:spPr>
        <p:txBody>
          <a:bodyPr wrap="square" rtlCol="0">
            <a:spAutoFit/>
          </a:bodyPr>
          <a:lstStyle/>
          <a:p>
            <a:pPr marL="285750" indent="-285750">
              <a:buFont typeface="Wingdings" panose="05000000000000000000" pitchFamily="2" charset="2"/>
              <a:buChar char="§"/>
            </a:pPr>
            <a:r>
              <a:rPr lang="en-US" b="1" dirty="0"/>
              <a:t>Database Management Systems </a:t>
            </a:r>
            <a:r>
              <a:rPr lang="en-US" b="1" dirty="0" smtClean="0"/>
              <a:t>(</a:t>
            </a:r>
            <a:r>
              <a:rPr lang="en-US" b="1" dirty="0"/>
              <a:t>DBMS</a:t>
            </a:r>
            <a:r>
              <a:rPr lang="en-US" b="1" dirty="0" smtClean="0"/>
              <a:t>)</a:t>
            </a:r>
            <a:endParaRPr lang="en-US" b="1" dirty="0"/>
          </a:p>
          <a:p>
            <a:pPr marL="742950" lvl="1" indent="-285750">
              <a:buFont typeface="Wingdings" panose="05000000000000000000" pitchFamily="2" charset="2"/>
              <a:buChar char="§"/>
            </a:pPr>
            <a:r>
              <a:rPr lang="en-US" sz="1600" dirty="0"/>
              <a:t>Databases are logically modelled storage spaces for all kinds of different information (data</a:t>
            </a:r>
            <a:r>
              <a:rPr lang="en-US" sz="1600" dirty="0" smtClean="0"/>
              <a:t>).</a:t>
            </a:r>
            <a:endParaRPr lang="en-US" sz="1600" dirty="0"/>
          </a:p>
          <a:p>
            <a:pPr lvl="1"/>
            <a:r>
              <a:rPr lang="en-US" b="1" dirty="0" smtClean="0"/>
              <a:t>	Example</a:t>
            </a:r>
            <a:r>
              <a:rPr lang="en-US" b="1" dirty="0"/>
              <a:t>:</a:t>
            </a:r>
          </a:p>
          <a:p>
            <a:pPr marL="1657350" lvl="3" indent="-285750">
              <a:buFont typeface="Wingdings" panose="05000000000000000000" pitchFamily="2" charset="2"/>
              <a:buChar char="§"/>
            </a:pPr>
            <a:r>
              <a:rPr lang="en-US" sz="1600" dirty="0"/>
              <a:t>File systems</a:t>
            </a:r>
          </a:p>
          <a:p>
            <a:pPr marL="1657350" lvl="3" indent="-285750">
              <a:buFont typeface="Wingdings" panose="05000000000000000000" pitchFamily="2" charset="2"/>
              <a:buChar char="§"/>
            </a:pPr>
            <a:r>
              <a:rPr lang="en-US" sz="1600" dirty="0"/>
              <a:t>MS Excel</a:t>
            </a:r>
          </a:p>
          <a:p>
            <a:pPr marL="1657350" lvl="3" indent="-285750">
              <a:buFont typeface="Wingdings" panose="05000000000000000000" pitchFamily="2" charset="2"/>
              <a:buChar char="§"/>
            </a:pPr>
            <a:r>
              <a:rPr lang="en-US" sz="1600" dirty="0"/>
              <a:t>xml </a:t>
            </a:r>
          </a:p>
          <a:p>
            <a:pPr marL="285750" indent="-285750">
              <a:buFont typeface="Wingdings" panose="05000000000000000000" pitchFamily="2" charset="2"/>
              <a:buChar char="§"/>
            </a:pPr>
            <a:r>
              <a:rPr lang="en-US" b="1" dirty="0" smtClean="0"/>
              <a:t>Relational Database Management Systems (RDBMS)</a:t>
            </a:r>
          </a:p>
          <a:p>
            <a:pPr marL="742950" lvl="1" indent="-285750">
              <a:buFont typeface="Wingdings" panose="05000000000000000000" pitchFamily="2" charset="2"/>
              <a:buChar char="§"/>
            </a:pPr>
            <a:r>
              <a:rPr lang="en-US" sz="1600" dirty="0"/>
              <a:t>Relational Database Systems implement the relational model to work with the </a:t>
            </a:r>
            <a:r>
              <a:rPr lang="en-US" sz="1600" dirty="0" smtClean="0"/>
              <a:t>data.</a:t>
            </a:r>
          </a:p>
          <a:p>
            <a:pPr marL="742950" lvl="1" indent="-285750">
              <a:buFont typeface="Wingdings" panose="05000000000000000000" pitchFamily="2" charset="2"/>
              <a:buChar char="§"/>
            </a:pPr>
            <a:r>
              <a:rPr lang="en-US" sz="1600" dirty="0"/>
              <a:t>Data are stored in groups called 'tables' or </a:t>
            </a:r>
            <a:r>
              <a:rPr lang="en-US" sz="1600" dirty="0" smtClean="0"/>
              <a:t>'relations‘.</a:t>
            </a:r>
            <a:endParaRPr lang="en-US" sz="1600" dirty="0"/>
          </a:p>
          <a:p>
            <a:pPr marL="742950" lvl="1" indent="-285750">
              <a:buFont typeface="Wingdings" panose="05000000000000000000" pitchFamily="2" charset="2"/>
              <a:buChar char="§"/>
            </a:pPr>
            <a:r>
              <a:rPr lang="en-US" sz="1600" dirty="0"/>
              <a:t>Tables </a:t>
            </a:r>
            <a:r>
              <a:rPr lang="en-US" sz="1600" dirty="0" smtClean="0"/>
              <a:t>consists </a:t>
            </a:r>
            <a:r>
              <a:rPr lang="en-US" sz="1600" dirty="0"/>
              <a:t>of 'rows' or 'records' and 'columns' or </a:t>
            </a:r>
            <a:r>
              <a:rPr lang="en-US" sz="1600" dirty="0" smtClean="0"/>
              <a:t>'fields‘.</a:t>
            </a:r>
          </a:p>
          <a:p>
            <a:pPr marL="742950" lvl="1" indent="-285750">
              <a:buFont typeface="Wingdings" panose="05000000000000000000" pitchFamily="2" charset="2"/>
              <a:buChar char="§"/>
            </a:pPr>
            <a:r>
              <a:rPr lang="en-US" sz="1600" dirty="0"/>
              <a:t>Rows are usually identified by a unique 'key' which may be a single column or a group of </a:t>
            </a:r>
            <a:r>
              <a:rPr lang="en-US" sz="1600" dirty="0" smtClean="0"/>
              <a:t>columns.</a:t>
            </a:r>
            <a:endParaRPr lang="en-US" sz="1600" dirty="0"/>
          </a:p>
          <a:p>
            <a:pPr marL="742950" lvl="1" indent="-285750">
              <a:buFont typeface="Wingdings" panose="05000000000000000000" pitchFamily="2" charset="2"/>
              <a:buChar char="§"/>
            </a:pPr>
            <a:r>
              <a:rPr lang="en-US" sz="1600" dirty="0"/>
              <a:t>  Columns can be linked to other tables with similar </a:t>
            </a:r>
            <a:r>
              <a:rPr lang="en-US" sz="1600" dirty="0" smtClean="0"/>
              <a:t>columns through keys.</a:t>
            </a:r>
            <a:endParaRPr lang="en-US" sz="1600" dirty="0"/>
          </a:p>
          <a:p>
            <a:pPr lvl="2"/>
            <a:r>
              <a:rPr lang="en-US" b="1" dirty="0"/>
              <a:t>Example:</a:t>
            </a:r>
          </a:p>
          <a:p>
            <a:pPr marL="2114550" lvl="4" indent="-285750">
              <a:buFont typeface="Wingdings" panose="05000000000000000000" pitchFamily="2" charset="2"/>
              <a:buChar char="§"/>
            </a:pPr>
            <a:r>
              <a:rPr lang="en-US" sz="1600" dirty="0" smtClean="0"/>
              <a:t>MySQL (Open source)</a:t>
            </a:r>
            <a:endParaRPr lang="en-US" sz="1600" dirty="0"/>
          </a:p>
          <a:p>
            <a:pPr marL="2114550" lvl="4" indent="-285750">
              <a:buFont typeface="Wingdings" panose="05000000000000000000" pitchFamily="2" charset="2"/>
              <a:buChar char="§"/>
            </a:pPr>
            <a:r>
              <a:rPr lang="en-US" sz="1600" dirty="0" smtClean="0"/>
              <a:t>PostgreSQL </a:t>
            </a:r>
            <a:r>
              <a:rPr lang="en-US" sz="1600" dirty="0"/>
              <a:t>(Open source)</a:t>
            </a:r>
          </a:p>
          <a:p>
            <a:pPr marL="2114550" lvl="4" indent="-285750">
              <a:buFont typeface="Wingdings" panose="05000000000000000000" pitchFamily="2" charset="2"/>
              <a:buChar char="§"/>
            </a:pPr>
            <a:r>
              <a:rPr lang="en-US" sz="1600" dirty="0" smtClean="0"/>
              <a:t>MSSQL</a:t>
            </a:r>
          </a:p>
          <a:p>
            <a:pPr marL="2114550" lvl="4" indent="-285750">
              <a:buFont typeface="Wingdings" panose="05000000000000000000" pitchFamily="2" charset="2"/>
              <a:buChar char="§"/>
            </a:pPr>
            <a:r>
              <a:rPr lang="en-US" sz="1600" dirty="0" smtClean="0"/>
              <a:t>Oracle</a:t>
            </a:r>
            <a:endParaRPr lang="en-US" dirty="0"/>
          </a:p>
          <a:p>
            <a:pPr marL="1200150" lvl="2" indent="-285750">
              <a:buFont typeface="Wingdings" panose="05000000000000000000" pitchFamily="2" charset="2"/>
              <a:buChar char="§"/>
            </a:pPr>
            <a:endParaRPr lang="en-US" dirty="0" smtClean="0"/>
          </a:p>
        </p:txBody>
      </p:sp>
    </p:spTree>
    <p:extLst>
      <p:ext uri="{BB962C8B-B14F-4D97-AF65-F5344CB8AC3E}">
        <p14:creationId xmlns:p14="http://schemas.microsoft.com/office/powerpoint/2010/main" val="3191934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smtClean="0">
                <a:solidFill>
                  <a:schemeClr val="bg1"/>
                </a:solidFill>
              </a:rPr>
              <a:t>Triggers</a:t>
            </a:r>
            <a:endParaRPr lang="en-US" dirty="0">
              <a:solidFill>
                <a:schemeClr val="bg1"/>
              </a:solidFill>
            </a:endParaRP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sz="1600" b="1">
                <a:solidFill>
                  <a:prstClr val="black"/>
                </a:solidFill>
              </a:rPr>
              <a:t>Syntax</a:t>
            </a:r>
          </a:p>
          <a:p>
            <a:pPr>
              <a:buFont typeface="Wingdings" panose="05000000000000000000" pitchFamily="2" charset="2"/>
              <a:buChar char="§"/>
            </a:pPr>
            <a:endParaRPr sz="1600" b="1">
              <a:solidFill>
                <a:prstClr val="black"/>
              </a:solidFill>
            </a:endParaRPr>
          </a:p>
          <a:p>
            <a:pPr>
              <a:buFont typeface="Wingdings" panose="05000000000000000000" pitchFamily="2" charset="2"/>
              <a:buChar char="§"/>
            </a:pPr>
            <a:endParaRPr sz="1600" b="1">
              <a:solidFill>
                <a:prstClr val="black"/>
              </a:solidFill>
            </a:endParaRPr>
          </a:p>
          <a:p>
            <a:pPr marL="457200" lvl="1" indent="0">
              <a:buFont typeface="Arial"/>
              <a:buNone/>
            </a:pPr>
            <a:endParaRPr sz="1400" b="1">
              <a:solidFill>
                <a:prstClr val="black"/>
              </a:solidFill>
            </a:endParaRPr>
          </a:p>
          <a:p>
            <a:pPr marL="457200" lvl="1" indent="0">
              <a:buFont typeface="Arial"/>
              <a:buNone/>
            </a:pPr>
            <a:endParaRPr sz="1400" b="1">
              <a:solidFill>
                <a:prstClr val="black"/>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520" y="2147740"/>
            <a:ext cx="7582959" cy="2105319"/>
          </a:xfrm>
          <a:prstGeom prst="rect">
            <a:avLst/>
          </a:prstGeom>
        </p:spPr>
      </p:pic>
    </p:spTree>
    <p:extLst>
      <p:ext uri="{BB962C8B-B14F-4D97-AF65-F5344CB8AC3E}">
        <p14:creationId xmlns:p14="http://schemas.microsoft.com/office/powerpoint/2010/main" val="10887108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smtClean="0">
                <a:solidFill>
                  <a:schemeClr val="bg1"/>
                </a:solidFill>
              </a:rPr>
              <a:t>Indexes</a:t>
            </a:r>
            <a:endParaRPr lang="en-US" dirty="0">
              <a:solidFill>
                <a:schemeClr val="bg1"/>
              </a:solidFill>
            </a:endParaRP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sz="1600" b="1">
                <a:solidFill>
                  <a:prstClr val="black"/>
                </a:solidFill>
              </a:rPr>
              <a:t>Syntax</a:t>
            </a:r>
          </a:p>
          <a:p>
            <a:pPr>
              <a:buFont typeface="Wingdings" panose="05000000000000000000" pitchFamily="2" charset="2"/>
              <a:buChar char="§"/>
            </a:pPr>
            <a:endParaRPr sz="1600" b="1">
              <a:solidFill>
                <a:prstClr val="black"/>
              </a:solidFill>
            </a:endParaRPr>
          </a:p>
          <a:p>
            <a:pPr>
              <a:buFont typeface="Wingdings" panose="05000000000000000000" pitchFamily="2" charset="2"/>
              <a:buChar char="§"/>
            </a:pPr>
            <a:endParaRPr sz="1600" b="1">
              <a:solidFill>
                <a:prstClr val="black"/>
              </a:solidFill>
            </a:endParaRPr>
          </a:p>
          <a:p>
            <a:pPr marL="457200" lvl="1" indent="0">
              <a:buFont typeface="Arial"/>
              <a:buNone/>
            </a:pPr>
            <a:endParaRPr sz="1400" b="1">
              <a:solidFill>
                <a:prstClr val="black"/>
              </a:solidFill>
            </a:endParaRPr>
          </a:p>
          <a:p>
            <a:pPr marL="457200" lvl="1" indent="0">
              <a:buFont typeface="Arial"/>
              <a:buNone/>
            </a:pPr>
            <a:endParaRPr sz="1400" b="1">
              <a:solidFill>
                <a:prstClr val="black"/>
              </a:solidFill>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257" y="2425700"/>
            <a:ext cx="8135486" cy="1377950"/>
          </a:xfrm>
          <a:prstGeom prst="rect">
            <a:avLst/>
          </a:prstGeom>
        </p:spPr>
      </p:pic>
    </p:spTree>
    <p:extLst>
      <p:ext uri="{BB962C8B-B14F-4D97-AF65-F5344CB8AC3E}">
        <p14:creationId xmlns:p14="http://schemas.microsoft.com/office/powerpoint/2010/main" val="35510125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Using Common Table Expressions (CTE)</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solidFill>
                  <a:schemeClr val="tx1"/>
                </a:solidFill>
              </a:rPr>
              <a:t>Syntax</a:t>
            </a:r>
            <a:endParaRPr lang="en-US" sz="1600" b="1" dirty="0">
              <a:solidFill>
                <a:schemeClr val="tx1"/>
              </a:solidFill>
            </a:endParaRPr>
          </a:p>
          <a:p>
            <a:pPr marL="0" indent="0">
              <a:buNone/>
            </a:pPr>
            <a:endParaRPr lang="en-US" sz="1600" dirty="0">
              <a:solidFill>
                <a:schemeClr val="tx1"/>
              </a:solidFill>
            </a:endParaRPr>
          </a:p>
        </p:txBody>
      </p:sp>
      <p:sp>
        <p:nvSpPr>
          <p:cNvPr id="6" name="Rectangle 5"/>
          <p:cNvSpPr/>
          <p:nvPr/>
        </p:nvSpPr>
        <p:spPr>
          <a:xfrm>
            <a:off x="114300" y="3656568"/>
            <a:ext cx="8431354" cy="369332"/>
          </a:xfrm>
          <a:prstGeom prst="rect">
            <a:avLst/>
          </a:prstGeom>
        </p:spPr>
        <p:txBody>
          <a:bodyPr wrap="square">
            <a:spAutoFit/>
          </a:bodyPr>
          <a:lstStyle/>
          <a:p>
            <a:pPr marL="285750" indent="-285750">
              <a:buFont typeface="Wingdings" panose="05000000000000000000" pitchFamily="2" charset="2"/>
              <a:buChar char="§"/>
            </a:pPr>
            <a:r>
              <a:rPr lang="en-US" b="1" dirty="0" smtClean="0"/>
              <a:t>Example</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194" y="1524000"/>
            <a:ext cx="3981906" cy="2019300"/>
          </a:xfrm>
          <a:prstGeom prst="rect">
            <a:avLst/>
          </a:prstGeo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194" y="4025900"/>
            <a:ext cx="2177783" cy="1955800"/>
          </a:xfrm>
          <a:prstGeom prst="rect">
            <a:avLst/>
          </a:prstGeom>
        </p:spPr>
      </p:pic>
    </p:spTree>
    <p:extLst>
      <p:ext uri="{BB962C8B-B14F-4D97-AF65-F5344CB8AC3E}">
        <p14:creationId xmlns:p14="http://schemas.microsoft.com/office/powerpoint/2010/main" val="8616685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Dynamic SQL</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solidFill>
                  <a:schemeClr val="tx1"/>
                </a:solidFill>
              </a:rPr>
              <a:t>Syntax</a:t>
            </a:r>
            <a:endParaRPr lang="en-US" sz="1600" b="1" dirty="0">
              <a:solidFill>
                <a:schemeClr val="tx1"/>
              </a:solidFill>
            </a:endParaRPr>
          </a:p>
          <a:p>
            <a:pPr marL="0" indent="0">
              <a:buNone/>
            </a:pPr>
            <a:endParaRPr lang="en-US" sz="1600" dirty="0">
              <a:solidFill>
                <a:schemeClr val="tx1"/>
              </a:solidFill>
            </a:endParaRPr>
          </a:p>
        </p:txBody>
      </p:sp>
      <p:sp>
        <p:nvSpPr>
          <p:cNvPr id="6" name="Rectangle 5"/>
          <p:cNvSpPr/>
          <p:nvPr/>
        </p:nvSpPr>
        <p:spPr>
          <a:xfrm>
            <a:off x="114300" y="2564368"/>
            <a:ext cx="8431354" cy="369332"/>
          </a:xfrm>
          <a:prstGeom prst="rect">
            <a:avLst/>
          </a:prstGeom>
        </p:spPr>
        <p:txBody>
          <a:bodyPr wrap="square">
            <a:spAutoFit/>
          </a:bodyPr>
          <a:lstStyle/>
          <a:p>
            <a:pPr marL="285750" indent="-285750">
              <a:buFont typeface="Wingdings" panose="05000000000000000000" pitchFamily="2" charset="2"/>
              <a:buChar char="§"/>
            </a:pPr>
            <a:r>
              <a:rPr lang="en-US" b="1" dirty="0" smtClean="0"/>
              <a:t>Example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366" y="1722415"/>
            <a:ext cx="6365433" cy="411185"/>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100" y="3195476"/>
            <a:ext cx="6134100" cy="2532223"/>
          </a:xfrm>
          <a:prstGeom prst="rect">
            <a:avLst/>
          </a:prstGeom>
        </p:spPr>
      </p:pic>
    </p:spTree>
    <p:extLst>
      <p:ext uri="{BB962C8B-B14F-4D97-AF65-F5344CB8AC3E}">
        <p14:creationId xmlns:p14="http://schemas.microsoft.com/office/powerpoint/2010/main" val="13564189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Cursors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t>Example</a:t>
            </a:r>
          </a:p>
          <a:p>
            <a:pPr>
              <a:buFont typeface="Wingdings" panose="05000000000000000000" pitchFamily="2" charset="2"/>
              <a:buChar char="§"/>
            </a:pPr>
            <a:endParaRPr lang="en-US" sz="1600" dirty="0">
              <a:solidFill>
                <a:schemeClr val="tx1"/>
              </a:solidFill>
            </a:endParaRPr>
          </a:p>
        </p:txBody>
      </p:sp>
      <p:sp>
        <p:nvSpPr>
          <p:cNvPr id="6" name="Rectangle 5"/>
          <p:cNvSpPr/>
          <p:nvPr/>
        </p:nvSpPr>
        <p:spPr>
          <a:xfrm>
            <a:off x="114300" y="3656568"/>
            <a:ext cx="8431354" cy="369332"/>
          </a:xfrm>
          <a:prstGeom prst="rect">
            <a:avLst/>
          </a:prstGeom>
        </p:spPr>
        <p:txBody>
          <a:bodyPr wrap="square">
            <a:spAutoFit/>
          </a:bodyPr>
          <a:lstStyle/>
          <a:p>
            <a:pPr marL="285750" indent="-285750">
              <a:buFont typeface="Wingdings" panose="05000000000000000000" pitchFamily="2" charset="2"/>
              <a:buChar char="§"/>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435100"/>
            <a:ext cx="6413500" cy="4025900"/>
          </a:xfrm>
          <a:prstGeom prst="rect">
            <a:avLst/>
          </a:prstGeom>
        </p:spPr>
      </p:pic>
    </p:spTree>
    <p:extLst>
      <p:ext uri="{BB962C8B-B14F-4D97-AF65-F5344CB8AC3E}">
        <p14:creationId xmlns:p14="http://schemas.microsoft.com/office/powerpoint/2010/main" val="9785638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err="1">
                <a:solidFill>
                  <a:schemeClr val="bg1"/>
                </a:solidFill>
              </a:rPr>
              <a:t>.Net</a:t>
            </a:r>
            <a:r>
              <a:rPr lang="en-US" dirty="0">
                <a:solidFill>
                  <a:schemeClr val="bg1"/>
                </a:solidFill>
              </a:rPr>
              <a:t> Integration with PostgreSQL</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solidFill>
                  <a:schemeClr val="tx1"/>
                </a:solidFill>
              </a:rPr>
              <a:t>Prerequisites</a:t>
            </a:r>
          </a:p>
          <a:p>
            <a:pPr lvl="1">
              <a:buFont typeface="Wingdings" panose="05000000000000000000" pitchFamily="2" charset="2"/>
              <a:buChar char="§"/>
            </a:pPr>
            <a:r>
              <a:rPr lang="en-US" sz="1400" dirty="0" smtClean="0">
                <a:solidFill>
                  <a:schemeClr val="tx1"/>
                </a:solidFill>
              </a:rPr>
              <a:t>Install the setup (Setup_Npgsql-2.2.5.0-net45.exe) in the local machine which can be downloaded from the below path.</a:t>
            </a:r>
          </a:p>
          <a:p>
            <a:pPr lvl="2">
              <a:buFont typeface="Wingdings" panose="05000000000000000000" pitchFamily="2" charset="2"/>
              <a:buChar char="§"/>
            </a:pPr>
            <a:r>
              <a:rPr lang="en-US" sz="1200" dirty="0">
                <a:solidFill>
                  <a:schemeClr val="tx1"/>
                </a:solidFill>
                <a:hlinkClick r:id="rId2"/>
              </a:rPr>
              <a:t>https://</a:t>
            </a:r>
            <a:r>
              <a:rPr lang="en-US" sz="1200" dirty="0" smtClean="0">
                <a:solidFill>
                  <a:schemeClr val="tx1"/>
                </a:solidFill>
                <a:hlinkClick r:id="rId2"/>
              </a:rPr>
              <a:t>github.com/npgsql/npgsql/releases/download/v2.2.5/Setup_Npgsql-2.2.5.0-net45.exe</a:t>
            </a:r>
            <a:r>
              <a:rPr lang="en-US" sz="1200" dirty="0" smtClean="0">
                <a:solidFill>
                  <a:schemeClr val="tx1"/>
                </a:solidFill>
              </a:rPr>
              <a:t> </a:t>
            </a:r>
          </a:p>
          <a:p>
            <a:pPr lvl="1">
              <a:buFont typeface="Wingdings" panose="05000000000000000000" pitchFamily="2" charset="2"/>
              <a:buChar char="§"/>
            </a:pPr>
            <a:r>
              <a:rPr lang="en-US" sz="1400" dirty="0" err="1">
                <a:solidFill>
                  <a:schemeClr val="tx1"/>
                </a:solidFill>
              </a:rPr>
              <a:t>Npgsql</a:t>
            </a:r>
            <a:r>
              <a:rPr lang="en-US" sz="1400" dirty="0">
                <a:solidFill>
                  <a:schemeClr val="tx1"/>
                </a:solidFill>
              </a:rPr>
              <a:t> </a:t>
            </a:r>
            <a:r>
              <a:rPr lang="en-US" sz="1400" dirty="0" smtClean="0">
                <a:solidFill>
                  <a:schemeClr val="tx1"/>
                </a:solidFill>
              </a:rPr>
              <a:t>2.2.5 </a:t>
            </a:r>
            <a:r>
              <a:rPr lang="en-US" sz="1400" dirty="0">
                <a:solidFill>
                  <a:schemeClr val="tx1"/>
                </a:solidFill>
              </a:rPr>
              <a:t>– Is a .Net data provider for </a:t>
            </a:r>
            <a:r>
              <a:rPr lang="en-US" sz="1400" dirty="0" err="1">
                <a:solidFill>
                  <a:schemeClr val="tx1"/>
                </a:solidFill>
              </a:rPr>
              <a:t>Postgresql</a:t>
            </a:r>
            <a:r>
              <a:rPr lang="en-US" sz="1400" dirty="0">
                <a:solidFill>
                  <a:schemeClr val="tx1"/>
                </a:solidFill>
              </a:rPr>
              <a:t>.</a:t>
            </a:r>
          </a:p>
          <a:p>
            <a:pPr>
              <a:buFont typeface="Wingdings" panose="05000000000000000000" pitchFamily="2" charset="2"/>
              <a:buChar char="§"/>
            </a:pPr>
            <a:endParaRPr lang="en-US" dirty="0" smtClean="0">
              <a:solidFill>
                <a:schemeClr val="tx1"/>
              </a:solidFill>
            </a:endParaRPr>
          </a:p>
          <a:p>
            <a:pPr>
              <a:buFont typeface="Wingdings" panose="05000000000000000000" pitchFamily="2" charset="2"/>
              <a:buChar char="§"/>
            </a:pPr>
            <a:r>
              <a:rPr lang="en-US" sz="1600" b="1" dirty="0" smtClean="0">
                <a:solidFill>
                  <a:schemeClr val="tx1"/>
                </a:solidFill>
              </a:rPr>
              <a:t>Different approaches to call </a:t>
            </a:r>
            <a:r>
              <a:rPr lang="en-US" sz="1600" b="1" dirty="0" err="1" smtClean="0">
                <a:solidFill>
                  <a:schemeClr val="tx1"/>
                </a:solidFill>
              </a:rPr>
              <a:t>postgresql</a:t>
            </a:r>
            <a:r>
              <a:rPr lang="en-US" sz="1600" b="1" dirty="0">
                <a:solidFill>
                  <a:schemeClr val="tx1"/>
                </a:solidFill>
              </a:rPr>
              <a:t> </a:t>
            </a:r>
            <a:r>
              <a:rPr lang="en-US" sz="1600" b="1" dirty="0" smtClean="0">
                <a:solidFill>
                  <a:schemeClr val="tx1"/>
                </a:solidFill>
              </a:rPr>
              <a:t>queries and functions from c# code:</a:t>
            </a:r>
          </a:p>
          <a:p>
            <a:pPr lvl="1">
              <a:buFont typeface="Wingdings" panose="05000000000000000000" pitchFamily="2" charset="2"/>
              <a:buChar char="§"/>
            </a:pPr>
            <a:endParaRPr lang="en-US" sz="1400" b="1" dirty="0">
              <a:solidFill>
                <a:schemeClr val="tx1"/>
              </a:solidFill>
            </a:endParaRPr>
          </a:p>
          <a:p>
            <a:pPr lvl="1">
              <a:buFont typeface="Wingdings" panose="05000000000000000000" pitchFamily="2" charset="2"/>
              <a:buChar char="§"/>
            </a:pPr>
            <a:r>
              <a:rPr lang="en-US" sz="1400" b="1" dirty="0" smtClean="0">
                <a:solidFill>
                  <a:schemeClr val="tx1"/>
                </a:solidFill>
              </a:rPr>
              <a:t>ADO </a:t>
            </a:r>
            <a:r>
              <a:rPr lang="en-US" sz="1400" b="1" dirty="0" err="1" smtClean="0">
                <a:solidFill>
                  <a:schemeClr val="tx1"/>
                </a:solidFill>
              </a:rPr>
              <a:t>.Net</a:t>
            </a:r>
            <a:endParaRPr lang="en-US" sz="1400" b="1" dirty="0" smtClean="0">
              <a:solidFill>
                <a:schemeClr val="tx1"/>
              </a:solidFill>
            </a:endParaRPr>
          </a:p>
          <a:p>
            <a:pPr lvl="2">
              <a:buFont typeface="Wingdings" panose="05000000000000000000" pitchFamily="2" charset="2"/>
              <a:buChar char="§"/>
            </a:pPr>
            <a:endParaRPr lang="en-US" sz="1200" b="1" dirty="0">
              <a:solidFill>
                <a:schemeClr val="tx1"/>
              </a:solidFill>
            </a:endParaRPr>
          </a:p>
          <a:p>
            <a:pPr lvl="2">
              <a:buFont typeface="Wingdings" panose="05000000000000000000" pitchFamily="2" charset="2"/>
              <a:buChar char="§"/>
            </a:pPr>
            <a:r>
              <a:rPr lang="en-US" sz="1400" dirty="0">
                <a:solidFill>
                  <a:schemeClr val="tx1"/>
                </a:solidFill>
              </a:rPr>
              <a:t>Referencing the </a:t>
            </a:r>
            <a:r>
              <a:rPr lang="en-US" sz="1400" dirty="0" err="1" smtClean="0">
                <a:solidFill>
                  <a:schemeClr val="tx1"/>
                </a:solidFill>
              </a:rPr>
              <a:t>Npgsql</a:t>
            </a:r>
            <a:r>
              <a:rPr lang="en-US" sz="1400" dirty="0" smtClean="0">
                <a:solidFill>
                  <a:schemeClr val="tx1"/>
                </a:solidFill>
              </a:rPr>
              <a:t> </a:t>
            </a:r>
            <a:r>
              <a:rPr lang="en-US" sz="1400" dirty="0">
                <a:solidFill>
                  <a:schemeClr val="tx1"/>
                </a:solidFill>
              </a:rPr>
              <a:t>2.2.5</a:t>
            </a:r>
            <a:r>
              <a:rPr lang="en-US" sz="1400" dirty="0" smtClean="0">
                <a:solidFill>
                  <a:schemeClr val="tx1"/>
                </a:solidFill>
              </a:rPr>
              <a:t> </a:t>
            </a:r>
            <a:r>
              <a:rPr lang="en-US" sz="1400" dirty="0">
                <a:solidFill>
                  <a:schemeClr val="tx1"/>
                </a:solidFill>
              </a:rPr>
              <a:t>through </a:t>
            </a:r>
            <a:r>
              <a:rPr lang="en-US" sz="1400" dirty="0" err="1" smtClean="0">
                <a:solidFill>
                  <a:schemeClr val="tx1"/>
                </a:solidFill>
              </a:rPr>
              <a:t>nuget</a:t>
            </a:r>
            <a:r>
              <a:rPr lang="en-US" sz="1400" dirty="0">
                <a:solidFill>
                  <a:schemeClr val="tx1"/>
                </a:solidFill>
              </a:rPr>
              <a:t> </a:t>
            </a:r>
            <a:r>
              <a:rPr lang="en-US" sz="1400" dirty="0" smtClean="0">
                <a:solidFill>
                  <a:schemeClr val="tx1"/>
                </a:solidFill>
              </a:rPr>
              <a:t>package manager console.</a:t>
            </a:r>
          </a:p>
          <a:p>
            <a:pPr lvl="2">
              <a:buFont typeface="Wingdings" panose="05000000000000000000" pitchFamily="2" charset="2"/>
              <a:buChar char="§"/>
            </a:pPr>
            <a:endParaRPr lang="en-US" sz="1400" dirty="0" smtClean="0">
              <a:solidFill>
                <a:schemeClr val="tx1"/>
              </a:solidFill>
            </a:endParaRPr>
          </a:p>
          <a:p>
            <a:pPr lvl="2">
              <a:buFont typeface="Wingdings" panose="05000000000000000000" pitchFamily="2" charset="2"/>
              <a:buChar char="§"/>
            </a:pPr>
            <a:endParaRPr lang="en-US" sz="1400" dirty="0">
              <a:solidFill>
                <a:schemeClr val="tx1"/>
              </a:solidFill>
            </a:endParaRPr>
          </a:p>
          <a:p>
            <a:pPr lvl="3">
              <a:buFont typeface="Wingdings" panose="05000000000000000000" pitchFamily="2" charset="2"/>
              <a:buChar char="§"/>
            </a:pPr>
            <a:endParaRPr lang="en-US" sz="1200" dirty="0">
              <a:solidFill>
                <a:schemeClr val="tx1"/>
              </a:solidFill>
            </a:endParaRPr>
          </a:p>
          <a:p>
            <a:pPr lvl="1">
              <a:buFont typeface="Wingdings" panose="05000000000000000000" pitchFamily="2" charset="2"/>
              <a:buChar char="§"/>
            </a:pPr>
            <a:endParaRPr lang="en-US" sz="1400" b="1" dirty="0" smtClean="0">
              <a:solidFill>
                <a:schemeClr val="tx1"/>
              </a:solidFill>
            </a:endParaRPr>
          </a:p>
          <a:p>
            <a:pPr lvl="1">
              <a:buFont typeface="Wingdings" panose="05000000000000000000" pitchFamily="2" charset="2"/>
              <a:buChar char="§"/>
            </a:pPr>
            <a:endParaRPr lang="en-US" sz="1400" b="1" dirty="0">
              <a:solidFill>
                <a:schemeClr val="tx1"/>
              </a:solidFill>
            </a:endParaRPr>
          </a:p>
          <a:p>
            <a:pPr marL="0" indent="0">
              <a:buNone/>
            </a:pPr>
            <a:endParaRPr lang="en-US" sz="1600" dirty="0">
              <a:solidFill>
                <a:schemeClr val="tx1"/>
              </a:solidFill>
            </a:endParaRPr>
          </a:p>
          <a:p>
            <a:pPr marL="457200" lvl="1" indent="0">
              <a:buNone/>
            </a:pPr>
            <a:endParaRPr lang="en-US" sz="1400" b="1" dirty="0">
              <a:solidFill>
                <a:schemeClr val="tx1"/>
              </a:solidFill>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652" y="4094110"/>
            <a:ext cx="6944695" cy="752580"/>
          </a:xfrm>
          <a:prstGeom prst="rect">
            <a:avLst/>
          </a:prstGeom>
        </p:spPr>
      </p:pic>
    </p:spTree>
    <p:extLst>
      <p:ext uri="{BB962C8B-B14F-4D97-AF65-F5344CB8AC3E}">
        <p14:creationId xmlns:p14="http://schemas.microsoft.com/office/powerpoint/2010/main" val="38287103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err="1">
                <a:solidFill>
                  <a:schemeClr val="bg1"/>
                </a:solidFill>
              </a:rPr>
              <a:t>.Net</a:t>
            </a:r>
            <a:r>
              <a:rPr lang="en-US" dirty="0">
                <a:solidFill>
                  <a:schemeClr val="bg1"/>
                </a:solidFill>
              </a:rPr>
              <a:t> Integration with PostgreSQL</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solidFill>
                  <a:schemeClr val="tx1"/>
                </a:solidFill>
              </a:rPr>
              <a:t>Code sample</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699" y="1473200"/>
            <a:ext cx="6489701" cy="4635500"/>
          </a:xfrm>
          <a:prstGeom prst="rect">
            <a:avLst/>
          </a:prstGeom>
        </p:spPr>
      </p:pic>
    </p:spTree>
    <p:extLst>
      <p:ext uri="{BB962C8B-B14F-4D97-AF65-F5344CB8AC3E}">
        <p14:creationId xmlns:p14="http://schemas.microsoft.com/office/powerpoint/2010/main" val="6339230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err="1">
                <a:solidFill>
                  <a:schemeClr val="bg1"/>
                </a:solidFill>
              </a:rPr>
              <a:t>.Net</a:t>
            </a:r>
            <a:r>
              <a:rPr lang="en-US" dirty="0">
                <a:solidFill>
                  <a:schemeClr val="bg1"/>
                </a:solidFill>
              </a:rPr>
              <a:t> Integration with PostgreSQL</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Font typeface="Wingdings" panose="05000000000000000000" pitchFamily="2" charset="2"/>
              <a:buChar char="§"/>
            </a:pPr>
            <a:r>
              <a:rPr lang="en-US" sz="1400" b="1" dirty="0" smtClean="0">
                <a:solidFill>
                  <a:schemeClr val="tx1"/>
                </a:solidFill>
              </a:rPr>
              <a:t>Entity Framework</a:t>
            </a:r>
          </a:p>
          <a:p>
            <a:pPr lvl="2">
              <a:buFont typeface="Wingdings" panose="05000000000000000000" pitchFamily="2" charset="2"/>
              <a:buChar char="§"/>
            </a:pPr>
            <a:endParaRPr lang="en-US" sz="1200" b="1" dirty="0">
              <a:solidFill>
                <a:schemeClr val="tx1"/>
              </a:solidFill>
            </a:endParaRPr>
          </a:p>
          <a:p>
            <a:pPr lvl="2">
              <a:buFont typeface="Wingdings" panose="05000000000000000000" pitchFamily="2" charset="2"/>
              <a:buChar char="§"/>
            </a:pPr>
            <a:r>
              <a:rPr lang="en-US" sz="1200" dirty="0">
                <a:solidFill>
                  <a:schemeClr val="tx1"/>
                </a:solidFill>
              </a:rPr>
              <a:t>Referencing the </a:t>
            </a:r>
            <a:r>
              <a:rPr lang="en-US" sz="1200" dirty="0" err="1">
                <a:solidFill>
                  <a:schemeClr val="tx1"/>
                </a:solidFill>
              </a:rPr>
              <a:t>Npgsql</a:t>
            </a:r>
            <a:r>
              <a:rPr lang="en-US" sz="1200" dirty="0">
                <a:solidFill>
                  <a:schemeClr val="tx1"/>
                </a:solidFill>
              </a:rPr>
              <a:t> </a:t>
            </a:r>
            <a:r>
              <a:rPr lang="en-US" sz="1200" dirty="0" smtClean="0">
                <a:solidFill>
                  <a:schemeClr val="tx1"/>
                </a:solidFill>
              </a:rPr>
              <a:t>2.2.5, </a:t>
            </a:r>
            <a:r>
              <a:rPr lang="en-US" sz="1200" dirty="0" err="1" smtClean="0">
                <a:solidFill>
                  <a:schemeClr val="tx1"/>
                </a:solidFill>
              </a:rPr>
              <a:t>EntityFramework</a:t>
            </a:r>
            <a:r>
              <a:rPr lang="en-US" sz="1200" dirty="0" smtClean="0">
                <a:solidFill>
                  <a:schemeClr val="tx1"/>
                </a:solidFill>
              </a:rPr>
              <a:t> 6.0 and </a:t>
            </a:r>
            <a:r>
              <a:rPr lang="en-US" sz="1200" dirty="0" err="1" smtClean="0">
                <a:solidFill>
                  <a:schemeClr val="tx1"/>
                </a:solidFill>
              </a:rPr>
              <a:t>Npgsql.EntityFramework</a:t>
            </a:r>
            <a:r>
              <a:rPr lang="en-US" sz="1200" dirty="0" smtClean="0">
                <a:solidFill>
                  <a:schemeClr val="tx1"/>
                </a:solidFill>
              </a:rPr>
              <a:t> 2.2.5 </a:t>
            </a:r>
            <a:r>
              <a:rPr lang="en-US" sz="1200" dirty="0" err="1" smtClean="0">
                <a:solidFill>
                  <a:schemeClr val="tx1"/>
                </a:solidFill>
              </a:rPr>
              <a:t>dlls</a:t>
            </a:r>
            <a:r>
              <a:rPr lang="en-US" sz="1200" dirty="0" smtClean="0">
                <a:solidFill>
                  <a:schemeClr val="tx1"/>
                </a:solidFill>
              </a:rPr>
              <a:t> through </a:t>
            </a:r>
            <a:r>
              <a:rPr lang="en-US" sz="1200" dirty="0" err="1">
                <a:solidFill>
                  <a:schemeClr val="tx1"/>
                </a:solidFill>
              </a:rPr>
              <a:t>nuget</a:t>
            </a:r>
            <a:r>
              <a:rPr lang="en-US" sz="1200" dirty="0">
                <a:solidFill>
                  <a:schemeClr val="tx1"/>
                </a:solidFill>
              </a:rPr>
              <a:t> package manager console.</a:t>
            </a:r>
          </a:p>
          <a:p>
            <a:pPr lvl="2">
              <a:buFont typeface="Wingdings" panose="05000000000000000000" pitchFamily="2" charset="2"/>
              <a:buChar char="§"/>
            </a:pPr>
            <a:endParaRPr lang="en-US" sz="1200" dirty="0" smtClean="0">
              <a:solidFill>
                <a:schemeClr val="tx1"/>
              </a:solidFill>
            </a:endParaRPr>
          </a:p>
          <a:p>
            <a:pPr lvl="2">
              <a:buFont typeface="Wingdings" panose="05000000000000000000" pitchFamily="2" charset="2"/>
              <a:buChar char="§"/>
            </a:pPr>
            <a:endParaRPr lang="en-US" sz="1400" dirty="0">
              <a:solidFill>
                <a:schemeClr val="tx1"/>
              </a:solidFill>
            </a:endParaRPr>
          </a:p>
          <a:p>
            <a:pPr lvl="3">
              <a:buFont typeface="Wingdings" panose="05000000000000000000" pitchFamily="2" charset="2"/>
              <a:buChar char="§"/>
            </a:pPr>
            <a:endParaRPr lang="en-US" sz="1200" dirty="0">
              <a:solidFill>
                <a:schemeClr val="tx1"/>
              </a:solidFill>
            </a:endParaRPr>
          </a:p>
          <a:p>
            <a:pPr lvl="1">
              <a:buFont typeface="Wingdings" panose="05000000000000000000" pitchFamily="2" charset="2"/>
              <a:buChar char="§"/>
            </a:pPr>
            <a:endParaRPr lang="en-US" sz="1400" b="1" dirty="0" smtClean="0">
              <a:solidFill>
                <a:schemeClr val="tx1"/>
              </a:solidFill>
            </a:endParaRPr>
          </a:p>
          <a:p>
            <a:pPr lvl="1">
              <a:buFont typeface="Wingdings" panose="05000000000000000000" pitchFamily="2" charset="2"/>
              <a:buChar char="§"/>
            </a:pPr>
            <a:endParaRPr lang="en-US" sz="1400" b="1" dirty="0">
              <a:solidFill>
                <a:schemeClr val="tx1"/>
              </a:solidFill>
            </a:endParaRPr>
          </a:p>
          <a:p>
            <a:pPr marL="0" indent="0">
              <a:buNone/>
            </a:pPr>
            <a:endParaRPr lang="en-US" sz="1600" dirty="0">
              <a:solidFill>
                <a:schemeClr val="tx1"/>
              </a:solidFill>
            </a:endParaRPr>
          </a:p>
          <a:p>
            <a:pPr marL="457200" lvl="1" indent="0">
              <a:buNone/>
            </a:pPr>
            <a:endParaRPr lang="en-US" sz="1400" b="1" dirty="0">
              <a:solidFill>
                <a:schemeClr val="tx1"/>
              </a:solidFill>
            </a:endParaRPr>
          </a:p>
        </p:txBody>
      </p:sp>
      <p:pic>
        <p:nvPicPr>
          <p:cNvPr id="4098" name="Picture 2"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187" y="3314700"/>
            <a:ext cx="288131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352" y="2012878"/>
            <a:ext cx="6944695" cy="882722"/>
          </a:xfrm>
          <a:prstGeom prst="rect">
            <a:avLst/>
          </a:prstGeom>
        </p:spPr>
      </p:pic>
    </p:spTree>
    <p:extLst>
      <p:ext uri="{BB962C8B-B14F-4D97-AF65-F5344CB8AC3E}">
        <p14:creationId xmlns:p14="http://schemas.microsoft.com/office/powerpoint/2010/main" val="10764017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err="1">
                <a:solidFill>
                  <a:schemeClr val="bg1"/>
                </a:solidFill>
              </a:rPr>
              <a:t>.Net</a:t>
            </a:r>
            <a:r>
              <a:rPr lang="en-US" dirty="0">
                <a:solidFill>
                  <a:schemeClr val="bg1"/>
                </a:solidFill>
              </a:rPr>
              <a:t> Integration with PostgreSQL</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b="1" dirty="0" smtClean="0">
                <a:solidFill>
                  <a:schemeClr val="tx1"/>
                </a:solidFill>
              </a:rPr>
              <a:t>Code sample</a:t>
            </a:r>
          </a:p>
        </p:txBody>
      </p:sp>
      <p:pic>
        <p:nvPicPr>
          <p:cNvPr id="5122" name="Picture 4"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828800"/>
            <a:ext cx="87249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47465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a:ln w="9525">
            <a:noFill/>
            <a:miter lim="800000"/>
            <a:headEnd/>
            <a:tailEnd/>
          </a:ln>
        </p:spPr>
        <p:txBody>
          <a:bodyPr vert="horz" wrap="square" lIns="91440" tIns="45720" rIns="91440" bIns="45720" numCol="1" rtlCol="0" anchor="t" anchorCtr="0" compatLnSpc="1">
            <a:prstTxWarp prst="textNoShape">
              <a:avLst/>
            </a:prstTxWarp>
            <a:spAutoFit/>
          </a:bodyPr>
          <a:lstStyle/>
          <a:p>
            <a:r>
              <a:rPr lang="en-US" dirty="0">
                <a:solidFill>
                  <a:schemeClr val="bg1"/>
                </a:solidFill>
              </a:rPr>
              <a:t>References</a:t>
            </a:r>
          </a:p>
        </p:txBody>
      </p:sp>
      <p:sp>
        <p:nvSpPr>
          <p:cNvPr id="5" name="Text Placeholder 6"/>
          <p:cNvSpPr txBox="1">
            <a:spLocks/>
          </p:cNvSpPr>
          <p:nvPr/>
        </p:nvSpPr>
        <p:spPr>
          <a:xfrm>
            <a:off x="114300" y="1054100"/>
            <a:ext cx="8851899" cy="5499100"/>
          </a:xfrm>
          <a:prstGeom prst="rect">
            <a:avLst/>
          </a:prstGeom>
        </p:spPr>
        <p:txBody>
          <a:bodyPr>
            <a:norm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Font typeface="Wingdings" panose="05000000000000000000" pitchFamily="2" charset="2"/>
              <a:buChar char="§"/>
            </a:pPr>
            <a:endParaRPr lang="en-US" sz="1400" b="1" dirty="0" smtClean="0">
              <a:solidFill>
                <a:schemeClr val="tx1"/>
              </a:solidFill>
              <a:hlinkClick r:id="rId2"/>
            </a:endParaRPr>
          </a:p>
          <a:p>
            <a:pPr lvl="1">
              <a:buFont typeface="Wingdings" panose="05000000000000000000" pitchFamily="2" charset="2"/>
              <a:buChar char="§"/>
            </a:pPr>
            <a:endParaRPr lang="en-US" sz="1400" b="1" dirty="0">
              <a:solidFill>
                <a:schemeClr val="tx1"/>
              </a:solidFill>
              <a:hlinkClick r:id="rId2"/>
            </a:endParaRPr>
          </a:p>
          <a:p>
            <a:pPr lvl="1">
              <a:buFont typeface="Wingdings" panose="05000000000000000000" pitchFamily="2" charset="2"/>
              <a:buChar char="§"/>
            </a:pPr>
            <a:r>
              <a:rPr lang="en-US" sz="1400" b="1" dirty="0" smtClean="0">
                <a:solidFill>
                  <a:schemeClr val="tx1"/>
                </a:solidFill>
                <a:hlinkClick r:id="rId2"/>
              </a:rPr>
              <a:t>http</a:t>
            </a:r>
            <a:r>
              <a:rPr lang="en-US" sz="1400" b="1" dirty="0">
                <a:solidFill>
                  <a:schemeClr val="tx1"/>
                </a:solidFill>
                <a:hlinkClick r:id="rId2"/>
              </a:rPr>
              <a:t>://www.postgresql.org/docs/9.5/interactive/index.html</a:t>
            </a:r>
            <a:endParaRPr lang="en-US" sz="1400" b="1" dirty="0">
              <a:solidFill>
                <a:schemeClr val="tx1"/>
              </a:solidFill>
            </a:endParaRPr>
          </a:p>
          <a:p>
            <a:pPr lvl="1">
              <a:buFont typeface="Wingdings" panose="05000000000000000000" pitchFamily="2" charset="2"/>
              <a:buChar char="§"/>
            </a:pPr>
            <a:r>
              <a:rPr lang="en-US" sz="1400" b="1" dirty="0">
                <a:solidFill>
                  <a:schemeClr val="tx1"/>
                </a:solidFill>
                <a:hlinkClick r:id="rId3"/>
              </a:rPr>
              <a:t>http://www.tutorialspoint.com/postgresql/</a:t>
            </a:r>
            <a:endParaRPr lang="en-US" sz="1400" b="1" dirty="0">
              <a:solidFill>
                <a:schemeClr val="tx1"/>
              </a:solidFill>
            </a:endParaRPr>
          </a:p>
          <a:p>
            <a:pPr lvl="1">
              <a:buFont typeface="Wingdings" panose="05000000000000000000" pitchFamily="2" charset="2"/>
              <a:buChar char="§"/>
            </a:pPr>
            <a:r>
              <a:rPr lang="en-US" sz="1400" b="1" dirty="0">
                <a:solidFill>
                  <a:schemeClr val="tx1"/>
                </a:solidFill>
                <a:hlinkClick r:id="rId4"/>
              </a:rPr>
              <a:t>http://</a:t>
            </a:r>
            <a:r>
              <a:rPr lang="en-US" sz="1400" b="1" dirty="0" smtClean="0">
                <a:solidFill>
                  <a:schemeClr val="tx1"/>
                </a:solidFill>
                <a:hlinkClick r:id="rId4"/>
              </a:rPr>
              <a:t>www.postgresql.org/files/documentation/pdf/9.1/postgresql-9.1-A4.pdf</a:t>
            </a:r>
            <a:endParaRPr lang="en-US" sz="1400" b="1" dirty="0" smtClean="0">
              <a:solidFill>
                <a:schemeClr val="tx1"/>
              </a:solidFill>
            </a:endParaRPr>
          </a:p>
          <a:p>
            <a:pPr lvl="1">
              <a:buFont typeface="Wingdings" panose="05000000000000000000" pitchFamily="2" charset="2"/>
              <a:buChar char="§"/>
            </a:pPr>
            <a:r>
              <a:rPr lang="en-US" sz="1400" b="1" dirty="0">
                <a:solidFill>
                  <a:schemeClr val="tx1"/>
                </a:solidFill>
                <a:hlinkClick r:id="rId5"/>
              </a:rPr>
              <a:t>https://</a:t>
            </a:r>
            <a:r>
              <a:rPr lang="en-US" sz="1400" b="1" dirty="0" smtClean="0">
                <a:solidFill>
                  <a:schemeClr val="tx1"/>
                </a:solidFill>
                <a:hlinkClick r:id="rId5"/>
              </a:rPr>
              <a:t>www.pgcon.org/2013/schedule/attachments/269_tour-of-postgresql-data-types.pdf</a:t>
            </a:r>
            <a:r>
              <a:rPr lang="en-US" sz="1400" b="1" dirty="0" smtClean="0">
                <a:solidFill>
                  <a:schemeClr val="tx1"/>
                </a:solidFill>
              </a:rPr>
              <a:t> </a:t>
            </a:r>
          </a:p>
          <a:p>
            <a:pPr lvl="1">
              <a:buFont typeface="Wingdings" panose="05000000000000000000" pitchFamily="2" charset="2"/>
              <a:buChar char="§"/>
            </a:pPr>
            <a:endParaRPr lang="en-US" sz="1400" b="1" dirty="0" smtClean="0">
              <a:solidFill>
                <a:schemeClr val="tx1"/>
              </a:solidFill>
            </a:endParaRPr>
          </a:p>
          <a:p>
            <a:pPr lvl="1">
              <a:buFont typeface="Wingdings" panose="05000000000000000000" pitchFamily="2" charset="2"/>
              <a:buChar char="§"/>
            </a:pPr>
            <a:endParaRPr lang="en-US" sz="1400" b="1" dirty="0">
              <a:solidFill>
                <a:schemeClr val="tx1"/>
              </a:solidFill>
            </a:endParaRPr>
          </a:p>
          <a:p>
            <a:pPr marL="0" indent="0">
              <a:buNone/>
            </a:pPr>
            <a:endParaRPr lang="en-US" sz="1600" dirty="0">
              <a:solidFill>
                <a:schemeClr val="tx1"/>
              </a:solidFill>
            </a:endParaRPr>
          </a:p>
          <a:p>
            <a:pPr marL="457200" lvl="1" indent="0">
              <a:buNone/>
            </a:pPr>
            <a:endParaRPr lang="en-US" sz="1400" b="1" dirty="0">
              <a:solidFill>
                <a:schemeClr val="tx1"/>
              </a:solidFill>
            </a:endParaRPr>
          </a:p>
        </p:txBody>
      </p:sp>
    </p:spTree>
    <p:extLst>
      <p:ext uri="{BB962C8B-B14F-4D97-AF65-F5344CB8AC3E}">
        <p14:creationId xmlns:p14="http://schemas.microsoft.com/office/powerpoint/2010/main" val="26915935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p:spPr>
        <p:txBody>
          <a:bodyPr/>
          <a:lstStyle/>
          <a:p>
            <a:r>
              <a:rPr lang="en-US" dirty="0">
                <a:solidFill>
                  <a:schemeClr val="bg1"/>
                </a:solidFill>
              </a:rPr>
              <a:t>Introduction to DBMS, RDBMS and </a:t>
            </a:r>
            <a:r>
              <a:rPr lang="en-US" dirty="0" smtClean="0">
                <a:solidFill>
                  <a:schemeClr val="bg1"/>
                </a:solidFill>
              </a:rPr>
              <a:t>NoSQL</a:t>
            </a:r>
            <a:endParaRPr lang="en-US" dirty="0">
              <a:solidFill>
                <a:schemeClr val="bg1"/>
              </a:solidFill>
            </a:endParaRPr>
          </a:p>
        </p:txBody>
      </p:sp>
      <p:sp>
        <p:nvSpPr>
          <p:cNvPr id="3" name="TextBox 2"/>
          <p:cNvSpPr txBox="1"/>
          <p:nvPr/>
        </p:nvSpPr>
        <p:spPr>
          <a:xfrm>
            <a:off x="495300" y="1041400"/>
            <a:ext cx="8204200" cy="646331"/>
          </a:xfrm>
          <a:prstGeom prst="rect">
            <a:avLst/>
          </a:prstGeom>
          <a:noFill/>
        </p:spPr>
        <p:txBody>
          <a:bodyPr wrap="square" rtlCol="0">
            <a:spAutoFit/>
          </a:bodyPr>
          <a:lstStyle/>
          <a:p>
            <a:pPr marL="285750" indent="-285750">
              <a:buFont typeface="Wingdings" panose="05000000000000000000" pitchFamily="2" charset="2"/>
              <a:buChar char="§"/>
            </a:pPr>
            <a:r>
              <a:rPr lang="en-US" b="1" dirty="0" smtClean="0"/>
              <a:t>Difference between DBMS and RDBMS</a:t>
            </a:r>
            <a:endParaRPr lang="en-US" dirty="0"/>
          </a:p>
          <a:p>
            <a:pPr marL="285750" indent="-285750">
              <a:buFont typeface="Wingdings" panose="05000000000000000000" pitchFamily="2" charset="2"/>
              <a:buChar char="§"/>
            </a:pP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0" y="2000250"/>
            <a:ext cx="7810499" cy="380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15630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1727200" y="2717800"/>
            <a:ext cx="6400800" cy="1015663"/>
          </a:xfrm>
          <a:prstGeom prst="rect">
            <a:avLst/>
          </a:prstGeom>
          <a:noFill/>
        </p:spPr>
        <p:txBody>
          <a:bodyPr wrap="square" rtlCol="0">
            <a:spAutoFit/>
          </a:bodyPr>
          <a:lstStyle/>
          <a:p>
            <a:pPr algn="ctr"/>
            <a:r>
              <a:rPr lang="en-US" sz="6000" b="1" dirty="0" smtClean="0">
                <a:solidFill>
                  <a:schemeClr val="tx1">
                    <a:lumMod val="50000"/>
                    <a:lumOff val="50000"/>
                  </a:schemeClr>
                </a:solidFill>
              </a:rPr>
              <a:t>Questions ? </a:t>
            </a:r>
          </a:p>
        </p:txBody>
      </p:sp>
    </p:spTree>
    <p:extLst>
      <p:ext uri="{BB962C8B-B14F-4D97-AF65-F5344CB8AC3E}">
        <p14:creationId xmlns:p14="http://schemas.microsoft.com/office/powerpoint/2010/main" val="36321978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p:sp>
      <p:sp>
        <p:nvSpPr>
          <p:cNvPr id="8" name="Text Placeholder 7"/>
          <p:cNvSpPr>
            <a:spLocks noGrp="1"/>
          </p:cNvSpPr>
          <p:nvPr>
            <p:ph type="body" sz="quarter" idx="20"/>
          </p:nvPr>
        </p:nvSpPr>
        <p:spPr/>
        <p:txBody>
          <a:bodyPr/>
          <a:lstStyle/>
          <a:p>
            <a:r>
              <a:rPr lang="en-US" dirty="0"/>
              <a:t>Suresh D.N. and Aravindhan D.</a:t>
            </a:r>
          </a:p>
          <a:p>
            <a:endParaRPr lang="en-US" dirty="0"/>
          </a:p>
        </p:txBody>
      </p:sp>
      <p:sp>
        <p:nvSpPr>
          <p:cNvPr id="9" name="Text Placeholder 8"/>
          <p:cNvSpPr>
            <a:spLocks noGrp="1"/>
          </p:cNvSpPr>
          <p:nvPr>
            <p:ph type="body" sz="quarter" idx="21"/>
          </p:nvPr>
        </p:nvSpPr>
        <p:spPr/>
        <p:txBody>
          <a:bodyPr/>
          <a:lstStyle/>
          <a:p>
            <a:endParaRPr lang="en-US"/>
          </a:p>
        </p:txBody>
      </p:sp>
      <p:sp>
        <p:nvSpPr>
          <p:cNvPr id="6" name="Title 5"/>
          <p:cNvSpPr>
            <a:spLocks noGrp="1"/>
          </p:cNvSpPr>
          <p:nvPr>
            <p:ph type="ctrTitle"/>
          </p:nvPr>
        </p:nvSpPr>
        <p:spPr/>
        <p:txBody>
          <a:bodyPr/>
          <a:lstStyle/>
          <a:p>
            <a:r>
              <a:rPr lang="en-US" dirty="0" smtClean="0"/>
              <a:t>Thank You</a:t>
            </a:r>
            <a:endParaRPr lang="en-US" dirty="0"/>
          </a:p>
        </p:txBody>
      </p:sp>
      <p:sp>
        <p:nvSpPr>
          <p:cNvPr id="10" name="Text Placeholder 9"/>
          <p:cNvSpPr>
            <a:spLocks noGrp="1"/>
          </p:cNvSpPr>
          <p:nvPr>
            <p:ph type="body" sz="quarter" idx="22"/>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p:spPr>
        <p:txBody>
          <a:bodyPr/>
          <a:lstStyle/>
          <a:p>
            <a:r>
              <a:rPr lang="en-US" dirty="0">
                <a:solidFill>
                  <a:schemeClr val="bg1"/>
                </a:solidFill>
              </a:rPr>
              <a:t>Introduction to DBMS, RDBMS and </a:t>
            </a:r>
            <a:r>
              <a:rPr lang="en-US" dirty="0" smtClean="0">
                <a:solidFill>
                  <a:schemeClr val="bg1"/>
                </a:solidFill>
              </a:rPr>
              <a:t>NoSQL</a:t>
            </a:r>
            <a:endParaRPr lang="en-US" dirty="0">
              <a:solidFill>
                <a:schemeClr val="bg1"/>
              </a:solidFill>
            </a:endParaRPr>
          </a:p>
        </p:txBody>
      </p:sp>
      <p:sp>
        <p:nvSpPr>
          <p:cNvPr id="3" name="TextBox 2"/>
          <p:cNvSpPr txBox="1"/>
          <p:nvPr/>
        </p:nvSpPr>
        <p:spPr>
          <a:xfrm>
            <a:off x="495300" y="1041400"/>
            <a:ext cx="8204200" cy="1661993"/>
          </a:xfrm>
          <a:prstGeom prst="rect">
            <a:avLst/>
          </a:prstGeom>
          <a:noFill/>
        </p:spPr>
        <p:txBody>
          <a:bodyPr wrap="square" rtlCol="0">
            <a:spAutoFit/>
          </a:bodyPr>
          <a:lstStyle/>
          <a:p>
            <a:pPr marL="285750" indent="-285750">
              <a:buFont typeface="Wingdings" panose="05000000000000000000" pitchFamily="2" charset="2"/>
              <a:buChar char="§"/>
            </a:pPr>
            <a:r>
              <a:rPr lang="en-US" b="1" dirty="0"/>
              <a:t>NoSQL Database Management Systems </a:t>
            </a:r>
            <a:endParaRPr lang="en-US" b="1" dirty="0" smtClean="0"/>
          </a:p>
          <a:p>
            <a:pPr marL="742950" lvl="1" indent="-285750">
              <a:buFont typeface="Wingdings" panose="05000000000000000000" pitchFamily="2" charset="2"/>
              <a:buChar char="§"/>
            </a:pPr>
            <a:r>
              <a:rPr lang="en-US" sz="1600" dirty="0"/>
              <a:t>NoSQL databases and management systems are relation-less (or schema-less) </a:t>
            </a:r>
            <a:r>
              <a:rPr lang="en-US" b="1" dirty="0" smtClean="0"/>
              <a:t>	Example</a:t>
            </a:r>
            <a:r>
              <a:rPr lang="en-US" b="1" dirty="0"/>
              <a:t>:</a:t>
            </a:r>
          </a:p>
          <a:p>
            <a:pPr marL="1657350" lvl="3" indent="-285750">
              <a:buFont typeface="Wingdings" panose="05000000000000000000" pitchFamily="2" charset="2"/>
              <a:buChar char="§"/>
            </a:pPr>
            <a:r>
              <a:rPr lang="en-US" sz="1600" dirty="0"/>
              <a:t>Cassandra </a:t>
            </a:r>
            <a:endParaRPr lang="en-US" sz="1600" dirty="0" smtClean="0"/>
          </a:p>
          <a:p>
            <a:pPr marL="1657350" lvl="3" indent="-285750">
              <a:buFont typeface="Wingdings" panose="05000000000000000000" pitchFamily="2" charset="2"/>
              <a:buChar char="§"/>
            </a:pPr>
            <a:r>
              <a:rPr lang="en-US" sz="1600" dirty="0" err="1"/>
              <a:t>MongoDB</a:t>
            </a:r>
            <a:endParaRPr lang="en-US" sz="1600" dirty="0"/>
          </a:p>
          <a:p>
            <a:pPr marL="1657350" lvl="3" indent="-285750">
              <a:buFont typeface="Wingdings" panose="05000000000000000000" pitchFamily="2" charset="2"/>
              <a:buChar char="§"/>
            </a:pPr>
            <a:r>
              <a:rPr lang="en-US" sz="1600" dirty="0" err="1"/>
              <a:t>Couchbase</a:t>
            </a:r>
            <a:endParaRPr lang="en-US" dirty="0" smtClean="0"/>
          </a:p>
        </p:txBody>
      </p:sp>
    </p:spTree>
    <p:extLst>
      <p:ext uri="{BB962C8B-B14F-4D97-AF65-F5344CB8AC3E}">
        <p14:creationId xmlns:p14="http://schemas.microsoft.com/office/powerpoint/2010/main" val="59484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p:spPr>
        <p:txBody>
          <a:bodyPr/>
          <a:lstStyle/>
          <a:p>
            <a:r>
              <a:rPr lang="en-US" dirty="0" smtClean="0">
                <a:solidFill>
                  <a:schemeClr val="bg1"/>
                </a:solidFill>
              </a:rPr>
              <a:t>History of PostgreSQL</a:t>
            </a:r>
            <a:endParaRPr lang="en-US" dirty="0">
              <a:solidFill>
                <a:schemeClr val="bg1"/>
              </a:solidFill>
            </a:endParaRPr>
          </a:p>
        </p:txBody>
      </p:sp>
      <p:sp>
        <p:nvSpPr>
          <p:cNvPr id="3" name="TextBox 2"/>
          <p:cNvSpPr txBox="1"/>
          <p:nvPr/>
        </p:nvSpPr>
        <p:spPr>
          <a:xfrm>
            <a:off x="495300" y="800100"/>
            <a:ext cx="8204200" cy="923330"/>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Created by </a:t>
            </a:r>
            <a:r>
              <a:rPr lang="en-US" dirty="0"/>
              <a:t>Michael </a:t>
            </a:r>
            <a:r>
              <a:rPr lang="en-US" dirty="0" smtClean="0"/>
              <a:t>Stonebraker</a:t>
            </a:r>
          </a:p>
          <a:p>
            <a:pPr marL="285750" indent="-285750">
              <a:buFont typeface="Wingdings" panose="05000000000000000000" pitchFamily="2" charset="2"/>
              <a:buChar char="§"/>
            </a:pPr>
            <a:r>
              <a:rPr lang="en-US" dirty="0" smtClean="0"/>
              <a:t>Its predecessor is Ingres (1977 to 1985) which is a </a:t>
            </a:r>
            <a:r>
              <a:rPr lang="en-US" dirty="0"/>
              <a:t>database system according to classic RDBMS </a:t>
            </a:r>
            <a:r>
              <a:rPr lang="en-US" dirty="0" smtClean="0"/>
              <a:t>theory.</a:t>
            </a:r>
            <a:endParaRPr lang="en-US" dirty="0"/>
          </a:p>
        </p:txBody>
      </p:sp>
      <p:pic>
        <p:nvPicPr>
          <p:cNvPr id="1026" name="Picture 4" descr="image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550" y="2095500"/>
            <a:ext cx="6311900" cy="407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5798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9396D"/>
          </a:solidFill>
        </p:spPr>
        <p:txBody>
          <a:bodyPr/>
          <a:lstStyle/>
          <a:p>
            <a:r>
              <a:rPr lang="en-US" dirty="0">
                <a:solidFill>
                  <a:schemeClr val="bg1"/>
                </a:solidFill>
              </a:rPr>
              <a:t>Introduction to PostgreSQL</a:t>
            </a:r>
          </a:p>
        </p:txBody>
      </p:sp>
      <p:sp>
        <p:nvSpPr>
          <p:cNvPr id="3" name="TextBox 2"/>
          <p:cNvSpPr txBox="1"/>
          <p:nvPr/>
        </p:nvSpPr>
        <p:spPr>
          <a:xfrm>
            <a:off x="495300" y="1041400"/>
            <a:ext cx="8204200"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It is a object oriented relational </a:t>
            </a:r>
            <a:r>
              <a:rPr lang="en-US" dirty="0"/>
              <a:t>database management </a:t>
            </a:r>
            <a:r>
              <a:rPr lang="en-US" dirty="0" smtClean="0"/>
              <a:t>system</a:t>
            </a:r>
          </a:p>
          <a:p>
            <a:pPr marL="285750" indent="-285750">
              <a:buFont typeface="Wingdings" panose="05000000000000000000" pitchFamily="2" charset="2"/>
              <a:buChar char="§"/>
            </a:pPr>
            <a:r>
              <a:rPr lang="en-US" dirty="0"/>
              <a:t>It is a </a:t>
            </a:r>
            <a:r>
              <a:rPr lang="en-US" dirty="0" smtClean="0"/>
              <a:t>open-source.</a:t>
            </a:r>
            <a:endParaRPr lang="en-US" dirty="0"/>
          </a:p>
          <a:p>
            <a:pPr marL="285750" indent="-285750">
              <a:buFont typeface="Wingdings" panose="05000000000000000000" pitchFamily="2" charset="2"/>
              <a:buChar char="§"/>
            </a:pPr>
            <a:r>
              <a:rPr lang="en-US" dirty="0" smtClean="0"/>
              <a:t>Versions</a:t>
            </a:r>
          </a:p>
          <a:p>
            <a:pPr marL="742950" lvl="1" indent="-285750">
              <a:buFont typeface="Wingdings" panose="05000000000000000000" pitchFamily="2" charset="2"/>
              <a:buChar char="§"/>
            </a:pPr>
            <a:r>
              <a:rPr lang="en-US" dirty="0"/>
              <a:t>9.5.1, 9.4.6, 9.3.11, </a:t>
            </a:r>
            <a:r>
              <a:rPr lang="en-US" dirty="0" smtClean="0"/>
              <a:t>9.2.15, 9.1.20 </a:t>
            </a:r>
            <a:r>
              <a:rPr lang="en-US" dirty="0"/>
              <a:t>and 9.0.23</a:t>
            </a:r>
          </a:p>
          <a:p>
            <a:pPr marL="285750" indent="-285750">
              <a:buFont typeface="Wingdings" panose="05000000000000000000" pitchFamily="2" charset="2"/>
              <a:buChar char="§"/>
            </a:pPr>
            <a:r>
              <a:rPr lang="en-US" dirty="0"/>
              <a:t>OS support </a:t>
            </a:r>
          </a:p>
          <a:p>
            <a:pPr marL="742950" lvl="1" indent="-285750">
              <a:buFont typeface="Wingdings" panose="05000000000000000000" pitchFamily="2" charset="2"/>
              <a:buChar char="§"/>
            </a:pPr>
            <a:r>
              <a:rPr lang="en-US" dirty="0" smtClean="0"/>
              <a:t>Linux</a:t>
            </a:r>
          </a:p>
          <a:p>
            <a:pPr marL="742950" lvl="1" indent="-285750">
              <a:buFont typeface="Wingdings" panose="05000000000000000000" pitchFamily="2" charset="2"/>
              <a:buChar char="§"/>
            </a:pPr>
            <a:r>
              <a:rPr lang="en-US" dirty="0" smtClean="0"/>
              <a:t>Windows</a:t>
            </a:r>
          </a:p>
          <a:p>
            <a:pPr marL="742950" lvl="1" indent="-285750">
              <a:buFont typeface="Wingdings" panose="05000000000000000000" pitchFamily="2" charset="2"/>
              <a:buChar char="§"/>
            </a:pPr>
            <a:r>
              <a:rPr lang="en-US" dirty="0" smtClean="0"/>
              <a:t>Mac </a:t>
            </a:r>
            <a:r>
              <a:rPr lang="en-US" dirty="0"/>
              <a:t>OS </a:t>
            </a:r>
            <a:r>
              <a:rPr lang="en-US" dirty="0" smtClean="0"/>
              <a:t>X</a:t>
            </a:r>
          </a:p>
          <a:p>
            <a:pPr marL="742950" lvl="1" indent="-285750">
              <a:buFont typeface="Wingdings" panose="05000000000000000000" pitchFamily="2" charset="2"/>
              <a:buChar char="§"/>
            </a:pPr>
            <a:r>
              <a:rPr lang="en-US" dirty="0" smtClean="0"/>
              <a:t>Solaris</a:t>
            </a:r>
          </a:p>
          <a:p>
            <a:pPr marL="285750" indent="-285750">
              <a:buFont typeface="Wingdings" panose="05000000000000000000" pitchFamily="2" charset="2"/>
              <a:buChar char="§"/>
            </a:pPr>
            <a:r>
              <a:rPr lang="en-US" dirty="0" smtClean="0"/>
              <a:t>Installation</a:t>
            </a:r>
          </a:p>
          <a:p>
            <a:pPr marL="742950" lvl="1" indent="-285750">
              <a:buFont typeface="Wingdings" panose="05000000000000000000" pitchFamily="2" charset="2"/>
              <a:buChar char="§"/>
            </a:pPr>
            <a:r>
              <a:rPr lang="en-US" dirty="0"/>
              <a:t>URL: </a:t>
            </a:r>
            <a:r>
              <a:rPr lang="en-US" dirty="0">
                <a:hlinkClick r:id="rId2"/>
              </a:rPr>
              <a:t>http://www.postgresql.org/download</a:t>
            </a:r>
            <a:r>
              <a:rPr lang="en-US" dirty="0" smtClean="0">
                <a:hlinkClick r:id="rId2"/>
              </a:rPr>
              <a:t>/</a:t>
            </a:r>
            <a:r>
              <a:rPr lang="en-US" dirty="0" smtClean="0"/>
              <a:t> 	</a:t>
            </a:r>
          </a:p>
          <a:p>
            <a:pPr marL="742950" lvl="1" indent="-285750">
              <a:buFont typeface="Wingdings" panose="05000000000000000000" pitchFamily="2" charset="2"/>
              <a:buChar char="§"/>
            </a:pPr>
            <a:r>
              <a:rPr lang="en-US" dirty="0" smtClean="0"/>
              <a:t>Methods:</a:t>
            </a:r>
          </a:p>
          <a:p>
            <a:pPr marL="1200150" lvl="2" indent="-285750">
              <a:buFont typeface="Wingdings" panose="05000000000000000000" pitchFamily="2" charset="2"/>
              <a:buChar char="§"/>
            </a:pPr>
            <a:r>
              <a:rPr lang="en-US" dirty="0" smtClean="0"/>
              <a:t>Executable</a:t>
            </a:r>
          </a:p>
          <a:p>
            <a:pPr marL="1200150" lvl="2" indent="-285750">
              <a:buFont typeface="Wingdings" panose="05000000000000000000" pitchFamily="2" charset="2"/>
              <a:buChar char="§"/>
            </a:pPr>
            <a:r>
              <a:rPr lang="en-US" dirty="0" smtClean="0"/>
              <a:t>Zip archive</a:t>
            </a:r>
          </a:p>
          <a:p>
            <a:pPr marL="742950" lvl="1"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p:txBody>
      </p:sp>
    </p:spTree>
    <p:extLst>
      <p:ext uri="{BB962C8B-B14F-4D97-AF65-F5344CB8AC3E}">
        <p14:creationId xmlns:p14="http://schemas.microsoft.com/office/powerpoint/2010/main" val="3972818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22017</TotalTime>
  <Words>2598</Words>
  <Application>Microsoft Office PowerPoint</Application>
  <PresentationFormat>On-screen Show (4:3)</PresentationFormat>
  <Paragraphs>652</Paragraphs>
  <Slides>61</Slides>
  <Notes>3</Notes>
  <HiddenSlides>0</HiddenSlides>
  <MMClips>0</MMClips>
  <ScaleCrop>false</ScaleCrop>
  <HeadingPairs>
    <vt:vector size="4" baseType="variant">
      <vt:variant>
        <vt:lpstr>Theme</vt:lpstr>
      </vt:variant>
      <vt:variant>
        <vt:i4>2</vt:i4>
      </vt:variant>
      <vt:variant>
        <vt:lpstr>Slide Titles</vt:lpstr>
      </vt:variant>
      <vt:variant>
        <vt:i4>61</vt:i4>
      </vt:variant>
    </vt:vector>
  </HeadingPairs>
  <TitlesOfParts>
    <vt:vector size="63" baseType="lpstr">
      <vt:lpstr>blank</vt:lpstr>
      <vt:lpstr>1_blank</vt:lpstr>
      <vt:lpstr>PostgreSQL Training </vt:lpstr>
      <vt:lpstr>Training Agenda</vt:lpstr>
      <vt:lpstr>Training Agenda</vt:lpstr>
      <vt:lpstr>Training Agenda</vt:lpstr>
      <vt:lpstr>Introduction to DBMS, RDBMS and NoSQL</vt:lpstr>
      <vt:lpstr>Introduction to DBMS, RDBMS and NoSQL</vt:lpstr>
      <vt:lpstr>Introduction to DBMS, RDBMS and NoSQL</vt:lpstr>
      <vt:lpstr>History of PostgreSQL</vt:lpstr>
      <vt:lpstr>Introduction to PostgreSQL</vt:lpstr>
      <vt:lpstr>Introduction to PostgreSQL</vt:lpstr>
      <vt:lpstr>Introduction to PostgreSQL</vt:lpstr>
      <vt:lpstr>Introduction to PostgreSQL</vt:lpstr>
      <vt:lpstr>Introduction to PostgreSQL</vt:lpstr>
      <vt:lpstr>Introduction to PostgreSQL</vt:lpstr>
      <vt:lpstr>Datatypes</vt:lpstr>
      <vt:lpstr>Datatypes</vt:lpstr>
      <vt:lpstr>Datatypes</vt:lpstr>
      <vt:lpstr>Datatypes</vt:lpstr>
      <vt:lpstr>Datatypes</vt:lpstr>
      <vt:lpstr>Datatypes</vt:lpstr>
      <vt:lpstr>Datatypes</vt:lpstr>
      <vt:lpstr>Datatypes</vt:lpstr>
      <vt:lpstr>Datatypes</vt:lpstr>
      <vt:lpstr>Datatypes</vt:lpstr>
      <vt:lpstr>Datatypes</vt:lpstr>
      <vt:lpstr>Datatypes</vt:lpstr>
      <vt:lpstr>Datatypes</vt:lpstr>
      <vt:lpstr>Datatypes</vt:lpstr>
      <vt:lpstr>SQL statements</vt:lpstr>
      <vt:lpstr>SQL statements</vt:lpstr>
      <vt:lpstr>SQL statements</vt:lpstr>
      <vt:lpstr>SQL statements</vt:lpstr>
      <vt:lpstr>SQL statements</vt:lpstr>
      <vt:lpstr>SQL statements</vt:lpstr>
      <vt:lpstr>SQL statements</vt:lpstr>
      <vt:lpstr>SQL statements</vt:lpstr>
      <vt:lpstr>SQL statements</vt:lpstr>
      <vt:lpstr>SQL statements</vt:lpstr>
      <vt:lpstr>SQL statements</vt:lpstr>
      <vt:lpstr>SQL statements</vt:lpstr>
      <vt:lpstr>SQL statements</vt:lpstr>
      <vt:lpstr>SQL statements</vt:lpstr>
      <vt:lpstr>SQL statements</vt:lpstr>
      <vt:lpstr>SQL statements</vt:lpstr>
      <vt:lpstr>SQL statements</vt:lpstr>
      <vt:lpstr>Predefined Functions</vt:lpstr>
      <vt:lpstr>Predefined Functions</vt:lpstr>
      <vt:lpstr>Predefined Functions</vt:lpstr>
      <vt:lpstr>Custom Functions</vt:lpstr>
      <vt:lpstr>Triggers</vt:lpstr>
      <vt:lpstr>Indexes</vt:lpstr>
      <vt:lpstr>Using Common Table Expressions (CTE)</vt:lpstr>
      <vt:lpstr>Dynamic SQL</vt:lpstr>
      <vt:lpstr>Cursors</vt:lpstr>
      <vt:lpstr>.Net Integration with PostgreSQL</vt:lpstr>
      <vt:lpstr>.Net Integration with PostgreSQL</vt:lpstr>
      <vt:lpstr>.Net Integration with PostgreSQL</vt:lpstr>
      <vt:lpstr>.Net Integration with PostgreSQL</vt:lpstr>
      <vt:lpstr>References</vt:lpstr>
      <vt:lpstr>PowerPoint Presentation</vt:lpstr>
      <vt:lpstr>Thank You</vt:lpstr>
    </vt:vector>
  </TitlesOfParts>
  <Company>VirtuaDesk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PostgreSQL</dc:title>
  <dc:creator>su295966</dc:creator>
  <cp:lastModifiedBy>Windows User</cp:lastModifiedBy>
  <cp:revision>129</cp:revision>
  <cp:lastPrinted>2011-09-27T16:59:14Z</cp:lastPrinted>
  <dcterms:created xsi:type="dcterms:W3CDTF">2016-03-10T08:05:57Z</dcterms:created>
  <dcterms:modified xsi:type="dcterms:W3CDTF">2016-06-30T17:58:57Z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Document Classification Level">
    <vt:lpwstr>Public</vt:lpwstr>
  </property>
</Properties>
</file>