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305" r:id="rId3"/>
    <p:sldId id="276" r:id="rId4"/>
    <p:sldId id="277" r:id="rId5"/>
    <p:sldId id="300" r:id="rId6"/>
    <p:sldId id="299" r:id="rId7"/>
    <p:sldId id="301" r:id="rId8"/>
    <p:sldId id="302" r:id="rId9"/>
    <p:sldId id="279" r:id="rId10"/>
    <p:sldId id="280" r:id="rId11"/>
    <p:sldId id="303" r:id="rId12"/>
    <p:sldId id="281" r:id="rId13"/>
    <p:sldId id="282" r:id="rId14"/>
    <p:sldId id="283" r:id="rId15"/>
    <p:sldId id="284" r:id="rId16"/>
    <p:sldId id="285" r:id="rId17"/>
    <p:sldId id="286" r:id="rId18"/>
    <p:sldId id="287" r:id="rId19"/>
    <p:sldId id="288" r:id="rId20"/>
    <p:sldId id="289" r:id="rId21"/>
    <p:sldId id="290" r:id="rId22"/>
    <p:sldId id="298" r:id="rId23"/>
    <p:sldId id="297" r:id="rId24"/>
    <p:sldId id="291" r:id="rId25"/>
    <p:sldId id="304" r:id="rId26"/>
    <p:sldId id="29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83" d="100"/>
          <a:sy n="83" d="100"/>
        </p:scale>
        <p:origin x="390"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2707-5708-04E3-02BB-B72C785C71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24A29BC-FFB4-0EA1-BA61-A84BBCEACE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EBD910-B5C8-4B8E-15E1-6C288407F4B1}"/>
              </a:ext>
            </a:extLst>
          </p:cNvPr>
          <p:cNvSpPr>
            <a:spLocks noGrp="1"/>
          </p:cNvSpPr>
          <p:nvPr>
            <p:ph type="dt" sz="half" idx="10"/>
          </p:nvPr>
        </p:nvSpPr>
        <p:spPr/>
        <p:txBody>
          <a:bodyPr/>
          <a:lstStyle/>
          <a:p>
            <a:fld id="{F648003C-8D6B-4537-A273-550D3798375C}" type="datetimeFigureOut">
              <a:rPr lang="en-IN" smtClean="0"/>
              <a:t>13-09-2025</a:t>
            </a:fld>
            <a:endParaRPr lang="en-IN"/>
          </a:p>
        </p:txBody>
      </p:sp>
      <p:sp>
        <p:nvSpPr>
          <p:cNvPr id="5" name="Footer Placeholder 4">
            <a:extLst>
              <a:ext uri="{FF2B5EF4-FFF2-40B4-BE49-F238E27FC236}">
                <a16:creationId xmlns:a16="http://schemas.microsoft.com/office/drawing/2014/main" id="{DC023155-8B6E-2590-1001-5E6BC5BFCA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D709CE-B72B-8406-F847-267DE2249E23}"/>
              </a:ext>
            </a:extLst>
          </p:cNvPr>
          <p:cNvSpPr>
            <a:spLocks noGrp="1"/>
          </p:cNvSpPr>
          <p:nvPr>
            <p:ph type="sldNum" sz="quarter" idx="12"/>
          </p:nvPr>
        </p:nvSpPr>
        <p:spPr/>
        <p:txBody>
          <a:bodyPr/>
          <a:lstStyle/>
          <a:p>
            <a:fld id="{797BAE53-1CB8-4854-9DF1-8D0FED747DED}" type="slidenum">
              <a:rPr lang="en-IN" smtClean="0"/>
              <a:t>‹#›</a:t>
            </a:fld>
            <a:endParaRPr lang="en-IN"/>
          </a:p>
        </p:txBody>
      </p:sp>
    </p:spTree>
    <p:extLst>
      <p:ext uri="{BB962C8B-B14F-4D97-AF65-F5344CB8AC3E}">
        <p14:creationId xmlns:p14="http://schemas.microsoft.com/office/powerpoint/2010/main" val="105758958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220CD-925C-AA06-6F36-7286179EC36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7CAAEC-9BDE-658C-A731-A71B88E202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52575-F6FD-9528-002B-A1C7AD380AC1}"/>
              </a:ext>
            </a:extLst>
          </p:cNvPr>
          <p:cNvSpPr>
            <a:spLocks noGrp="1"/>
          </p:cNvSpPr>
          <p:nvPr>
            <p:ph type="dt" sz="half" idx="10"/>
          </p:nvPr>
        </p:nvSpPr>
        <p:spPr/>
        <p:txBody>
          <a:bodyPr/>
          <a:lstStyle/>
          <a:p>
            <a:fld id="{F648003C-8D6B-4537-A273-550D3798375C}" type="datetimeFigureOut">
              <a:rPr lang="en-IN" smtClean="0"/>
              <a:t>13-09-2025</a:t>
            </a:fld>
            <a:endParaRPr lang="en-IN"/>
          </a:p>
        </p:txBody>
      </p:sp>
      <p:sp>
        <p:nvSpPr>
          <p:cNvPr id="5" name="Footer Placeholder 4">
            <a:extLst>
              <a:ext uri="{FF2B5EF4-FFF2-40B4-BE49-F238E27FC236}">
                <a16:creationId xmlns:a16="http://schemas.microsoft.com/office/drawing/2014/main" id="{2BF2B5C8-9A31-2467-8700-469AE0681D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B2D199-B1DB-2EED-AFC1-C2D8710C7BC2}"/>
              </a:ext>
            </a:extLst>
          </p:cNvPr>
          <p:cNvSpPr>
            <a:spLocks noGrp="1"/>
          </p:cNvSpPr>
          <p:nvPr>
            <p:ph type="sldNum" sz="quarter" idx="12"/>
          </p:nvPr>
        </p:nvSpPr>
        <p:spPr/>
        <p:txBody>
          <a:bodyPr/>
          <a:lstStyle/>
          <a:p>
            <a:fld id="{797BAE53-1CB8-4854-9DF1-8D0FED747DED}" type="slidenum">
              <a:rPr lang="en-IN" smtClean="0"/>
              <a:t>‹#›</a:t>
            </a:fld>
            <a:endParaRPr lang="en-IN"/>
          </a:p>
        </p:txBody>
      </p:sp>
    </p:spTree>
    <p:extLst>
      <p:ext uri="{BB962C8B-B14F-4D97-AF65-F5344CB8AC3E}">
        <p14:creationId xmlns:p14="http://schemas.microsoft.com/office/powerpoint/2010/main" val="303807301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D0AB7-C7D2-BD45-F150-52E17DED78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49C299-4B41-873F-6FA7-6A8C379536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568A43-61AC-1A8B-BFAF-3450B8CC5192}"/>
              </a:ext>
            </a:extLst>
          </p:cNvPr>
          <p:cNvSpPr>
            <a:spLocks noGrp="1"/>
          </p:cNvSpPr>
          <p:nvPr>
            <p:ph type="dt" sz="half" idx="10"/>
          </p:nvPr>
        </p:nvSpPr>
        <p:spPr/>
        <p:txBody>
          <a:bodyPr/>
          <a:lstStyle/>
          <a:p>
            <a:fld id="{F648003C-8D6B-4537-A273-550D3798375C}" type="datetimeFigureOut">
              <a:rPr lang="en-IN" smtClean="0"/>
              <a:t>13-09-2025</a:t>
            </a:fld>
            <a:endParaRPr lang="en-IN"/>
          </a:p>
        </p:txBody>
      </p:sp>
      <p:sp>
        <p:nvSpPr>
          <p:cNvPr id="5" name="Footer Placeholder 4">
            <a:extLst>
              <a:ext uri="{FF2B5EF4-FFF2-40B4-BE49-F238E27FC236}">
                <a16:creationId xmlns:a16="http://schemas.microsoft.com/office/drawing/2014/main" id="{BDCB08AE-19C0-4286-9E30-F327AB3103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F6B249-2371-5C8F-2423-3BBC86E7E175}"/>
              </a:ext>
            </a:extLst>
          </p:cNvPr>
          <p:cNvSpPr>
            <a:spLocks noGrp="1"/>
          </p:cNvSpPr>
          <p:nvPr>
            <p:ph type="sldNum" sz="quarter" idx="12"/>
          </p:nvPr>
        </p:nvSpPr>
        <p:spPr/>
        <p:txBody>
          <a:bodyPr/>
          <a:lstStyle/>
          <a:p>
            <a:fld id="{797BAE53-1CB8-4854-9DF1-8D0FED747DED}" type="slidenum">
              <a:rPr lang="en-IN" smtClean="0"/>
              <a:t>‹#›</a:t>
            </a:fld>
            <a:endParaRPr lang="en-IN"/>
          </a:p>
        </p:txBody>
      </p:sp>
    </p:spTree>
    <p:extLst>
      <p:ext uri="{BB962C8B-B14F-4D97-AF65-F5344CB8AC3E}">
        <p14:creationId xmlns:p14="http://schemas.microsoft.com/office/powerpoint/2010/main" val="3139325368"/>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E7D9-9F36-A346-E15D-66B9B551B8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666656-0D3F-826A-C0E7-69427D7F7E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AEDC2B-33DB-B911-350F-CE62F382DEE7}"/>
              </a:ext>
            </a:extLst>
          </p:cNvPr>
          <p:cNvSpPr>
            <a:spLocks noGrp="1"/>
          </p:cNvSpPr>
          <p:nvPr>
            <p:ph type="dt" sz="half" idx="10"/>
          </p:nvPr>
        </p:nvSpPr>
        <p:spPr/>
        <p:txBody>
          <a:bodyPr/>
          <a:lstStyle/>
          <a:p>
            <a:fld id="{F648003C-8D6B-4537-A273-550D3798375C}" type="datetimeFigureOut">
              <a:rPr lang="en-IN" smtClean="0"/>
              <a:t>13-09-2025</a:t>
            </a:fld>
            <a:endParaRPr lang="en-IN"/>
          </a:p>
        </p:txBody>
      </p:sp>
      <p:sp>
        <p:nvSpPr>
          <p:cNvPr id="5" name="Footer Placeholder 4">
            <a:extLst>
              <a:ext uri="{FF2B5EF4-FFF2-40B4-BE49-F238E27FC236}">
                <a16:creationId xmlns:a16="http://schemas.microsoft.com/office/drawing/2014/main" id="{3533D1E3-0766-6C46-EF08-5590557F7F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97A2C5-10B0-D55A-F868-21E205B61254}"/>
              </a:ext>
            </a:extLst>
          </p:cNvPr>
          <p:cNvSpPr>
            <a:spLocks noGrp="1"/>
          </p:cNvSpPr>
          <p:nvPr>
            <p:ph type="sldNum" sz="quarter" idx="12"/>
          </p:nvPr>
        </p:nvSpPr>
        <p:spPr/>
        <p:txBody>
          <a:bodyPr/>
          <a:lstStyle/>
          <a:p>
            <a:fld id="{797BAE53-1CB8-4854-9DF1-8D0FED747DED}" type="slidenum">
              <a:rPr lang="en-IN" smtClean="0"/>
              <a:t>‹#›</a:t>
            </a:fld>
            <a:endParaRPr lang="en-IN"/>
          </a:p>
        </p:txBody>
      </p:sp>
    </p:spTree>
    <p:extLst>
      <p:ext uri="{BB962C8B-B14F-4D97-AF65-F5344CB8AC3E}">
        <p14:creationId xmlns:p14="http://schemas.microsoft.com/office/powerpoint/2010/main" val="1588786550"/>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17FF4-F2AD-0C0C-6EC7-7E5906174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FAFAD6-A625-1BF6-0411-42CBF56DFB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34B860-F3DF-B4C7-16CC-D116CFC6BF98}"/>
              </a:ext>
            </a:extLst>
          </p:cNvPr>
          <p:cNvSpPr>
            <a:spLocks noGrp="1"/>
          </p:cNvSpPr>
          <p:nvPr>
            <p:ph type="dt" sz="half" idx="10"/>
          </p:nvPr>
        </p:nvSpPr>
        <p:spPr/>
        <p:txBody>
          <a:bodyPr/>
          <a:lstStyle/>
          <a:p>
            <a:fld id="{F648003C-8D6B-4537-A273-550D3798375C}" type="datetimeFigureOut">
              <a:rPr lang="en-IN" smtClean="0"/>
              <a:t>13-09-2025</a:t>
            </a:fld>
            <a:endParaRPr lang="en-IN"/>
          </a:p>
        </p:txBody>
      </p:sp>
      <p:sp>
        <p:nvSpPr>
          <p:cNvPr id="5" name="Footer Placeholder 4">
            <a:extLst>
              <a:ext uri="{FF2B5EF4-FFF2-40B4-BE49-F238E27FC236}">
                <a16:creationId xmlns:a16="http://schemas.microsoft.com/office/drawing/2014/main" id="{1215DA5F-E709-C9E2-E8B7-C9D023DC15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CF0CFD-E27B-FB7E-87B2-B304AE30B622}"/>
              </a:ext>
            </a:extLst>
          </p:cNvPr>
          <p:cNvSpPr>
            <a:spLocks noGrp="1"/>
          </p:cNvSpPr>
          <p:nvPr>
            <p:ph type="sldNum" sz="quarter" idx="12"/>
          </p:nvPr>
        </p:nvSpPr>
        <p:spPr/>
        <p:txBody>
          <a:bodyPr/>
          <a:lstStyle/>
          <a:p>
            <a:fld id="{797BAE53-1CB8-4854-9DF1-8D0FED747DED}" type="slidenum">
              <a:rPr lang="en-IN" smtClean="0"/>
              <a:t>‹#›</a:t>
            </a:fld>
            <a:endParaRPr lang="en-IN"/>
          </a:p>
        </p:txBody>
      </p:sp>
    </p:spTree>
    <p:extLst>
      <p:ext uri="{BB962C8B-B14F-4D97-AF65-F5344CB8AC3E}">
        <p14:creationId xmlns:p14="http://schemas.microsoft.com/office/powerpoint/2010/main" val="2282612691"/>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1CCD-EA84-995A-1D5E-2C58127342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5EE631-594E-894D-F2BC-50731FC417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7437E2-10F3-58FC-6C97-966738A42C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F0F226-23F8-7CAA-6F20-84878B52B0D3}"/>
              </a:ext>
            </a:extLst>
          </p:cNvPr>
          <p:cNvSpPr>
            <a:spLocks noGrp="1"/>
          </p:cNvSpPr>
          <p:nvPr>
            <p:ph type="dt" sz="half" idx="10"/>
          </p:nvPr>
        </p:nvSpPr>
        <p:spPr/>
        <p:txBody>
          <a:bodyPr/>
          <a:lstStyle/>
          <a:p>
            <a:fld id="{F648003C-8D6B-4537-A273-550D3798375C}" type="datetimeFigureOut">
              <a:rPr lang="en-IN" smtClean="0"/>
              <a:t>13-09-2025</a:t>
            </a:fld>
            <a:endParaRPr lang="en-IN"/>
          </a:p>
        </p:txBody>
      </p:sp>
      <p:sp>
        <p:nvSpPr>
          <p:cNvPr id="6" name="Footer Placeholder 5">
            <a:extLst>
              <a:ext uri="{FF2B5EF4-FFF2-40B4-BE49-F238E27FC236}">
                <a16:creationId xmlns:a16="http://schemas.microsoft.com/office/drawing/2014/main" id="{B22F5731-BD0D-4B9D-E739-A61A7C6388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8405D1-1B9D-DF26-7E74-0F45B527668B}"/>
              </a:ext>
            </a:extLst>
          </p:cNvPr>
          <p:cNvSpPr>
            <a:spLocks noGrp="1"/>
          </p:cNvSpPr>
          <p:nvPr>
            <p:ph type="sldNum" sz="quarter" idx="12"/>
          </p:nvPr>
        </p:nvSpPr>
        <p:spPr/>
        <p:txBody>
          <a:bodyPr/>
          <a:lstStyle/>
          <a:p>
            <a:fld id="{797BAE53-1CB8-4854-9DF1-8D0FED747DED}" type="slidenum">
              <a:rPr lang="en-IN" smtClean="0"/>
              <a:t>‹#›</a:t>
            </a:fld>
            <a:endParaRPr lang="en-IN"/>
          </a:p>
        </p:txBody>
      </p:sp>
    </p:spTree>
    <p:extLst>
      <p:ext uri="{BB962C8B-B14F-4D97-AF65-F5344CB8AC3E}">
        <p14:creationId xmlns:p14="http://schemas.microsoft.com/office/powerpoint/2010/main" val="249393288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86C79-9112-F2A2-6EFC-146277579D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B3F526-6687-462F-98FC-B471DFEB31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82E7DC-D3B4-1F52-D352-20DAF14974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541FCD-6C71-0605-87BF-A5E54B93B6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996C78-A3B1-808D-EF83-2D2960F616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CDB909-93D5-5E3C-6357-B445BA0DA8B3}"/>
              </a:ext>
            </a:extLst>
          </p:cNvPr>
          <p:cNvSpPr>
            <a:spLocks noGrp="1"/>
          </p:cNvSpPr>
          <p:nvPr>
            <p:ph type="dt" sz="half" idx="10"/>
          </p:nvPr>
        </p:nvSpPr>
        <p:spPr/>
        <p:txBody>
          <a:bodyPr/>
          <a:lstStyle/>
          <a:p>
            <a:fld id="{F648003C-8D6B-4537-A273-550D3798375C}" type="datetimeFigureOut">
              <a:rPr lang="en-IN" smtClean="0"/>
              <a:t>13-09-2025</a:t>
            </a:fld>
            <a:endParaRPr lang="en-IN"/>
          </a:p>
        </p:txBody>
      </p:sp>
      <p:sp>
        <p:nvSpPr>
          <p:cNvPr id="8" name="Footer Placeholder 7">
            <a:extLst>
              <a:ext uri="{FF2B5EF4-FFF2-40B4-BE49-F238E27FC236}">
                <a16:creationId xmlns:a16="http://schemas.microsoft.com/office/drawing/2014/main" id="{A4493C5F-CB22-CF60-E914-C23887D9305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44B5DFA-6A6C-0A2F-6E76-5CF08811A037}"/>
              </a:ext>
            </a:extLst>
          </p:cNvPr>
          <p:cNvSpPr>
            <a:spLocks noGrp="1"/>
          </p:cNvSpPr>
          <p:nvPr>
            <p:ph type="sldNum" sz="quarter" idx="12"/>
          </p:nvPr>
        </p:nvSpPr>
        <p:spPr/>
        <p:txBody>
          <a:bodyPr/>
          <a:lstStyle/>
          <a:p>
            <a:fld id="{797BAE53-1CB8-4854-9DF1-8D0FED747DED}" type="slidenum">
              <a:rPr lang="en-IN" smtClean="0"/>
              <a:t>‹#›</a:t>
            </a:fld>
            <a:endParaRPr lang="en-IN"/>
          </a:p>
        </p:txBody>
      </p:sp>
    </p:spTree>
    <p:extLst>
      <p:ext uri="{BB962C8B-B14F-4D97-AF65-F5344CB8AC3E}">
        <p14:creationId xmlns:p14="http://schemas.microsoft.com/office/powerpoint/2010/main" val="98232664"/>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2C08-6063-B4F8-83D0-B23298189A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2964DA-DD1C-2DB1-C4F0-60691B930C85}"/>
              </a:ext>
            </a:extLst>
          </p:cNvPr>
          <p:cNvSpPr>
            <a:spLocks noGrp="1"/>
          </p:cNvSpPr>
          <p:nvPr>
            <p:ph type="dt" sz="half" idx="10"/>
          </p:nvPr>
        </p:nvSpPr>
        <p:spPr/>
        <p:txBody>
          <a:bodyPr/>
          <a:lstStyle/>
          <a:p>
            <a:fld id="{F648003C-8D6B-4537-A273-550D3798375C}" type="datetimeFigureOut">
              <a:rPr lang="en-IN" smtClean="0"/>
              <a:t>13-09-2025</a:t>
            </a:fld>
            <a:endParaRPr lang="en-IN"/>
          </a:p>
        </p:txBody>
      </p:sp>
      <p:sp>
        <p:nvSpPr>
          <p:cNvPr id="4" name="Footer Placeholder 3">
            <a:extLst>
              <a:ext uri="{FF2B5EF4-FFF2-40B4-BE49-F238E27FC236}">
                <a16:creationId xmlns:a16="http://schemas.microsoft.com/office/drawing/2014/main" id="{A538E7F6-F68A-B5B7-3367-96663104D6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3212F0-D528-E0A4-0126-752D6A750DF6}"/>
              </a:ext>
            </a:extLst>
          </p:cNvPr>
          <p:cNvSpPr>
            <a:spLocks noGrp="1"/>
          </p:cNvSpPr>
          <p:nvPr>
            <p:ph type="sldNum" sz="quarter" idx="12"/>
          </p:nvPr>
        </p:nvSpPr>
        <p:spPr/>
        <p:txBody>
          <a:bodyPr/>
          <a:lstStyle/>
          <a:p>
            <a:fld id="{797BAE53-1CB8-4854-9DF1-8D0FED747DED}" type="slidenum">
              <a:rPr lang="en-IN" smtClean="0"/>
              <a:t>‹#›</a:t>
            </a:fld>
            <a:endParaRPr lang="en-IN"/>
          </a:p>
        </p:txBody>
      </p:sp>
    </p:spTree>
    <p:extLst>
      <p:ext uri="{BB962C8B-B14F-4D97-AF65-F5344CB8AC3E}">
        <p14:creationId xmlns:p14="http://schemas.microsoft.com/office/powerpoint/2010/main" val="40338911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95171-BD83-E611-0AB5-81F88072009D}"/>
              </a:ext>
            </a:extLst>
          </p:cNvPr>
          <p:cNvSpPr>
            <a:spLocks noGrp="1"/>
          </p:cNvSpPr>
          <p:nvPr>
            <p:ph type="dt" sz="half" idx="10"/>
          </p:nvPr>
        </p:nvSpPr>
        <p:spPr/>
        <p:txBody>
          <a:bodyPr/>
          <a:lstStyle/>
          <a:p>
            <a:fld id="{F648003C-8D6B-4537-A273-550D3798375C}" type="datetimeFigureOut">
              <a:rPr lang="en-IN" smtClean="0"/>
              <a:t>13-09-2025</a:t>
            </a:fld>
            <a:endParaRPr lang="en-IN"/>
          </a:p>
        </p:txBody>
      </p:sp>
      <p:sp>
        <p:nvSpPr>
          <p:cNvPr id="3" name="Footer Placeholder 2">
            <a:extLst>
              <a:ext uri="{FF2B5EF4-FFF2-40B4-BE49-F238E27FC236}">
                <a16:creationId xmlns:a16="http://schemas.microsoft.com/office/drawing/2014/main" id="{E23D7265-0C74-232B-3ADB-163D75A444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474DB6-C3A4-AEA4-D1C4-1241F41098F0}"/>
              </a:ext>
            </a:extLst>
          </p:cNvPr>
          <p:cNvSpPr>
            <a:spLocks noGrp="1"/>
          </p:cNvSpPr>
          <p:nvPr>
            <p:ph type="sldNum" sz="quarter" idx="12"/>
          </p:nvPr>
        </p:nvSpPr>
        <p:spPr/>
        <p:txBody>
          <a:bodyPr/>
          <a:lstStyle/>
          <a:p>
            <a:fld id="{797BAE53-1CB8-4854-9DF1-8D0FED747DED}" type="slidenum">
              <a:rPr lang="en-IN" smtClean="0"/>
              <a:t>‹#›</a:t>
            </a:fld>
            <a:endParaRPr lang="en-IN"/>
          </a:p>
        </p:txBody>
      </p:sp>
    </p:spTree>
    <p:extLst>
      <p:ext uri="{BB962C8B-B14F-4D97-AF65-F5344CB8AC3E}">
        <p14:creationId xmlns:p14="http://schemas.microsoft.com/office/powerpoint/2010/main" val="604742902"/>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BC2-7B4C-EE7A-494B-65C1AA2E2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7B077F-1011-86E6-4614-281B46F926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472B36-FED8-502C-6DD3-DAED84344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590E8-2448-EF73-BB31-88EBE3671BFD}"/>
              </a:ext>
            </a:extLst>
          </p:cNvPr>
          <p:cNvSpPr>
            <a:spLocks noGrp="1"/>
          </p:cNvSpPr>
          <p:nvPr>
            <p:ph type="dt" sz="half" idx="10"/>
          </p:nvPr>
        </p:nvSpPr>
        <p:spPr/>
        <p:txBody>
          <a:bodyPr/>
          <a:lstStyle/>
          <a:p>
            <a:fld id="{F648003C-8D6B-4537-A273-550D3798375C}" type="datetimeFigureOut">
              <a:rPr lang="en-IN" smtClean="0"/>
              <a:t>13-09-2025</a:t>
            </a:fld>
            <a:endParaRPr lang="en-IN"/>
          </a:p>
        </p:txBody>
      </p:sp>
      <p:sp>
        <p:nvSpPr>
          <p:cNvPr id="6" name="Footer Placeholder 5">
            <a:extLst>
              <a:ext uri="{FF2B5EF4-FFF2-40B4-BE49-F238E27FC236}">
                <a16:creationId xmlns:a16="http://schemas.microsoft.com/office/drawing/2014/main" id="{B21A899C-1327-E7C0-4A00-BD6051D62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26288C-67ED-AC40-4705-1D3FB8350958}"/>
              </a:ext>
            </a:extLst>
          </p:cNvPr>
          <p:cNvSpPr>
            <a:spLocks noGrp="1"/>
          </p:cNvSpPr>
          <p:nvPr>
            <p:ph type="sldNum" sz="quarter" idx="12"/>
          </p:nvPr>
        </p:nvSpPr>
        <p:spPr/>
        <p:txBody>
          <a:bodyPr/>
          <a:lstStyle/>
          <a:p>
            <a:fld id="{797BAE53-1CB8-4854-9DF1-8D0FED747DED}" type="slidenum">
              <a:rPr lang="en-IN" smtClean="0"/>
              <a:t>‹#›</a:t>
            </a:fld>
            <a:endParaRPr lang="en-IN"/>
          </a:p>
        </p:txBody>
      </p:sp>
    </p:spTree>
    <p:extLst>
      <p:ext uri="{BB962C8B-B14F-4D97-AF65-F5344CB8AC3E}">
        <p14:creationId xmlns:p14="http://schemas.microsoft.com/office/powerpoint/2010/main" val="4146188796"/>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E88F2-1187-DA47-D659-E51A0F15E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A58285-8377-72EB-8DB3-1E149520F1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4972C6-BA0A-0A9E-6756-9D60F1F9A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D20E8-DB58-CC98-C137-0BD82C91AD11}"/>
              </a:ext>
            </a:extLst>
          </p:cNvPr>
          <p:cNvSpPr>
            <a:spLocks noGrp="1"/>
          </p:cNvSpPr>
          <p:nvPr>
            <p:ph type="dt" sz="half" idx="10"/>
          </p:nvPr>
        </p:nvSpPr>
        <p:spPr/>
        <p:txBody>
          <a:bodyPr/>
          <a:lstStyle/>
          <a:p>
            <a:fld id="{F648003C-8D6B-4537-A273-550D3798375C}" type="datetimeFigureOut">
              <a:rPr lang="en-IN" smtClean="0"/>
              <a:t>13-09-2025</a:t>
            </a:fld>
            <a:endParaRPr lang="en-IN"/>
          </a:p>
        </p:txBody>
      </p:sp>
      <p:sp>
        <p:nvSpPr>
          <p:cNvPr id="6" name="Footer Placeholder 5">
            <a:extLst>
              <a:ext uri="{FF2B5EF4-FFF2-40B4-BE49-F238E27FC236}">
                <a16:creationId xmlns:a16="http://schemas.microsoft.com/office/drawing/2014/main" id="{77A96650-D085-FA8A-D987-677B029633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46FD57-EE61-AAC4-4AB6-3DBEC5B1A47A}"/>
              </a:ext>
            </a:extLst>
          </p:cNvPr>
          <p:cNvSpPr>
            <a:spLocks noGrp="1"/>
          </p:cNvSpPr>
          <p:nvPr>
            <p:ph type="sldNum" sz="quarter" idx="12"/>
          </p:nvPr>
        </p:nvSpPr>
        <p:spPr/>
        <p:txBody>
          <a:bodyPr/>
          <a:lstStyle/>
          <a:p>
            <a:fld id="{797BAE53-1CB8-4854-9DF1-8D0FED747DED}" type="slidenum">
              <a:rPr lang="en-IN" smtClean="0"/>
              <a:t>‹#›</a:t>
            </a:fld>
            <a:endParaRPr lang="en-IN"/>
          </a:p>
        </p:txBody>
      </p:sp>
    </p:spTree>
    <p:extLst>
      <p:ext uri="{BB962C8B-B14F-4D97-AF65-F5344CB8AC3E}">
        <p14:creationId xmlns:p14="http://schemas.microsoft.com/office/powerpoint/2010/main" val="3647431803"/>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ED997A-2D7F-689C-AB08-46F8BB15E0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B45659-2A23-A40A-70B2-C4FF7544B8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72CA21-C483-6EB9-5BFE-41514C06A8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48003C-8D6B-4537-A273-550D3798375C}" type="datetimeFigureOut">
              <a:rPr lang="en-IN" smtClean="0"/>
              <a:t>13-09-2025</a:t>
            </a:fld>
            <a:endParaRPr lang="en-IN"/>
          </a:p>
        </p:txBody>
      </p:sp>
      <p:sp>
        <p:nvSpPr>
          <p:cNvPr id="5" name="Footer Placeholder 4">
            <a:extLst>
              <a:ext uri="{FF2B5EF4-FFF2-40B4-BE49-F238E27FC236}">
                <a16:creationId xmlns:a16="http://schemas.microsoft.com/office/drawing/2014/main" id="{F29427DA-4B39-2BB5-5957-6EE97A5B1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EDC8909-D409-247F-D51F-5F20575602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7BAE53-1CB8-4854-9DF1-8D0FED747DED}" type="slidenum">
              <a:rPr lang="en-IN" smtClean="0"/>
              <a:t>‹#›</a:t>
            </a:fld>
            <a:endParaRPr lang="en-IN"/>
          </a:p>
        </p:txBody>
      </p:sp>
      <p:pic>
        <p:nvPicPr>
          <p:cNvPr id="8" name="Picture 7" descr="A logo with a circular design">
            <a:extLst>
              <a:ext uri="{FF2B5EF4-FFF2-40B4-BE49-F238E27FC236}">
                <a16:creationId xmlns:a16="http://schemas.microsoft.com/office/drawing/2014/main" id="{00F8AE85-780E-B315-066A-5C72014C3DAD}"/>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992696" y="6039421"/>
            <a:ext cx="2316114" cy="938212"/>
          </a:xfrm>
          <a:prstGeom prst="rect">
            <a:avLst/>
          </a:prstGeom>
        </p:spPr>
      </p:pic>
    </p:spTree>
    <p:extLst>
      <p:ext uri="{BB962C8B-B14F-4D97-AF65-F5344CB8AC3E}">
        <p14:creationId xmlns:p14="http://schemas.microsoft.com/office/powerpoint/2010/main" val="2809841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media_type_table.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longer%20track%20than%20avg.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customer%20spent%20on%20artis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most%20popular%20music%20genere%20by%20country.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customer%20spend%20from%20country.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ERR%20diagram%20of%20music%20analysis.mw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8" descr="A white background with red and black text">
            <a:extLst>
              <a:ext uri="{FF2B5EF4-FFF2-40B4-BE49-F238E27FC236}">
                <a16:creationId xmlns:a16="http://schemas.microsoft.com/office/drawing/2014/main" id="{5BA6031F-E7AD-93A5-312D-0853490C16EC}"/>
              </a:ext>
            </a:extLst>
          </p:cNvPr>
          <p:cNvPicPr>
            <a:picLocks noChangeAspect="1"/>
          </p:cNvPicPr>
          <p:nvPr/>
        </p:nvPicPr>
        <p:blipFill>
          <a:blip r:embed="rId2"/>
          <a:srcRect l="444"/>
          <a:stretch>
            <a:fillRect/>
          </a:stretch>
        </p:blipFill>
        <p:spPr>
          <a:xfrm>
            <a:off x="0" y="93083"/>
            <a:ext cx="12191979" cy="6857988"/>
          </a:xfrm>
          <a:prstGeom prst="rect">
            <a:avLst/>
          </a:prstGeom>
          <a:noFill/>
          <a:effectLst>
            <a:outerShdw blurRad="596900" dist="330200" dir="8820000" sx="87000" sy="87000" algn="ctr" rotWithShape="0">
              <a:srgbClr val="000000">
                <a:alpha val="29000"/>
              </a:srgbClr>
            </a:outerShdw>
          </a:effectLst>
        </p:spPr>
      </p:pic>
      <p:sp>
        <p:nvSpPr>
          <p:cNvPr id="3" name="TextBox 2">
            <a:extLst>
              <a:ext uri="{FF2B5EF4-FFF2-40B4-BE49-F238E27FC236}">
                <a16:creationId xmlns:a16="http://schemas.microsoft.com/office/drawing/2014/main" id="{07C92EA6-8C15-00CA-D44E-692739D99B23}"/>
              </a:ext>
            </a:extLst>
          </p:cNvPr>
          <p:cNvSpPr txBox="1"/>
          <p:nvPr/>
        </p:nvSpPr>
        <p:spPr>
          <a:xfrm>
            <a:off x="4679478" y="3210464"/>
            <a:ext cx="2639312" cy="523220"/>
          </a:xfrm>
          <a:prstGeom prst="rect">
            <a:avLst/>
          </a:prstGeom>
          <a:noFill/>
        </p:spPr>
        <p:txBody>
          <a:bodyPr wrap="none" rtlCol="0">
            <a:spAutoFit/>
          </a:bodyPr>
          <a:lstStyle/>
          <a:p>
            <a:r>
              <a:rPr lang="en-US" sz="2800" b="1" dirty="0">
                <a:solidFill>
                  <a:srgbClr val="DE0000"/>
                </a:solidFill>
              </a:rPr>
              <a:t>SQL Project On</a:t>
            </a:r>
            <a:endParaRPr lang="en-IN" sz="2800" b="1" dirty="0">
              <a:solidFill>
                <a:srgbClr val="DE0000"/>
              </a:solidFill>
            </a:endParaRPr>
          </a:p>
        </p:txBody>
      </p:sp>
      <p:sp>
        <p:nvSpPr>
          <p:cNvPr id="4" name="TextBox 3">
            <a:extLst>
              <a:ext uri="{FF2B5EF4-FFF2-40B4-BE49-F238E27FC236}">
                <a16:creationId xmlns:a16="http://schemas.microsoft.com/office/drawing/2014/main" id="{01BD9EBB-D7D5-01A4-0687-24E873699C55}"/>
              </a:ext>
            </a:extLst>
          </p:cNvPr>
          <p:cNvSpPr txBox="1"/>
          <p:nvPr/>
        </p:nvSpPr>
        <p:spPr>
          <a:xfrm>
            <a:off x="4096049" y="3916814"/>
            <a:ext cx="3806170" cy="461665"/>
          </a:xfrm>
          <a:prstGeom prst="rect">
            <a:avLst/>
          </a:prstGeom>
          <a:noFill/>
        </p:spPr>
        <p:txBody>
          <a:bodyPr wrap="none" rtlCol="0">
            <a:spAutoFit/>
          </a:bodyPr>
          <a:lstStyle/>
          <a:p>
            <a:r>
              <a:rPr lang="en-IN" sz="2400" b="1" dirty="0"/>
              <a:t>Music Store Data Analysis</a:t>
            </a:r>
          </a:p>
        </p:txBody>
      </p:sp>
      <p:sp>
        <p:nvSpPr>
          <p:cNvPr id="5" name="TextBox 4">
            <a:extLst>
              <a:ext uri="{FF2B5EF4-FFF2-40B4-BE49-F238E27FC236}">
                <a16:creationId xmlns:a16="http://schemas.microsoft.com/office/drawing/2014/main" id="{7F5CBE2D-1DF1-8F66-CC39-C7B2C8F8F4D9}"/>
              </a:ext>
            </a:extLst>
          </p:cNvPr>
          <p:cNvSpPr txBox="1"/>
          <p:nvPr/>
        </p:nvSpPr>
        <p:spPr>
          <a:xfrm>
            <a:off x="7318790" y="4665124"/>
            <a:ext cx="3415487" cy="2031325"/>
          </a:xfrm>
          <a:prstGeom prst="rect">
            <a:avLst/>
          </a:prstGeom>
          <a:noFill/>
        </p:spPr>
        <p:txBody>
          <a:bodyPr wrap="none" rtlCol="0">
            <a:spAutoFit/>
          </a:bodyPr>
          <a:lstStyle/>
          <a:p>
            <a:r>
              <a:rPr lang="en-US" b="1" dirty="0">
                <a:solidFill>
                  <a:schemeClr val="bg1">
                    <a:lumMod val="50000"/>
                  </a:schemeClr>
                </a:solidFill>
              </a:rPr>
              <a:t>Presented by :</a:t>
            </a:r>
            <a:r>
              <a:rPr lang="en-US" dirty="0"/>
              <a:t>  </a:t>
            </a:r>
            <a:r>
              <a:rPr lang="en-US" b="1"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RAVINDRA NADH</a:t>
            </a:r>
          </a:p>
          <a:p>
            <a:r>
              <a:rPr lang="en-US" b="1"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                              CHANDU NAYAK</a:t>
            </a:r>
          </a:p>
          <a:p>
            <a:r>
              <a:rPr lang="en-US" b="1"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                              ANIL RATHOD</a:t>
            </a:r>
          </a:p>
          <a:p>
            <a:r>
              <a:rPr lang="en-US" b="1"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Batch no           :  403</a:t>
            </a:r>
          </a:p>
          <a:p>
            <a:endParaRPr lang="en-US" b="1"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endParaRPr>
          </a:p>
          <a:p>
            <a:r>
              <a:rPr lang="en-US" b="1"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INNOMATICS RESEARCH LABS</a:t>
            </a:r>
          </a:p>
          <a:p>
            <a:r>
              <a:rPr lang="en-US" b="1"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rPr>
              <a:t>DISUKHNAGAR BRANCH</a:t>
            </a:r>
            <a:endParaRPr lang="en-IN" b="1" dirty="0">
              <a:solidFill>
                <a:schemeClr val="bg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57479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59A2-EB69-B8D9-9229-CC2461B59A3B}"/>
              </a:ext>
            </a:extLst>
          </p:cNvPr>
          <p:cNvSpPr>
            <a:spLocks noGrp="1"/>
          </p:cNvSpPr>
          <p:nvPr>
            <p:ph type="title"/>
          </p:nvPr>
        </p:nvSpPr>
        <p:spPr>
          <a:xfrm>
            <a:off x="279048" y="77996"/>
            <a:ext cx="10515600" cy="1325563"/>
          </a:xfrm>
        </p:spPr>
        <p:txBody>
          <a:bodyPr/>
          <a:lstStyle/>
          <a:p>
            <a:r>
              <a:rPr lang="en-US" sz="2400" b="1" dirty="0">
                <a:solidFill>
                  <a:srgbClr val="FF0000"/>
                </a:solidFill>
                <a:latin typeface="Times New Roman" panose="02020603050405020304" pitchFamily="18" charset="0"/>
                <a:ea typeface="+mn-ea"/>
                <a:cs typeface="Times New Roman" panose="02020603050405020304" pitchFamily="18" charset="0"/>
              </a:rPr>
              <a:t>Challenges we gone through</a:t>
            </a:r>
            <a:endParaRPr lang="en-IN" sz="2400" b="1" dirty="0">
              <a:solidFill>
                <a:srgbClr val="FF0000"/>
              </a:solidFill>
              <a:latin typeface="Times New Roman" panose="02020603050405020304" pitchFamily="18" charset="0"/>
              <a:ea typeface="+mn-ea"/>
              <a:cs typeface="Times New Roman" panose="02020603050405020304" pitchFamily="18" charset="0"/>
            </a:endParaRPr>
          </a:p>
        </p:txBody>
      </p:sp>
      <p:pic>
        <p:nvPicPr>
          <p:cNvPr id="5" name="Content Placeholder 4">
            <a:extLst>
              <a:ext uri="{FF2B5EF4-FFF2-40B4-BE49-F238E27FC236}">
                <a16:creationId xmlns:a16="http://schemas.microsoft.com/office/drawing/2014/main" id="{3FDBD3E6-1863-B30D-D40A-997E807C92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7359" y="3455379"/>
            <a:ext cx="4152490" cy="1780284"/>
          </a:xfrm>
        </p:spPr>
      </p:pic>
      <p:sp>
        <p:nvSpPr>
          <p:cNvPr id="12" name="Rectangle 6">
            <a:extLst>
              <a:ext uri="{FF2B5EF4-FFF2-40B4-BE49-F238E27FC236}">
                <a16:creationId xmlns:a16="http://schemas.microsoft.com/office/drawing/2014/main" id="{BE5DF72D-09A4-D848-66D7-6BB1D283A33C}"/>
              </a:ext>
            </a:extLst>
          </p:cNvPr>
          <p:cNvSpPr>
            <a:spLocks noChangeArrowheads="1"/>
          </p:cNvSpPr>
          <p:nvPr/>
        </p:nvSpPr>
        <p:spPr bwMode="auto">
          <a:xfrm>
            <a:off x="611700" y="1196096"/>
            <a:ext cx="985029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Issue :</a:t>
            </a:r>
            <a:r>
              <a:rPr kumimoji="0" lang="en-US" altLang="en-US" sz="1800" b="0" i="0" u="none" strike="noStrike" cap="none" normalizeH="0" baseline="0" dirty="0">
                <a:ln>
                  <a:noFill/>
                </a:ln>
                <a:solidFill>
                  <a:schemeClr val="tx1"/>
                </a:solidFill>
                <a:effectLst/>
                <a:latin typeface="Arial" panose="020B0604020202020204" pitchFamily="34" charset="0"/>
              </a:rPr>
              <a:t> The first employee in the CSV reported to the </a:t>
            </a:r>
            <a:r>
              <a:rPr kumimoji="0" lang="en-US" altLang="en-US" sz="1800" b="1" i="0" u="none" strike="noStrike" cap="none" normalizeH="0" baseline="0" dirty="0">
                <a:ln>
                  <a:noFill/>
                </a:ln>
                <a:solidFill>
                  <a:schemeClr val="tx1"/>
                </a:solidFill>
                <a:effectLst/>
                <a:latin typeface="Arial" panose="020B0604020202020204" pitchFamily="34" charset="0"/>
              </a:rPr>
              <a:t>Senior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General Manager</a:t>
            </a:r>
            <a:r>
              <a:rPr kumimoji="0" lang="en-US" altLang="en-US" sz="1800" b="0" i="0" u="none" strike="noStrike" cap="none" normalizeH="0" baseline="0" dirty="0">
                <a:ln>
                  <a:noFill/>
                </a:ln>
                <a:solidFill>
                  <a:schemeClr val="tx1"/>
                </a:solidFill>
                <a:effectLst/>
                <a:latin typeface="Arial" panose="020B0604020202020204" pitchFamily="34" charset="0"/>
              </a:rPr>
              <a:t>, but </a:t>
            </a:r>
            <a:r>
              <a:rPr kumimoji="0" lang="en-US" altLang="en-US" sz="1800" b="0" i="0" u="none" strike="noStrike" cap="none" normalizeH="0" baseline="0" dirty="0" err="1">
                <a:ln>
                  <a:noFill/>
                </a:ln>
                <a:solidFill>
                  <a:schemeClr val="tx1"/>
                </a:solidFill>
                <a:effectLst/>
                <a:latin typeface="Arial" panose="020B0604020202020204" pitchFamily="34" charset="0"/>
              </a:rPr>
              <a:t>theS</a:t>
            </a:r>
            <a:r>
              <a:rPr lang="en-US" altLang="en-US" dirty="0" err="1">
                <a:latin typeface="Arial" panose="020B0604020202020204" pitchFamily="34" charset="0"/>
              </a:rPr>
              <a:t>G</a:t>
            </a:r>
            <a:r>
              <a:rPr kumimoji="0" lang="en-US" altLang="en-US" sz="1800" b="0" i="0" u="none" strike="noStrike" cap="none" normalizeH="0" baseline="0" dirty="0" err="1">
                <a:ln>
                  <a:noFill/>
                </a:ln>
                <a:solidFill>
                  <a:schemeClr val="tx1"/>
                </a:solidFill>
                <a:effectLst/>
                <a:latin typeface="Arial" panose="020B0604020202020204" pitchFamily="34" charset="0"/>
              </a:rPr>
              <a:t>M’s</a:t>
            </a:r>
            <a:r>
              <a:rPr kumimoji="0" lang="en-US" altLang="en-US" sz="1800" b="0" i="0" u="none" strike="noStrike" cap="none" normalizeH="0" baseline="0" dirty="0">
                <a:ln>
                  <a:noFill/>
                </a:ln>
                <a:solidFill>
                  <a:schemeClr val="tx1"/>
                </a:solidFill>
                <a:effectLst/>
                <a:latin typeface="Arial" panose="020B0604020202020204" pitchFamily="34" charset="0"/>
              </a:rPr>
              <a:t> record appeared at the end of the file.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Result:</a:t>
            </a:r>
            <a:r>
              <a:rPr kumimoji="0" lang="en-US" altLang="en-US" sz="1800" b="0" i="0" u="none" strike="noStrike" cap="none" normalizeH="0" baseline="0" dirty="0">
                <a:ln>
                  <a:noFill/>
                </a:ln>
                <a:solidFill>
                  <a:schemeClr val="tx1"/>
                </a:solidFill>
                <a:effectLst/>
                <a:latin typeface="Arial" panose="020B0604020202020204" pitchFamily="34" charset="0"/>
              </a:rPr>
              <a:t> Import failed initially because the referenced manager record was not yet inserted.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Hierarchy Constraint:</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latin typeface="Arial" panose="020B0604020202020204" pitchFamily="34" charset="0"/>
              </a:rPr>
              <a:t>The </a:t>
            </a:r>
            <a:r>
              <a:rPr lang="en-US" altLang="en-US" dirty="0" err="1">
                <a:latin typeface="Arial" panose="020B0604020202020204" pitchFamily="34" charset="0"/>
              </a:rPr>
              <a:t>reports_to</a:t>
            </a:r>
            <a:r>
              <a:rPr lang="en-US" altLang="en-US" dirty="0">
                <a:latin typeface="Arial" panose="020B0604020202020204" pitchFamily="34" charset="0"/>
              </a:rPr>
              <a:t> column requires a manager to exist before assigning subordinates.</a:t>
            </a:r>
          </a:p>
        </p:txBody>
      </p:sp>
      <p:sp>
        <p:nvSpPr>
          <p:cNvPr id="14" name="TextBox 13">
            <a:extLst>
              <a:ext uri="{FF2B5EF4-FFF2-40B4-BE49-F238E27FC236}">
                <a16:creationId xmlns:a16="http://schemas.microsoft.com/office/drawing/2014/main" id="{B2A0BB08-7934-7798-E0F1-BF0E2BC893A3}"/>
              </a:ext>
            </a:extLst>
          </p:cNvPr>
          <p:cNvSpPr txBox="1"/>
          <p:nvPr/>
        </p:nvSpPr>
        <p:spPr>
          <a:xfrm>
            <a:off x="662151" y="3676392"/>
            <a:ext cx="7100790" cy="2585323"/>
          </a:xfrm>
          <a:prstGeom prst="rect">
            <a:avLst/>
          </a:prstGeom>
          <a:noFill/>
        </p:spPr>
        <p:txBody>
          <a:bodyPr wrap="square">
            <a:spAutoFit/>
          </a:bodyPr>
          <a:lstStyle/>
          <a:p>
            <a:r>
              <a:rPr lang="en-US" b="1" dirty="0"/>
              <a:t>Disabled Constraints: </a:t>
            </a:r>
            <a:r>
              <a:rPr lang="en-US" dirty="0"/>
              <a:t>Used SET FOREIGN_KEY_CHECKS = 0 to bypass hierarchy validation during bulk import.</a:t>
            </a:r>
          </a:p>
          <a:p>
            <a:r>
              <a:rPr lang="en-US" b="1" dirty="0"/>
              <a:t>Completed Import: </a:t>
            </a:r>
            <a:r>
              <a:rPr lang="en-US" dirty="0"/>
              <a:t>Successfully loaded all employee records, even if managers appeared later in the file.</a:t>
            </a:r>
          </a:p>
          <a:p>
            <a:r>
              <a:rPr lang="en-US" b="1" dirty="0"/>
              <a:t>Post-Validation: </a:t>
            </a:r>
            <a:r>
              <a:rPr lang="en-US" dirty="0"/>
              <a:t>Verified relationships after loading to ensure data integrity.</a:t>
            </a:r>
          </a:p>
          <a:p>
            <a:r>
              <a:rPr lang="en-US" b="1" dirty="0"/>
              <a:t>Learning Outcome: </a:t>
            </a:r>
            <a:r>
              <a:rPr lang="en-US" dirty="0"/>
              <a:t>For hierarchical data, we can either load managers first or temporarily disable constraints, followed by validation.</a:t>
            </a:r>
            <a:endParaRPr lang="en-IN" dirty="0"/>
          </a:p>
        </p:txBody>
      </p:sp>
      <p:sp>
        <p:nvSpPr>
          <p:cNvPr id="16" name="TextBox 15">
            <a:extLst>
              <a:ext uri="{FF2B5EF4-FFF2-40B4-BE49-F238E27FC236}">
                <a16:creationId xmlns:a16="http://schemas.microsoft.com/office/drawing/2014/main" id="{CEC399E1-4CF0-A6CE-76B2-5006757F7CB8}"/>
              </a:ext>
            </a:extLst>
          </p:cNvPr>
          <p:cNvSpPr txBox="1"/>
          <p:nvPr/>
        </p:nvSpPr>
        <p:spPr>
          <a:xfrm>
            <a:off x="321616" y="3221074"/>
            <a:ext cx="6104408" cy="461665"/>
          </a:xfrm>
          <a:prstGeom prst="rect">
            <a:avLst/>
          </a:prstGeom>
          <a:noFill/>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How We Resolved It </a:t>
            </a:r>
            <a:endParaRPr lang="en-IN"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58487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FFC58-977F-3CB9-E2AB-08236C843C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19949-A14A-58E7-DD6F-30BEF8C96AAA}"/>
              </a:ext>
            </a:extLst>
          </p:cNvPr>
          <p:cNvSpPr>
            <a:spLocks noGrp="1"/>
          </p:cNvSpPr>
          <p:nvPr>
            <p:ph type="title"/>
          </p:nvPr>
        </p:nvSpPr>
        <p:spPr>
          <a:xfrm>
            <a:off x="279048" y="77996"/>
            <a:ext cx="10515600" cy="1325563"/>
          </a:xfrm>
        </p:spPr>
        <p:txBody>
          <a:bodyPr/>
          <a:lstStyle/>
          <a:p>
            <a:r>
              <a:rPr lang="en-US" sz="2400" b="1" dirty="0">
                <a:solidFill>
                  <a:srgbClr val="FF0000"/>
                </a:solidFill>
                <a:latin typeface="Times New Roman" panose="02020603050405020304" pitchFamily="18" charset="0"/>
                <a:ea typeface="+mn-ea"/>
                <a:cs typeface="Times New Roman" panose="02020603050405020304" pitchFamily="18" charset="0"/>
              </a:rPr>
              <a:t>Problem Statement:</a:t>
            </a:r>
            <a:endParaRPr lang="en-IN" sz="2400" b="1" dirty="0">
              <a:solidFill>
                <a:srgbClr val="FF0000"/>
              </a:solidFill>
              <a:latin typeface="Times New Roman" panose="02020603050405020304" pitchFamily="18" charset="0"/>
              <a:ea typeface="+mn-ea"/>
              <a:cs typeface="Times New Roman" panose="02020603050405020304" pitchFamily="18" charset="0"/>
            </a:endParaRPr>
          </a:p>
        </p:txBody>
      </p:sp>
      <p:sp>
        <p:nvSpPr>
          <p:cNvPr id="12" name="Rectangle 6">
            <a:extLst>
              <a:ext uri="{FF2B5EF4-FFF2-40B4-BE49-F238E27FC236}">
                <a16:creationId xmlns:a16="http://schemas.microsoft.com/office/drawing/2014/main" id="{0690AA6D-A092-087B-4C4A-CDAD925F8F4F}"/>
              </a:ext>
            </a:extLst>
          </p:cNvPr>
          <p:cNvSpPr>
            <a:spLocks noChangeArrowheads="1"/>
          </p:cNvSpPr>
          <p:nvPr/>
        </p:nvSpPr>
        <p:spPr bwMode="auto">
          <a:xfrm>
            <a:off x="749723" y="1030273"/>
            <a:ext cx="985029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dirty="0"/>
              <a:t>The music store had a large collection of sales, customer, and catalog data stored in flat files (CSV format), but lacked a structured system to efficiently manage and analyze it. Without a proper relational database, the store faced challenges in:</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buFontTx/>
              <a:buChar char="•"/>
            </a:pPr>
            <a:endParaRPr lang="en-US" altLang="en-US" dirty="0">
              <a:latin typeface="Arial" panose="020B0604020202020204" pitchFamily="34" charset="0"/>
            </a:endParaRPr>
          </a:p>
        </p:txBody>
      </p:sp>
      <p:sp>
        <p:nvSpPr>
          <p:cNvPr id="14" name="TextBox 13">
            <a:extLst>
              <a:ext uri="{FF2B5EF4-FFF2-40B4-BE49-F238E27FC236}">
                <a16:creationId xmlns:a16="http://schemas.microsoft.com/office/drawing/2014/main" id="{4C76C6BB-B538-C721-F52D-4491EB545FBE}"/>
              </a:ext>
            </a:extLst>
          </p:cNvPr>
          <p:cNvSpPr txBox="1"/>
          <p:nvPr/>
        </p:nvSpPr>
        <p:spPr>
          <a:xfrm>
            <a:off x="868392" y="4522733"/>
            <a:ext cx="10248182" cy="923330"/>
          </a:xfrm>
          <a:prstGeom prst="rect">
            <a:avLst/>
          </a:prstGeom>
          <a:noFill/>
        </p:spPr>
        <p:txBody>
          <a:bodyPr wrap="square">
            <a:spAutoFit/>
          </a:bodyPr>
          <a:lstStyle/>
          <a:p>
            <a:r>
              <a:rPr lang="en-US" dirty="0"/>
              <a:t>To solve these problems, the project involved </a:t>
            </a:r>
            <a:r>
              <a:rPr lang="en-US" b="1" dirty="0"/>
              <a:t>designing and implementing a SQL-based relational database</a:t>
            </a:r>
            <a:r>
              <a:rPr lang="en-US" dirty="0"/>
              <a:t> for the music store, importing data into normalized tables with relationships, and writing analytical SQL queries to extract meaningful business insights.</a:t>
            </a:r>
            <a:endParaRPr lang="en-IN" dirty="0"/>
          </a:p>
        </p:txBody>
      </p:sp>
      <p:sp>
        <p:nvSpPr>
          <p:cNvPr id="6" name="Rectangle 1">
            <a:extLst>
              <a:ext uri="{FF2B5EF4-FFF2-40B4-BE49-F238E27FC236}">
                <a16:creationId xmlns:a16="http://schemas.microsoft.com/office/drawing/2014/main" id="{F4CED018-BB43-E418-2AD2-6BE3D71B4558}"/>
              </a:ext>
            </a:extLst>
          </p:cNvPr>
          <p:cNvSpPr>
            <a:spLocks noChangeArrowheads="1"/>
          </p:cNvSpPr>
          <p:nvPr/>
        </p:nvSpPr>
        <p:spPr bwMode="auto">
          <a:xfrm>
            <a:off x="1401741" y="2092253"/>
            <a:ext cx="8270213"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Tracking customer purchases and identifying top customers.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Understanding which cities, countries, or genres generate the most revenue.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Managing hierarchical employee data and reporting structures.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Identifying best-selling </a:t>
            </a:r>
            <a:r>
              <a:rPr kumimoji="0" lang="en-US" altLang="en-US" sz="1800" b="0" i="0" u="none" strike="noStrike" cap="none" normalizeH="0" baseline="0" dirty="0" err="1">
                <a:ln>
                  <a:noFill/>
                </a:ln>
                <a:solidFill>
                  <a:schemeClr val="tx1"/>
                </a:solidFill>
                <a:effectLst/>
                <a:latin typeface="Arial" panose="020B0604020202020204" pitchFamily="34" charset="0"/>
              </a:rPr>
              <a:t>tracks,albums</a:t>
            </a:r>
            <a:r>
              <a:rPr kumimoji="0" lang="en-US" altLang="en-US" sz="1800" b="0" i="0" u="none" strike="noStrike" cap="none" normalizeH="0" baseline="0" dirty="0">
                <a:ln>
                  <a:noFill/>
                </a:ln>
                <a:solidFill>
                  <a:schemeClr val="tx1"/>
                </a:solidFill>
                <a:effectLst/>
                <a:latin typeface="Arial" panose="020B0604020202020204" pitchFamily="34" charset="0"/>
              </a:rPr>
              <a:t>, and artists to optimize inventory.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Enabling data-driven decisions for marketing campaigns and promotions.</a:t>
            </a:r>
          </a:p>
        </p:txBody>
      </p:sp>
    </p:spTree>
    <p:extLst>
      <p:ext uri="{BB962C8B-B14F-4D97-AF65-F5344CB8AC3E}">
        <p14:creationId xmlns:p14="http://schemas.microsoft.com/office/powerpoint/2010/main" val="97752302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8455-AF64-839D-D0E0-E10F2D4375CC}"/>
              </a:ext>
            </a:extLst>
          </p:cNvPr>
          <p:cNvSpPr>
            <a:spLocks noGrp="1"/>
          </p:cNvSpPr>
          <p:nvPr>
            <p:ph type="title"/>
          </p:nvPr>
        </p:nvSpPr>
        <p:spPr>
          <a:xfrm>
            <a:off x="654170" y="-107925"/>
            <a:ext cx="10515600" cy="1325563"/>
          </a:xfrm>
        </p:spPr>
        <p:txBody>
          <a:bodyPr/>
          <a:lstStyle/>
          <a:p>
            <a:pPr algn="ctr"/>
            <a:r>
              <a:rPr lang="en-US" dirty="0">
                <a:solidFill>
                  <a:schemeClr val="tx2">
                    <a:lumMod val="50000"/>
                    <a:lumOff val="50000"/>
                  </a:schemeClr>
                </a:solidFill>
              </a:rPr>
              <a:t>Queries</a:t>
            </a:r>
            <a:endParaRPr lang="en-IN" dirty="0">
              <a:solidFill>
                <a:schemeClr val="tx2">
                  <a:lumMod val="50000"/>
                  <a:lumOff val="50000"/>
                </a:schemeClr>
              </a:solidFill>
            </a:endParaRPr>
          </a:p>
        </p:txBody>
      </p:sp>
      <p:sp>
        <p:nvSpPr>
          <p:cNvPr id="3" name="Content Placeholder 2">
            <a:extLst>
              <a:ext uri="{FF2B5EF4-FFF2-40B4-BE49-F238E27FC236}">
                <a16:creationId xmlns:a16="http://schemas.microsoft.com/office/drawing/2014/main" id="{C4C6B048-FA52-6A97-37D0-22CBE1B8985F}"/>
              </a:ext>
            </a:extLst>
          </p:cNvPr>
          <p:cNvSpPr>
            <a:spLocks noGrp="1"/>
          </p:cNvSpPr>
          <p:nvPr>
            <p:ph idx="1"/>
          </p:nvPr>
        </p:nvSpPr>
        <p:spPr/>
        <p:txBody>
          <a:bodyPr>
            <a:normAutofit/>
          </a:bodyPr>
          <a:lstStyle/>
          <a:p>
            <a:pPr marL="0" indent="0">
              <a:buNone/>
            </a:pPr>
            <a:r>
              <a:rPr lang="en-US" sz="2000" b="1" dirty="0">
                <a:solidFill>
                  <a:schemeClr val="accent2">
                    <a:lumMod val="75000"/>
                  </a:schemeClr>
                </a:solidFill>
                <a:latin typeface="Times New Roman" panose="02020603050405020304" pitchFamily="18" charset="0"/>
                <a:cs typeface="Times New Roman" panose="02020603050405020304" pitchFamily="18" charset="0"/>
              </a:rPr>
              <a:t>1. </a:t>
            </a:r>
            <a:r>
              <a:rPr lang="en-US" sz="2000" dirty="0">
                <a:solidFill>
                  <a:schemeClr val="accent2">
                    <a:lumMod val="75000"/>
                  </a:schemeClr>
                </a:solidFill>
                <a:latin typeface="Times New Roman" panose="02020603050405020304" pitchFamily="18" charset="0"/>
                <a:cs typeface="Times New Roman" panose="02020603050405020304" pitchFamily="18" charset="0"/>
              </a:rPr>
              <a:t>Who is the senior most employee based on job title?</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D31AB4-C4DE-DA24-4EB8-11EFD4482E20}"/>
              </a:ext>
            </a:extLst>
          </p:cNvPr>
          <p:cNvPicPr>
            <a:picLocks noChangeAspect="1"/>
          </p:cNvPicPr>
          <p:nvPr/>
        </p:nvPicPr>
        <p:blipFill>
          <a:blip r:embed="rId2"/>
          <a:stretch>
            <a:fillRect/>
          </a:stretch>
        </p:blipFill>
        <p:spPr>
          <a:xfrm>
            <a:off x="7134828" y="4241493"/>
            <a:ext cx="3733827" cy="552454"/>
          </a:xfrm>
          <a:prstGeom prst="rect">
            <a:avLst/>
          </a:prstGeom>
        </p:spPr>
      </p:pic>
      <p:sp>
        <p:nvSpPr>
          <p:cNvPr id="6" name="TextBox 5">
            <a:extLst>
              <a:ext uri="{FF2B5EF4-FFF2-40B4-BE49-F238E27FC236}">
                <a16:creationId xmlns:a16="http://schemas.microsoft.com/office/drawing/2014/main" id="{3BB878E8-D12D-3488-FC87-9D6F269641EB}"/>
              </a:ext>
            </a:extLst>
          </p:cNvPr>
          <p:cNvSpPr txBox="1"/>
          <p:nvPr/>
        </p:nvSpPr>
        <p:spPr>
          <a:xfrm>
            <a:off x="1289247" y="2929453"/>
            <a:ext cx="5758821" cy="1200329"/>
          </a:xfrm>
          <a:prstGeom prst="rect">
            <a:avLst/>
          </a:prstGeom>
          <a:noFill/>
        </p:spPr>
        <p:txBody>
          <a:bodyPr wrap="none" rtlCol="0">
            <a:spAutoFit/>
          </a:bodyPr>
          <a:lstStyle/>
          <a:p>
            <a:r>
              <a:rPr lang="en-US" dirty="0">
                <a:solidFill>
                  <a:schemeClr val="tx2">
                    <a:lumMod val="50000"/>
                    <a:lumOff val="50000"/>
                  </a:schemeClr>
                </a:solidFill>
              </a:rPr>
              <a:t>SELECT</a:t>
            </a:r>
            <a:r>
              <a:rPr lang="en-US" dirty="0"/>
              <a:t> </a:t>
            </a:r>
            <a:r>
              <a:rPr lang="en-US" dirty="0" err="1"/>
              <a:t>employee_id</a:t>
            </a:r>
            <a:r>
              <a:rPr lang="en-US" dirty="0"/>
              <a:t>, </a:t>
            </a:r>
            <a:r>
              <a:rPr lang="en-US" dirty="0" err="1"/>
              <a:t>first_name</a:t>
            </a:r>
            <a:r>
              <a:rPr lang="en-US" dirty="0"/>
              <a:t>, </a:t>
            </a:r>
            <a:r>
              <a:rPr lang="en-US" dirty="0" err="1"/>
              <a:t>last_name</a:t>
            </a:r>
            <a:r>
              <a:rPr lang="en-US" dirty="0"/>
              <a:t>, title, levels</a:t>
            </a:r>
          </a:p>
          <a:p>
            <a:r>
              <a:rPr lang="en-US" dirty="0">
                <a:solidFill>
                  <a:schemeClr val="tx2">
                    <a:lumMod val="50000"/>
                    <a:lumOff val="50000"/>
                  </a:schemeClr>
                </a:solidFill>
              </a:rPr>
              <a:t>FROM</a:t>
            </a:r>
            <a:r>
              <a:rPr lang="en-US" dirty="0"/>
              <a:t> Employee</a:t>
            </a:r>
          </a:p>
          <a:p>
            <a:r>
              <a:rPr lang="en-US" dirty="0">
                <a:solidFill>
                  <a:schemeClr val="tx2">
                    <a:lumMod val="50000"/>
                    <a:lumOff val="50000"/>
                  </a:schemeClr>
                </a:solidFill>
              </a:rPr>
              <a:t>ORDER BY </a:t>
            </a:r>
            <a:r>
              <a:rPr lang="en-US" dirty="0"/>
              <a:t>levels </a:t>
            </a:r>
            <a:r>
              <a:rPr lang="en-US" dirty="0">
                <a:solidFill>
                  <a:schemeClr val="tx2">
                    <a:lumMod val="50000"/>
                    <a:lumOff val="50000"/>
                  </a:schemeClr>
                </a:solidFill>
              </a:rPr>
              <a:t>DESC</a:t>
            </a:r>
          </a:p>
          <a:p>
            <a:r>
              <a:rPr lang="en-US" dirty="0">
                <a:solidFill>
                  <a:schemeClr val="tx2">
                    <a:lumMod val="50000"/>
                    <a:lumOff val="50000"/>
                  </a:schemeClr>
                </a:solidFill>
              </a:rPr>
              <a:t>LIMIT</a:t>
            </a:r>
            <a:r>
              <a:rPr lang="en-US" dirty="0"/>
              <a:t> </a:t>
            </a:r>
            <a:r>
              <a:rPr lang="en-US" dirty="0">
                <a:solidFill>
                  <a:schemeClr val="accent2">
                    <a:lumMod val="75000"/>
                  </a:schemeClr>
                </a:solidFill>
              </a:rPr>
              <a:t>1</a:t>
            </a:r>
            <a:r>
              <a:rPr lang="en-US" dirty="0"/>
              <a:t>;</a:t>
            </a:r>
            <a:endParaRPr lang="en-IN" dirty="0"/>
          </a:p>
        </p:txBody>
      </p:sp>
      <p:sp>
        <p:nvSpPr>
          <p:cNvPr id="7" name="TextBox 6">
            <a:extLst>
              <a:ext uri="{FF2B5EF4-FFF2-40B4-BE49-F238E27FC236}">
                <a16:creationId xmlns:a16="http://schemas.microsoft.com/office/drawing/2014/main" id="{A1D088B9-DB2A-E924-92DE-4E51C62676F0}"/>
              </a:ext>
            </a:extLst>
          </p:cNvPr>
          <p:cNvSpPr txBox="1"/>
          <p:nvPr/>
        </p:nvSpPr>
        <p:spPr>
          <a:xfrm>
            <a:off x="6639340" y="3816628"/>
            <a:ext cx="990977" cy="369332"/>
          </a:xfrm>
          <a:prstGeom prst="rect">
            <a:avLst/>
          </a:prstGeom>
          <a:noFill/>
        </p:spPr>
        <p:txBody>
          <a:bodyPr wrap="none" rtlCol="0">
            <a:spAutoFit/>
          </a:bodyPr>
          <a:lstStyle/>
          <a:p>
            <a:r>
              <a:rPr lang="en-US" b="1" dirty="0"/>
              <a:t>Output:</a:t>
            </a:r>
            <a:endParaRPr lang="en-IN" b="1" dirty="0"/>
          </a:p>
        </p:txBody>
      </p:sp>
      <p:sp>
        <p:nvSpPr>
          <p:cNvPr id="8" name="TextBox 7">
            <a:extLst>
              <a:ext uri="{FF2B5EF4-FFF2-40B4-BE49-F238E27FC236}">
                <a16:creationId xmlns:a16="http://schemas.microsoft.com/office/drawing/2014/main" id="{522662AC-7BDD-B82C-6CCC-9BF01B1550AD}"/>
              </a:ext>
            </a:extLst>
          </p:cNvPr>
          <p:cNvSpPr txBox="1"/>
          <p:nvPr/>
        </p:nvSpPr>
        <p:spPr>
          <a:xfrm>
            <a:off x="4456981" y="1197372"/>
            <a:ext cx="6096000" cy="369332"/>
          </a:xfrm>
          <a:prstGeom prst="rect">
            <a:avLst/>
          </a:prstGeom>
          <a:noFill/>
        </p:spPr>
        <p:txBody>
          <a:bodyPr wrap="square">
            <a:spAutoFit/>
          </a:bodyPr>
          <a:lstStyle/>
          <a:p>
            <a:r>
              <a:rPr lang="en-IN" b="1" dirty="0">
                <a:solidFill>
                  <a:schemeClr val="accent5">
                    <a:lumMod val="60000"/>
                    <a:lumOff val="40000"/>
                  </a:schemeClr>
                </a:solidFill>
              </a:rPr>
              <a:t>Basic Retrieval &amp; Filtering</a:t>
            </a:r>
            <a:endParaRPr lang="en-IN" dirty="0">
              <a:solidFill>
                <a:schemeClr val="accent5">
                  <a:lumMod val="60000"/>
                  <a:lumOff val="40000"/>
                </a:schemeClr>
              </a:solidFill>
            </a:endParaRPr>
          </a:p>
        </p:txBody>
      </p:sp>
      <p:sp>
        <p:nvSpPr>
          <p:cNvPr id="9" name="TextBox 8">
            <a:extLst>
              <a:ext uri="{FF2B5EF4-FFF2-40B4-BE49-F238E27FC236}">
                <a16:creationId xmlns:a16="http://schemas.microsoft.com/office/drawing/2014/main" id="{357949FE-A2E2-86A3-D0F7-4004C757E488}"/>
              </a:ext>
            </a:extLst>
          </p:cNvPr>
          <p:cNvSpPr txBox="1"/>
          <p:nvPr/>
        </p:nvSpPr>
        <p:spPr>
          <a:xfrm>
            <a:off x="3212501" y="5769393"/>
            <a:ext cx="7844653" cy="954107"/>
          </a:xfrm>
          <a:prstGeom prst="rect">
            <a:avLst/>
          </a:prstGeom>
          <a:noFill/>
        </p:spPr>
        <p:txBody>
          <a:bodyPr wrap="square">
            <a:spAutoFit/>
          </a:bodyPr>
          <a:lstStyle/>
          <a:p>
            <a:r>
              <a:rPr lang="en-US" sz="1400" b="1" dirty="0"/>
              <a:t>Description:</a:t>
            </a:r>
            <a:br>
              <a:rPr lang="en-US" sz="1400" dirty="0"/>
            </a:br>
            <a:r>
              <a:rPr lang="en-US" sz="1400" dirty="0"/>
              <a:t>The query sorts employees by their job level in descending order and picks the top record. This gives the senior-most employee in the company, which is </a:t>
            </a:r>
            <a:r>
              <a:rPr lang="en-US" sz="1400" b="1" dirty="0"/>
              <a:t>Mohan Madan – Senior General Manager (Level L7)</a:t>
            </a:r>
            <a:r>
              <a:rPr lang="en-US" sz="1400" dirty="0"/>
              <a:t>.</a:t>
            </a:r>
            <a:endParaRPr lang="en-IN" sz="1400" dirty="0"/>
          </a:p>
        </p:txBody>
      </p:sp>
      <p:sp>
        <p:nvSpPr>
          <p:cNvPr id="11" name="TextBox 10">
            <a:extLst>
              <a:ext uri="{FF2B5EF4-FFF2-40B4-BE49-F238E27FC236}">
                <a16:creationId xmlns:a16="http://schemas.microsoft.com/office/drawing/2014/main" id="{143117CD-01E8-2B83-D3F2-A9C56E8BCAC7}"/>
              </a:ext>
            </a:extLst>
          </p:cNvPr>
          <p:cNvSpPr txBox="1"/>
          <p:nvPr/>
        </p:nvSpPr>
        <p:spPr>
          <a:xfrm>
            <a:off x="838200" y="2485866"/>
            <a:ext cx="6096896" cy="369332"/>
          </a:xfrm>
          <a:prstGeom prst="rect">
            <a:avLst/>
          </a:prstGeom>
          <a:noFill/>
        </p:spPr>
        <p:txBody>
          <a:bodyPr wrap="square">
            <a:spAutoFit/>
          </a:bodyPr>
          <a:lstStyle/>
          <a:p>
            <a:r>
              <a:rPr lang="en-US" dirty="0">
                <a:solidFill>
                  <a:schemeClr val="accent6">
                    <a:lumMod val="50000"/>
                  </a:schemeClr>
                </a:solidFill>
              </a:rPr>
              <a:t>Query:</a:t>
            </a:r>
            <a:endParaRPr lang="en-IN" dirty="0">
              <a:solidFill>
                <a:schemeClr val="accent6">
                  <a:lumMod val="50000"/>
                </a:schemeClr>
              </a:solidFill>
            </a:endParaRPr>
          </a:p>
        </p:txBody>
      </p:sp>
    </p:spTree>
    <p:extLst>
      <p:ext uri="{BB962C8B-B14F-4D97-AF65-F5344CB8AC3E}">
        <p14:creationId xmlns:p14="http://schemas.microsoft.com/office/powerpoint/2010/main" val="127866392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4E51F-99F6-A396-AE60-B0D385C347F8}"/>
              </a:ext>
            </a:extLst>
          </p:cNvPr>
          <p:cNvSpPr>
            <a:spLocks noGrp="1"/>
          </p:cNvSpPr>
          <p:nvPr>
            <p:ph idx="1"/>
          </p:nvPr>
        </p:nvSpPr>
        <p:spPr>
          <a:xfrm>
            <a:off x="838200" y="1584581"/>
            <a:ext cx="10515600" cy="3823565"/>
          </a:xfrm>
        </p:spPr>
        <p:txBody>
          <a:bodyPr/>
          <a:lstStyle/>
          <a:p>
            <a:pPr marL="0" indent="0">
              <a:buNone/>
            </a:pPr>
            <a:r>
              <a:rPr lang="en-US" sz="2000" b="1" dirty="0">
                <a:solidFill>
                  <a:schemeClr val="accent2">
                    <a:lumMod val="75000"/>
                  </a:schemeClr>
                </a:solidFill>
                <a:latin typeface="Times New Roman" panose="02020603050405020304" pitchFamily="18" charset="0"/>
                <a:cs typeface="Times New Roman" panose="02020603050405020304" pitchFamily="18" charset="0"/>
              </a:rPr>
              <a:t>2. </a:t>
            </a:r>
            <a:r>
              <a:rPr lang="en-US" sz="2000" dirty="0">
                <a:solidFill>
                  <a:schemeClr val="accent2">
                    <a:lumMod val="75000"/>
                  </a:schemeClr>
                </a:solidFill>
                <a:latin typeface="Times New Roman" panose="02020603050405020304" pitchFamily="18" charset="0"/>
                <a:cs typeface="Times New Roman" panose="02020603050405020304" pitchFamily="18" charset="0"/>
              </a:rPr>
              <a:t>Which countries have the most Invoices? </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808D6A7-8317-6763-BD1F-19FC166C7EF3}"/>
              </a:ext>
            </a:extLst>
          </p:cNvPr>
          <p:cNvPicPr>
            <a:picLocks noChangeAspect="1"/>
          </p:cNvPicPr>
          <p:nvPr/>
        </p:nvPicPr>
        <p:blipFill>
          <a:blip r:embed="rId2"/>
          <a:stretch>
            <a:fillRect/>
          </a:stretch>
        </p:blipFill>
        <p:spPr>
          <a:xfrm>
            <a:off x="8994415" y="2461436"/>
            <a:ext cx="1666887" cy="2790845"/>
          </a:xfrm>
          <a:prstGeom prst="rect">
            <a:avLst/>
          </a:prstGeom>
        </p:spPr>
      </p:pic>
      <p:sp>
        <p:nvSpPr>
          <p:cNvPr id="7" name="TextBox 6">
            <a:extLst>
              <a:ext uri="{FF2B5EF4-FFF2-40B4-BE49-F238E27FC236}">
                <a16:creationId xmlns:a16="http://schemas.microsoft.com/office/drawing/2014/main" id="{99AEDD71-BF0D-6FC6-AFA5-20CE42991E0C}"/>
              </a:ext>
            </a:extLst>
          </p:cNvPr>
          <p:cNvSpPr txBox="1"/>
          <p:nvPr/>
        </p:nvSpPr>
        <p:spPr>
          <a:xfrm>
            <a:off x="1284103" y="2740001"/>
            <a:ext cx="6096946" cy="1754326"/>
          </a:xfrm>
          <a:prstGeom prst="rect">
            <a:avLst/>
          </a:prstGeom>
          <a:noFill/>
        </p:spPr>
        <p:txBody>
          <a:bodyPr wrap="square">
            <a:spAutoFit/>
          </a:bodyPr>
          <a:lstStyle/>
          <a:p>
            <a:r>
              <a:rPr lang="en-IN" dirty="0">
                <a:solidFill>
                  <a:schemeClr val="tx2">
                    <a:lumMod val="50000"/>
                    <a:lumOff val="50000"/>
                  </a:schemeClr>
                </a:solidFill>
              </a:rPr>
              <a:t>SELECT</a:t>
            </a:r>
            <a:r>
              <a:rPr lang="en-IN" dirty="0"/>
              <a:t> </a:t>
            </a:r>
          </a:p>
          <a:p>
            <a:r>
              <a:rPr lang="en-IN" dirty="0"/>
              <a:t>    </a:t>
            </a:r>
            <a:r>
              <a:rPr lang="en-IN" dirty="0" err="1"/>
              <a:t>billing_country</a:t>
            </a:r>
            <a:r>
              <a:rPr lang="en-IN" dirty="0"/>
              <a:t>, </a:t>
            </a:r>
          </a:p>
          <a:p>
            <a:r>
              <a:rPr lang="en-IN" dirty="0"/>
              <a:t>    </a:t>
            </a:r>
            <a:r>
              <a:rPr lang="en-IN" dirty="0">
                <a:solidFill>
                  <a:schemeClr val="bg1">
                    <a:lumMod val="50000"/>
                  </a:schemeClr>
                </a:solidFill>
              </a:rPr>
              <a:t>COUNT</a:t>
            </a:r>
            <a:r>
              <a:rPr lang="en-IN" dirty="0"/>
              <a:t>(*) </a:t>
            </a:r>
            <a:r>
              <a:rPr lang="en-IN" dirty="0">
                <a:solidFill>
                  <a:schemeClr val="tx2">
                    <a:lumMod val="50000"/>
                    <a:lumOff val="50000"/>
                  </a:schemeClr>
                </a:solidFill>
              </a:rPr>
              <a:t>AS</a:t>
            </a:r>
            <a:r>
              <a:rPr lang="en-IN" dirty="0"/>
              <a:t> </a:t>
            </a:r>
            <a:r>
              <a:rPr lang="en-IN" dirty="0" err="1"/>
              <a:t>invoice_count</a:t>
            </a:r>
            <a:endParaRPr lang="en-IN" dirty="0"/>
          </a:p>
          <a:p>
            <a:r>
              <a:rPr lang="en-IN" dirty="0">
                <a:solidFill>
                  <a:schemeClr val="tx2">
                    <a:lumMod val="50000"/>
                    <a:lumOff val="50000"/>
                  </a:schemeClr>
                </a:solidFill>
              </a:rPr>
              <a:t>FROM</a:t>
            </a:r>
            <a:r>
              <a:rPr lang="en-IN" dirty="0"/>
              <a:t> Invoice</a:t>
            </a:r>
          </a:p>
          <a:p>
            <a:r>
              <a:rPr lang="en-IN" dirty="0">
                <a:solidFill>
                  <a:schemeClr val="tx2">
                    <a:lumMod val="50000"/>
                    <a:lumOff val="50000"/>
                  </a:schemeClr>
                </a:solidFill>
              </a:rPr>
              <a:t>GROUP BY </a:t>
            </a:r>
            <a:r>
              <a:rPr lang="en-IN" dirty="0" err="1"/>
              <a:t>billing_country</a:t>
            </a:r>
            <a:endParaRPr lang="en-IN" dirty="0"/>
          </a:p>
          <a:p>
            <a:r>
              <a:rPr lang="en-IN" dirty="0">
                <a:solidFill>
                  <a:schemeClr val="tx2">
                    <a:lumMod val="50000"/>
                    <a:lumOff val="50000"/>
                  </a:schemeClr>
                </a:solidFill>
              </a:rPr>
              <a:t>ORDER BY </a:t>
            </a:r>
            <a:r>
              <a:rPr lang="en-IN" dirty="0" err="1"/>
              <a:t>invoice_count</a:t>
            </a:r>
            <a:r>
              <a:rPr lang="en-IN" dirty="0"/>
              <a:t> DESC;</a:t>
            </a:r>
          </a:p>
        </p:txBody>
      </p:sp>
      <p:sp>
        <p:nvSpPr>
          <p:cNvPr id="8" name="TextBox 7">
            <a:extLst>
              <a:ext uri="{FF2B5EF4-FFF2-40B4-BE49-F238E27FC236}">
                <a16:creationId xmlns:a16="http://schemas.microsoft.com/office/drawing/2014/main" id="{894AB9BD-FC46-CA50-3CBA-5B648D2C9DEF}"/>
              </a:ext>
            </a:extLst>
          </p:cNvPr>
          <p:cNvSpPr txBox="1"/>
          <p:nvPr/>
        </p:nvSpPr>
        <p:spPr>
          <a:xfrm>
            <a:off x="8198445" y="2031803"/>
            <a:ext cx="990977" cy="369332"/>
          </a:xfrm>
          <a:prstGeom prst="rect">
            <a:avLst/>
          </a:prstGeom>
          <a:noFill/>
        </p:spPr>
        <p:txBody>
          <a:bodyPr wrap="none" rtlCol="0">
            <a:spAutoFit/>
          </a:bodyPr>
          <a:lstStyle/>
          <a:p>
            <a:r>
              <a:rPr lang="en-US" b="1" dirty="0"/>
              <a:t>Output:</a:t>
            </a:r>
            <a:endParaRPr lang="en-IN" b="1" dirty="0"/>
          </a:p>
        </p:txBody>
      </p:sp>
      <p:sp>
        <p:nvSpPr>
          <p:cNvPr id="4" name="TextBox 3">
            <a:extLst>
              <a:ext uri="{FF2B5EF4-FFF2-40B4-BE49-F238E27FC236}">
                <a16:creationId xmlns:a16="http://schemas.microsoft.com/office/drawing/2014/main" id="{FA755B1B-9FD5-A2EE-7FCC-D7FA4A138D6E}"/>
              </a:ext>
            </a:extLst>
          </p:cNvPr>
          <p:cNvSpPr txBox="1"/>
          <p:nvPr/>
        </p:nvSpPr>
        <p:spPr>
          <a:xfrm>
            <a:off x="4262940" y="725314"/>
            <a:ext cx="6096000" cy="369332"/>
          </a:xfrm>
          <a:prstGeom prst="rect">
            <a:avLst/>
          </a:prstGeom>
          <a:noFill/>
        </p:spPr>
        <p:txBody>
          <a:bodyPr wrap="square">
            <a:spAutoFit/>
          </a:bodyPr>
          <a:lstStyle/>
          <a:p>
            <a:r>
              <a:rPr lang="en-IN" b="1" dirty="0">
                <a:solidFill>
                  <a:schemeClr val="accent5">
                    <a:lumMod val="60000"/>
                    <a:lumOff val="40000"/>
                  </a:schemeClr>
                </a:solidFill>
              </a:rPr>
              <a:t>Aggregation &amp; Grouping</a:t>
            </a:r>
            <a:endParaRPr lang="en-IN" dirty="0">
              <a:solidFill>
                <a:schemeClr val="accent5">
                  <a:lumMod val="60000"/>
                  <a:lumOff val="40000"/>
                </a:schemeClr>
              </a:solidFill>
            </a:endParaRPr>
          </a:p>
        </p:txBody>
      </p:sp>
      <p:sp>
        <p:nvSpPr>
          <p:cNvPr id="6" name="TextBox 5">
            <a:extLst>
              <a:ext uri="{FF2B5EF4-FFF2-40B4-BE49-F238E27FC236}">
                <a16:creationId xmlns:a16="http://schemas.microsoft.com/office/drawing/2014/main" id="{8C9E7ED8-8151-1DBF-EEA0-9F607DD8067E}"/>
              </a:ext>
            </a:extLst>
          </p:cNvPr>
          <p:cNvSpPr txBox="1"/>
          <p:nvPr/>
        </p:nvSpPr>
        <p:spPr>
          <a:xfrm>
            <a:off x="3288433" y="5532226"/>
            <a:ext cx="8702801" cy="954107"/>
          </a:xfrm>
          <a:prstGeom prst="rect">
            <a:avLst/>
          </a:prstGeom>
          <a:noFill/>
        </p:spPr>
        <p:txBody>
          <a:bodyPr wrap="square">
            <a:spAutoFit/>
          </a:bodyPr>
          <a:lstStyle/>
          <a:p>
            <a:r>
              <a:rPr lang="en-US" sz="1400" b="1" dirty="0"/>
              <a:t>Description:</a:t>
            </a:r>
            <a:br>
              <a:rPr lang="en-US" sz="1400" dirty="0"/>
            </a:br>
            <a:r>
              <a:rPr lang="en-US" sz="1400" dirty="0"/>
              <a:t>The query groups invoices by country, counts how many invoices each country has, and sorts them in descending order. The result shows that the </a:t>
            </a:r>
            <a:r>
              <a:rPr lang="en-US" sz="1400" b="1" dirty="0"/>
              <a:t>USA has the most invoices (131)</a:t>
            </a:r>
            <a:r>
              <a:rPr lang="en-US" sz="1400" dirty="0"/>
              <a:t>, followed by </a:t>
            </a:r>
            <a:r>
              <a:rPr lang="en-US" sz="1400" b="1" dirty="0"/>
              <a:t>Canada (76)</a:t>
            </a:r>
            <a:r>
              <a:rPr lang="en-US" sz="1400" dirty="0"/>
              <a:t> and </a:t>
            </a:r>
            <a:r>
              <a:rPr lang="en-US" sz="1400" b="1" dirty="0"/>
              <a:t>Brazil (61)</a:t>
            </a:r>
            <a:r>
              <a:rPr lang="en-US" sz="1400" dirty="0"/>
              <a:t>.</a:t>
            </a:r>
            <a:endParaRPr lang="en-IN" sz="1400" dirty="0"/>
          </a:p>
        </p:txBody>
      </p:sp>
      <p:sp>
        <p:nvSpPr>
          <p:cNvPr id="10" name="TextBox 9">
            <a:extLst>
              <a:ext uri="{FF2B5EF4-FFF2-40B4-BE49-F238E27FC236}">
                <a16:creationId xmlns:a16="http://schemas.microsoft.com/office/drawing/2014/main" id="{C9BC570A-03A7-8C13-E901-57DE82CA3A11}"/>
              </a:ext>
            </a:extLst>
          </p:cNvPr>
          <p:cNvSpPr txBox="1"/>
          <p:nvPr/>
        </p:nvSpPr>
        <p:spPr>
          <a:xfrm>
            <a:off x="896919" y="2370669"/>
            <a:ext cx="6096896" cy="369332"/>
          </a:xfrm>
          <a:prstGeom prst="rect">
            <a:avLst/>
          </a:prstGeom>
          <a:noFill/>
        </p:spPr>
        <p:txBody>
          <a:bodyPr wrap="square">
            <a:spAutoFit/>
          </a:bodyPr>
          <a:lstStyle/>
          <a:p>
            <a:r>
              <a:rPr lang="en-US" dirty="0">
                <a:solidFill>
                  <a:schemeClr val="accent6">
                    <a:lumMod val="50000"/>
                  </a:schemeClr>
                </a:solidFill>
              </a:rPr>
              <a:t>Query:</a:t>
            </a:r>
            <a:endParaRPr lang="en-IN" dirty="0">
              <a:solidFill>
                <a:schemeClr val="accent6">
                  <a:lumMod val="50000"/>
                </a:schemeClr>
              </a:solidFill>
            </a:endParaRPr>
          </a:p>
        </p:txBody>
      </p:sp>
    </p:spTree>
    <p:extLst>
      <p:ext uri="{BB962C8B-B14F-4D97-AF65-F5344CB8AC3E}">
        <p14:creationId xmlns:p14="http://schemas.microsoft.com/office/powerpoint/2010/main" val="310482047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7F0E94-99D2-A914-0A5F-DDBB6F615725}"/>
              </a:ext>
            </a:extLst>
          </p:cNvPr>
          <p:cNvSpPr>
            <a:spLocks noGrp="1"/>
          </p:cNvSpPr>
          <p:nvPr>
            <p:ph idx="1"/>
          </p:nvPr>
        </p:nvSpPr>
        <p:spPr>
          <a:xfrm>
            <a:off x="838200" y="874643"/>
            <a:ext cx="10515600" cy="5302320"/>
          </a:xfrm>
        </p:spPr>
        <p:txBody>
          <a:bodyPr/>
          <a:lstStyle/>
          <a:p>
            <a:pPr marL="0" indent="0">
              <a:buNone/>
            </a:pPr>
            <a:r>
              <a:rPr lang="en-US" sz="2000" b="1" dirty="0">
                <a:solidFill>
                  <a:schemeClr val="accent2">
                    <a:lumMod val="75000"/>
                  </a:schemeClr>
                </a:solidFill>
                <a:latin typeface="Times New Roman" panose="02020603050405020304" pitchFamily="18" charset="0"/>
                <a:cs typeface="Times New Roman" panose="02020603050405020304" pitchFamily="18" charset="0"/>
              </a:rPr>
              <a:t>3. </a:t>
            </a:r>
            <a:r>
              <a:rPr lang="en-US" sz="2000" dirty="0">
                <a:solidFill>
                  <a:schemeClr val="accent2">
                    <a:lumMod val="75000"/>
                  </a:schemeClr>
                </a:solidFill>
                <a:latin typeface="Times New Roman" panose="02020603050405020304" pitchFamily="18" charset="0"/>
                <a:cs typeface="Times New Roman" panose="02020603050405020304" pitchFamily="18" charset="0"/>
              </a:rPr>
              <a:t>What are the top 3 values of total invoice? </a:t>
            </a:r>
          </a:p>
          <a:p>
            <a:pPr marL="0" indent="0">
              <a:buNone/>
            </a:pPr>
            <a:endParaRPr lang="en-US" sz="2000" dirty="0">
              <a:solidFill>
                <a:srgbClr val="FF0000"/>
              </a:solidFill>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r>
              <a:rPr lang="en-US" sz="2000" b="1" dirty="0">
                <a:solidFill>
                  <a:schemeClr val="accent2">
                    <a:lumMod val="75000"/>
                  </a:schemeClr>
                </a:solidFill>
                <a:latin typeface="Times New Roman" panose="02020603050405020304" pitchFamily="18" charset="0"/>
                <a:cs typeface="Times New Roman" panose="02020603050405020304" pitchFamily="18" charset="0"/>
              </a:rPr>
              <a:t>4. </a:t>
            </a:r>
            <a:r>
              <a:rPr lang="en-US" sz="2000" dirty="0">
                <a:solidFill>
                  <a:schemeClr val="accent2">
                    <a:lumMod val="75000"/>
                  </a:schemeClr>
                </a:solidFill>
                <a:latin typeface="Times New Roman" panose="02020603050405020304" pitchFamily="18" charset="0"/>
                <a:cs typeface="Times New Roman" panose="02020603050405020304" pitchFamily="18" charset="0"/>
              </a:rPr>
              <a:t>Which city has the best customers? - We would like to throw a promotional Music Festival in the city we made the most money. Write a query that returns one city that has the highest sum of invoice totals. Return both the city name &amp; sum of all invoice totals </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4B41C9F6-C93F-2734-BA1C-FF7515942A3E}"/>
              </a:ext>
            </a:extLst>
          </p:cNvPr>
          <p:cNvPicPr>
            <a:picLocks noChangeAspect="1"/>
          </p:cNvPicPr>
          <p:nvPr/>
        </p:nvPicPr>
        <p:blipFill>
          <a:blip r:embed="rId2"/>
          <a:stretch>
            <a:fillRect/>
          </a:stretch>
        </p:blipFill>
        <p:spPr>
          <a:xfrm>
            <a:off x="8711920" y="1127595"/>
            <a:ext cx="938130" cy="1389152"/>
          </a:xfrm>
          <a:prstGeom prst="rect">
            <a:avLst/>
          </a:prstGeom>
        </p:spPr>
      </p:pic>
      <p:pic>
        <p:nvPicPr>
          <p:cNvPr id="7" name="Picture 6">
            <a:extLst>
              <a:ext uri="{FF2B5EF4-FFF2-40B4-BE49-F238E27FC236}">
                <a16:creationId xmlns:a16="http://schemas.microsoft.com/office/drawing/2014/main" id="{EFB49B70-E2C0-E0DF-DD65-67DF29806752}"/>
              </a:ext>
            </a:extLst>
          </p:cNvPr>
          <p:cNvPicPr>
            <a:picLocks noChangeAspect="1"/>
          </p:cNvPicPr>
          <p:nvPr/>
        </p:nvPicPr>
        <p:blipFill>
          <a:blip r:embed="rId3"/>
          <a:stretch>
            <a:fillRect/>
          </a:stretch>
        </p:blipFill>
        <p:spPr>
          <a:xfrm>
            <a:off x="8206310" y="4658541"/>
            <a:ext cx="2688534" cy="639435"/>
          </a:xfrm>
          <a:prstGeom prst="rect">
            <a:avLst/>
          </a:prstGeom>
        </p:spPr>
      </p:pic>
      <p:sp>
        <p:nvSpPr>
          <p:cNvPr id="11" name="TextBox 10">
            <a:extLst>
              <a:ext uri="{FF2B5EF4-FFF2-40B4-BE49-F238E27FC236}">
                <a16:creationId xmlns:a16="http://schemas.microsoft.com/office/drawing/2014/main" id="{ED1025D8-6897-2972-7B2C-EC5EA468DD2A}"/>
              </a:ext>
            </a:extLst>
          </p:cNvPr>
          <p:cNvSpPr txBox="1"/>
          <p:nvPr/>
        </p:nvSpPr>
        <p:spPr>
          <a:xfrm>
            <a:off x="1726587" y="1439862"/>
            <a:ext cx="6096946" cy="1200329"/>
          </a:xfrm>
          <a:prstGeom prst="rect">
            <a:avLst/>
          </a:prstGeom>
          <a:noFill/>
        </p:spPr>
        <p:txBody>
          <a:bodyPr wrap="square">
            <a:spAutoFit/>
          </a:bodyPr>
          <a:lstStyle/>
          <a:p>
            <a:r>
              <a:rPr lang="en-IN" dirty="0">
                <a:solidFill>
                  <a:schemeClr val="tx2">
                    <a:lumMod val="50000"/>
                    <a:lumOff val="50000"/>
                  </a:schemeClr>
                </a:solidFill>
              </a:rPr>
              <a:t>SELECT</a:t>
            </a:r>
            <a:r>
              <a:rPr lang="en-IN" dirty="0"/>
              <a:t> total</a:t>
            </a:r>
          </a:p>
          <a:p>
            <a:r>
              <a:rPr lang="en-IN" dirty="0">
                <a:solidFill>
                  <a:schemeClr val="tx2">
                    <a:lumMod val="50000"/>
                    <a:lumOff val="50000"/>
                  </a:schemeClr>
                </a:solidFill>
              </a:rPr>
              <a:t>FROM</a:t>
            </a:r>
            <a:r>
              <a:rPr lang="en-IN" dirty="0"/>
              <a:t> Invoice</a:t>
            </a:r>
          </a:p>
          <a:p>
            <a:r>
              <a:rPr lang="en-IN" dirty="0">
                <a:solidFill>
                  <a:schemeClr val="tx2">
                    <a:lumMod val="50000"/>
                    <a:lumOff val="50000"/>
                  </a:schemeClr>
                </a:solidFill>
              </a:rPr>
              <a:t>ORDER BY </a:t>
            </a:r>
            <a:r>
              <a:rPr lang="en-IN" dirty="0"/>
              <a:t>total </a:t>
            </a:r>
            <a:r>
              <a:rPr lang="en-IN" dirty="0">
                <a:solidFill>
                  <a:schemeClr val="tx2">
                    <a:lumMod val="50000"/>
                    <a:lumOff val="50000"/>
                  </a:schemeClr>
                </a:solidFill>
              </a:rPr>
              <a:t>DESC</a:t>
            </a:r>
          </a:p>
          <a:p>
            <a:r>
              <a:rPr lang="en-IN" dirty="0">
                <a:solidFill>
                  <a:schemeClr val="tx2">
                    <a:lumMod val="50000"/>
                    <a:lumOff val="50000"/>
                  </a:schemeClr>
                </a:solidFill>
              </a:rPr>
              <a:t>LIMIT</a:t>
            </a:r>
            <a:r>
              <a:rPr lang="en-IN" dirty="0"/>
              <a:t> </a:t>
            </a:r>
            <a:r>
              <a:rPr lang="en-IN" dirty="0">
                <a:solidFill>
                  <a:schemeClr val="accent2">
                    <a:lumMod val="75000"/>
                  </a:schemeClr>
                </a:solidFill>
              </a:rPr>
              <a:t>3</a:t>
            </a:r>
            <a:r>
              <a:rPr lang="en-IN" dirty="0"/>
              <a:t>;</a:t>
            </a:r>
          </a:p>
        </p:txBody>
      </p:sp>
      <p:sp>
        <p:nvSpPr>
          <p:cNvPr id="13" name="TextBox 12">
            <a:extLst>
              <a:ext uri="{FF2B5EF4-FFF2-40B4-BE49-F238E27FC236}">
                <a16:creationId xmlns:a16="http://schemas.microsoft.com/office/drawing/2014/main" id="{D86FE104-5B92-0DE7-5BC0-A98FCC45D3D6}"/>
              </a:ext>
            </a:extLst>
          </p:cNvPr>
          <p:cNvSpPr txBox="1"/>
          <p:nvPr/>
        </p:nvSpPr>
        <p:spPr>
          <a:xfrm>
            <a:off x="1726587" y="3919877"/>
            <a:ext cx="6096946" cy="1477328"/>
          </a:xfrm>
          <a:prstGeom prst="rect">
            <a:avLst/>
          </a:prstGeom>
          <a:noFill/>
        </p:spPr>
        <p:txBody>
          <a:bodyPr wrap="square">
            <a:spAutoFit/>
          </a:bodyPr>
          <a:lstStyle/>
          <a:p>
            <a:r>
              <a:rPr lang="en-IN" dirty="0">
                <a:solidFill>
                  <a:schemeClr val="tx2">
                    <a:lumMod val="50000"/>
                    <a:lumOff val="50000"/>
                  </a:schemeClr>
                </a:solidFill>
              </a:rPr>
              <a:t>SELECT</a:t>
            </a:r>
            <a:r>
              <a:rPr lang="en-IN" dirty="0"/>
              <a:t> </a:t>
            </a:r>
            <a:r>
              <a:rPr lang="en-IN" dirty="0" err="1"/>
              <a:t>billing_city</a:t>
            </a:r>
            <a:r>
              <a:rPr lang="en-IN" dirty="0"/>
              <a:t>, </a:t>
            </a:r>
            <a:r>
              <a:rPr lang="en-IN" dirty="0">
                <a:solidFill>
                  <a:schemeClr val="bg1">
                    <a:lumMod val="50000"/>
                  </a:schemeClr>
                </a:solidFill>
              </a:rPr>
              <a:t>SUM</a:t>
            </a:r>
            <a:r>
              <a:rPr lang="en-IN" dirty="0"/>
              <a:t>(total) </a:t>
            </a:r>
            <a:r>
              <a:rPr lang="en-IN" dirty="0">
                <a:solidFill>
                  <a:schemeClr val="tx2">
                    <a:lumMod val="50000"/>
                    <a:lumOff val="50000"/>
                  </a:schemeClr>
                </a:solidFill>
              </a:rPr>
              <a:t>AS</a:t>
            </a:r>
            <a:r>
              <a:rPr lang="en-IN" dirty="0"/>
              <a:t> </a:t>
            </a:r>
            <a:r>
              <a:rPr lang="en-IN" dirty="0" err="1"/>
              <a:t>total_revenue</a:t>
            </a:r>
            <a:endParaRPr lang="en-IN" dirty="0"/>
          </a:p>
          <a:p>
            <a:r>
              <a:rPr lang="en-IN" dirty="0">
                <a:solidFill>
                  <a:schemeClr val="tx2">
                    <a:lumMod val="50000"/>
                    <a:lumOff val="50000"/>
                  </a:schemeClr>
                </a:solidFill>
              </a:rPr>
              <a:t>FROM</a:t>
            </a:r>
            <a:r>
              <a:rPr lang="en-IN" dirty="0"/>
              <a:t> Invoice</a:t>
            </a:r>
          </a:p>
          <a:p>
            <a:r>
              <a:rPr lang="en-IN" dirty="0">
                <a:solidFill>
                  <a:schemeClr val="tx2">
                    <a:lumMod val="50000"/>
                    <a:lumOff val="50000"/>
                  </a:schemeClr>
                </a:solidFill>
              </a:rPr>
              <a:t>GROUP BY </a:t>
            </a:r>
            <a:r>
              <a:rPr lang="en-IN" dirty="0" err="1"/>
              <a:t>billing_city</a:t>
            </a:r>
            <a:endParaRPr lang="en-IN" dirty="0"/>
          </a:p>
          <a:p>
            <a:r>
              <a:rPr lang="en-IN" dirty="0">
                <a:solidFill>
                  <a:schemeClr val="tx2">
                    <a:lumMod val="50000"/>
                    <a:lumOff val="50000"/>
                  </a:schemeClr>
                </a:solidFill>
              </a:rPr>
              <a:t>ORDER BY </a:t>
            </a:r>
            <a:r>
              <a:rPr lang="en-IN" dirty="0" err="1"/>
              <a:t>total_revenue</a:t>
            </a:r>
            <a:r>
              <a:rPr lang="en-IN" dirty="0"/>
              <a:t> </a:t>
            </a:r>
            <a:r>
              <a:rPr lang="en-IN" dirty="0">
                <a:solidFill>
                  <a:schemeClr val="tx2">
                    <a:lumMod val="50000"/>
                    <a:lumOff val="50000"/>
                  </a:schemeClr>
                </a:solidFill>
              </a:rPr>
              <a:t>DESC</a:t>
            </a:r>
          </a:p>
          <a:p>
            <a:r>
              <a:rPr lang="en-IN" dirty="0">
                <a:solidFill>
                  <a:schemeClr val="tx2">
                    <a:lumMod val="50000"/>
                    <a:lumOff val="50000"/>
                  </a:schemeClr>
                </a:solidFill>
              </a:rPr>
              <a:t>LIMIT </a:t>
            </a:r>
            <a:r>
              <a:rPr lang="en-IN" dirty="0">
                <a:solidFill>
                  <a:schemeClr val="accent2">
                    <a:lumMod val="75000"/>
                  </a:schemeClr>
                </a:solidFill>
              </a:rPr>
              <a:t>1</a:t>
            </a:r>
            <a:r>
              <a:rPr lang="en-IN" dirty="0"/>
              <a:t>;</a:t>
            </a:r>
          </a:p>
        </p:txBody>
      </p:sp>
      <p:sp>
        <p:nvSpPr>
          <p:cNvPr id="14" name="TextBox 13">
            <a:extLst>
              <a:ext uri="{FF2B5EF4-FFF2-40B4-BE49-F238E27FC236}">
                <a16:creationId xmlns:a16="http://schemas.microsoft.com/office/drawing/2014/main" id="{C253240C-D380-40C1-9C28-6FB5E7B330C1}"/>
              </a:ext>
            </a:extLst>
          </p:cNvPr>
          <p:cNvSpPr txBox="1"/>
          <p:nvPr/>
        </p:nvSpPr>
        <p:spPr>
          <a:xfrm>
            <a:off x="7445829" y="4289209"/>
            <a:ext cx="990977" cy="369332"/>
          </a:xfrm>
          <a:prstGeom prst="rect">
            <a:avLst/>
          </a:prstGeom>
          <a:noFill/>
        </p:spPr>
        <p:txBody>
          <a:bodyPr wrap="none" rtlCol="0">
            <a:spAutoFit/>
          </a:bodyPr>
          <a:lstStyle/>
          <a:p>
            <a:r>
              <a:rPr lang="en-US" b="1" dirty="0"/>
              <a:t>Output:</a:t>
            </a:r>
            <a:endParaRPr lang="en-IN" b="1" dirty="0"/>
          </a:p>
        </p:txBody>
      </p:sp>
      <p:sp>
        <p:nvSpPr>
          <p:cNvPr id="15" name="TextBox 14">
            <a:extLst>
              <a:ext uri="{FF2B5EF4-FFF2-40B4-BE49-F238E27FC236}">
                <a16:creationId xmlns:a16="http://schemas.microsoft.com/office/drawing/2014/main" id="{BC073DCB-B68E-5B7B-3E3A-9F67EBE53D7B}"/>
              </a:ext>
            </a:extLst>
          </p:cNvPr>
          <p:cNvSpPr txBox="1"/>
          <p:nvPr/>
        </p:nvSpPr>
        <p:spPr>
          <a:xfrm>
            <a:off x="7704546" y="1127595"/>
            <a:ext cx="990977" cy="369332"/>
          </a:xfrm>
          <a:prstGeom prst="rect">
            <a:avLst/>
          </a:prstGeom>
          <a:noFill/>
        </p:spPr>
        <p:txBody>
          <a:bodyPr wrap="none" rtlCol="0">
            <a:spAutoFit/>
          </a:bodyPr>
          <a:lstStyle/>
          <a:p>
            <a:r>
              <a:rPr lang="en-US" b="1" dirty="0"/>
              <a:t>Output:</a:t>
            </a:r>
            <a:endParaRPr lang="en-IN" b="1" dirty="0"/>
          </a:p>
        </p:txBody>
      </p:sp>
      <p:sp>
        <p:nvSpPr>
          <p:cNvPr id="8" name="TextBox 7">
            <a:extLst>
              <a:ext uri="{FF2B5EF4-FFF2-40B4-BE49-F238E27FC236}">
                <a16:creationId xmlns:a16="http://schemas.microsoft.com/office/drawing/2014/main" id="{B07BD81B-CC51-650C-DC13-A35E4CFA8472}"/>
              </a:ext>
            </a:extLst>
          </p:cNvPr>
          <p:cNvSpPr txBox="1"/>
          <p:nvPr/>
        </p:nvSpPr>
        <p:spPr>
          <a:xfrm>
            <a:off x="3129546" y="5617977"/>
            <a:ext cx="8224254" cy="954107"/>
          </a:xfrm>
          <a:prstGeom prst="rect">
            <a:avLst/>
          </a:prstGeom>
          <a:noFill/>
        </p:spPr>
        <p:txBody>
          <a:bodyPr wrap="square">
            <a:spAutoFit/>
          </a:bodyPr>
          <a:lstStyle/>
          <a:p>
            <a:r>
              <a:rPr lang="en-IN" sz="1400" b="1" dirty="0"/>
              <a:t>Description:</a:t>
            </a:r>
            <a:endParaRPr lang="en-US" sz="1400" b="1" dirty="0"/>
          </a:p>
          <a:p>
            <a:r>
              <a:rPr lang="en-US" sz="1400" dirty="0"/>
              <a:t>The query for Q3 finds the </a:t>
            </a:r>
            <a:r>
              <a:rPr lang="en-US" sz="1400" b="1" dirty="0"/>
              <a:t>top 3 highest invoice amounts</a:t>
            </a:r>
            <a:r>
              <a:rPr lang="en-US" sz="1400" dirty="0"/>
              <a:t> (23.76, 19.80, 19.80).</a:t>
            </a:r>
            <a:br>
              <a:rPr lang="en-US" sz="1400" dirty="0"/>
            </a:br>
            <a:r>
              <a:rPr lang="en-US" sz="1400" dirty="0"/>
              <a:t>The query for Q4 identifies the </a:t>
            </a:r>
            <a:r>
              <a:rPr lang="en-US" sz="1400" b="1" dirty="0"/>
              <a:t>city with the highest total revenue</a:t>
            </a:r>
            <a:r>
              <a:rPr lang="en-US" sz="1400" dirty="0"/>
              <a:t>, which is </a:t>
            </a:r>
            <a:r>
              <a:rPr lang="en-US" sz="1400" b="1" dirty="0"/>
              <a:t>Prague (273.24)</a:t>
            </a:r>
            <a:r>
              <a:rPr lang="en-US" sz="1400" dirty="0"/>
              <a:t>, showing it has the best customers.</a:t>
            </a:r>
            <a:endParaRPr lang="en-IN" sz="1400" dirty="0"/>
          </a:p>
        </p:txBody>
      </p:sp>
      <p:sp>
        <p:nvSpPr>
          <p:cNvPr id="4" name="TextBox 3">
            <a:extLst>
              <a:ext uri="{FF2B5EF4-FFF2-40B4-BE49-F238E27FC236}">
                <a16:creationId xmlns:a16="http://schemas.microsoft.com/office/drawing/2014/main" id="{BF9CEFC5-C3A8-19EF-8794-AFCDC50794C1}"/>
              </a:ext>
            </a:extLst>
          </p:cNvPr>
          <p:cNvSpPr txBox="1"/>
          <p:nvPr/>
        </p:nvSpPr>
        <p:spPr>
          <a:xfrm>
            <a:off x="1126279" y="1189905"/>
            <a:ext cx="6096000" cy="369332"/>
          </a:xfrm>
          <a:prstGeom prst="rect">
            <a:avLst/>
          </a:prstGeom>
          <a:noFill/>
        </p:spPr>
        <p:txBody>
          <a:bodyPr wrap="square">
            <a:spAutoFit/>
          </a:bodyPr>
          <a:lstStyle/>
          <a:p>
            <a:r>
              <a:rPr lang="en-US" dirty="0">
                <a:solidFill>
                  <a:schemeClr val="accent6">
                    <a:lumMod val="50000"/>
                  </a:schemeClr>
                </a:solidFill>
              </a:rPr>
              <a:t>Query:</a:t>
            </a:r>
            <a:endParaRPr lang="en-IN" dirty="0"/>
          </a:p>
        </p:txBody>
      </p:sp>
      <p:sp>
        <p:nvSpPr>
          <p:cNvPr id="9" name="TextBox 8">
            <a:extLst>
              <a:ext uri="{FF2B5EF4-FFF2-40B4-BE49-F238E27FC236}">
                <a16:creationId xmlns:a16="http://schemas.microsoft.com/office/drawing/2014/main" id="{428D1214-71CB-4F5A-9BBA-CFDD47250101}"/>
              </a:ext>
            </a:extLst>
          </p:cNvPr>
          <p:cNvSpPr txBox="1"/>
          <p:nvPr/>
        </p:nvSpPr>
        <p:spPr>
          <a:xfrm>
            <a:off x="1058174" y="3637268"/>
            <a:ext cx="6096000" cy="369332"/>
          </a:xfrm>
          <a:prstGeom prst="rect">
            <a:avLst/>
          </a:prstGeom>
          <a:noFill/>
        </p:spPr>
        <p:txBody>
          <a:bodyPr wrap="square">
            <a:spAutoFit/>
          </a:bodyPr>
          <a:lstStyle/>
          <a:p>
            <a:r>
              <a:rPr lang="en-US" dirty="0">
                <a:solidFill>
                  <a:schemeClr val="accent6">
                    <a:lumMod val="50000"/>
                  </a:schemeClr>
                </a:solidFill>
              </a:rPr>
              <a:t>Query:</a:t>
            </a:r>
            <a:endParaRPr lang="en-IN" dirty="0"/>
          </a:p>
        </p:txBody>
      </p:sp>
    </p:spTree>
    <p:extLst>
      <p:ext uri="{BB962C8B-B14F-4D97-AF65-F5344CB8AC3E}">
        <p14:creationId xmlns:p14="http://schemas.microsoft.com/office/powerpoint/2010/main" val="1013892931"/>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BAE4F4-F62D-27F4-3FD3-C0E1CAAAA75D}"/>
              </a:ext>
            </a:extLst>
          </p:cNvPr>
          <p:cNvSpPr>
            <a:spLocks noGrp="1"/>
          </p:cNvSpPr>
          <p:nvPr>
            <p:ph idx="1"/>
          </p:nvPr>
        </p:nvSpPr>
        <p:spPr>
          <a:xfrm>
            <a:off x="773653" y="1253582"/>
            <a:ext cx="10515600" cy="5495423"/>
          </a:xfrm>
        </p:spPr>
        <p:txBody>
          <a:bodyPr>
            <a:normAutofit/>
          </a:bodyPr>
          <a:lstStyle/>
          <a:p>
            <a:pPr marL="0" indent="0">
              <a:buNone/>
            </a:pPr>
            <a:r>
              <a:rPr lang="en-US" sz="2000" b="1" dirty="0">
                <a:solidFill>
                  <a:schemeClr val="accent2">
                    <a:lumMod val="75000"/>
                  </a:schemeClr>
                </a:solidFill>
                <a:latin typeface="Times New Roman" panose="02020603050405020304" pitchFamily="18" charset="0"/>
                <a:cs typeface="Times New Roman" panose="02020603050405020304" pitchFamily="18" charset="0"/>
              </a:rPr>
              <a:t>5. </a:t>
            </a:r>
            <a:r>
              <a:rPr lang="en-US" sz="2000" dirty="0">
                <a:solidFill>
                  <a:schemeClr val="accent2">
                    <a:lumMod val="75000"/>
                  </a:schemeClr>
                </a:solidFill>
                <a:latin typeface="Times New Roman" panose="02020603050405020304" pitchFamily="18" charset="0"/>
                <a:cs typeface="Times New Roman" panose="02020603050405020304" pitchFamily="18" charset="0"/>
              </a:rPr>
              <a:t>Who is the best customer? - The customer who has spent the most money will be declared the best customer. Write a query that returns the person who has spent the most money</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FE3261-6C89-E4D9-2A7D-C48FDC215283}"/>
              </a:ext>
            </a:extLst>
          </p:cNvPr>
          <p:cNvPicPr>
            <a:picLocks noChangeAspect="1"/>
          </p:cNvPicPr>
          <p:nvPr/>
        </p:nvPicPr>
        <p:blipFill>
          <a:blip r:embed="rId2"/>
          <a:stretch>
            <a:fillRect/>
          </a:stretch>
        </p:blipFill>
        <p:spPr>
          <a:xfrm>
            <a:off x="7682313" y="4429224"/>
            <a:ext cx="3095648" cy="409578"/>
          </a:xfrm>
          <a:prstGeom prst="rect">
            <a:avLst/>
          </a:prstGeom>
        </p:spPr>
      </p:pic>
      <p:sp>
        <p:nvSpPr>
          <p:cNvPr id="7" name="TextBox 6">
            <a:extLst>
              <a:ext uri="{FF2B5EF4-FFF2-40B4-BE49-F238E27FC236}">
                <a16:creationId xmlns:a16="http://schemas.microsoft.com/office/drawing/2014/main" id="{D6858440-CE1D-42B2-2628-502CCE9101A6}"/>
              </a:ext>
            </a:extLst>
          </p:cNvPr>
          <p:cNvSpPr txBox="1"/>
          <p:nvPr/>
        </p:nvSpPr>
        <p:spPr>
          <a:xfrm>
            <a:off x="980625" y="2477006"/>
            <a:ext cx="8163375" cy="1754326"/>
          </a:xfrm>
          <a:prstGeom prst="rect">
            <a:avLst/>
          </a:prstGeom>
          <a:noFill/>
        </p:spPr>
        <p:txBody>
          <a:bodyPr wrap="square">
            <a:spAutoFit/>
          </a:bodyPr>
          <a:lstStyle/>
          <a:p>
            <a:r>
              <a:rPr lang="en-IN" dirty="0">
                <a:solidFill>
                  <a:schemeClr val="tx2">
                    <a:lumMod val="50000"/>
                    <a:lumOff val="50000"/>
                  </a:schemeClr>
                </a:solidFill>
              </a:rPr>
              <a:t>SELECT</a:t>
            </a:r>
            <a:r>
              <a:rPr lang="en-IN" dirty="0"/>
              <a:t> </a:t>
            </a:r>
            <a:r>
              <a:rPr lang="en-IN" dirty="0" err="1"/>
              <a:t>c.customer_id</a:t>
            </a:r>
            <a:r>
              <a:rPr lang="en-IN" dirty="0"/>
              <a:t>, </a:t>
            </a:r>
            <a:r>
              <a:rPr lang="en-IN" dirty="0" err="1"/>
              <a:t>c.first_name</a:t>
            </a:r>
            <a:r>
              <a:rPr lang="en-IN" dirty="0"/>
              <a:t>, </a:t>
            </a:r>
            <a:r>
              <a:rPr lang="en-IN" dirty="0" err="1"/>
              <a:t>c.last_name</a:t>
            </a:r>
            <a:r>
              <a:rPr lang="en-IN" dirty="0"/>
              <a:t>, </a:t>
            </a:r>
            <a:r>
              <a:rPr lang="en-IN" dirty="0">
                <a:solidFill>
                  <a:schemeClr val="bg1">
                    <a:lumMod val="50000"/>
                  </a:schemeClr>
                </a:solidFill>
              </a:rPr>
              <a:t>SUM</a:t>
            </a:r>
            <a:r>
              <a:rPr lang="en-IN" dirty="0"/>
              <a:t>(</a:t>
            </a:r>
            <a:r>
              <a:rPr lang="en-IN" dirty="0" err="1"/>
              <a:t>i.total</a:t>
            </a:r>
            <a:r>
              <a:rPr lang="en-IN" dirty="0"/>
              <a:t>)</a:t>
            </a:r>
            <a:r>
              <a:rPr lang="en-IN" dirty="0">
                <a:solidFill>
                  <a:schemeClr val="tx2">
                    <a:lumMod val="50000"/>
                    <a:lumOff val="50000"/>
                  </a:schemeClr>
                </a:solidFill>
              </a:rPr>
              <a:t> AS </a:t>
            </a:r>
            <a:r>
              <a:rPr lang="en-IN" dirty="0" err="1"/>
              <a:t>total_spent</a:t>
            </a:r>
            <a:endParaRPr lang="en-IN" dirty="0"/>
          </a:p>
          <a:p>
            <a:r>
              <a:rPr lang="en-IN" dirty="0">
                <a:solidFill>
                  <a:schemeClr val="tx2">
                    <a:lumMod val="50000"/>
                    <a:lumOff val="50000"/>
                  </a:schemeClr>
                </a:solidFill>
              </a:rPr>
              <a:t>FROM</a:t>
            </a:r>
            <a:r>
              <a:rPr lang="en-IN" dirty="0"/>
              <a:t> Customer c</a:t>
            </a:r>
          </a:p>
          <a:p>
            <a:r>
              <a:rPr lang="en-IN" dirty="0">
                <a:solidFill>
                  <a:schemeClr val="tx2">
                    <a:lumMod val="50000"/>
                    <a:lumOff val="50000"/>
                  </a:schemeClr>
                </a:solidFill>
              </a:rPr>
              <a:t>JOIN</a:t>
            </a:r>
            <a:r>
              <a:rPr lang="en-IN" dirty="0"/>
              <a:t> Invoice </a:t>
            </a:r>
            <a:r>
              <a:rPr lang="en-IN" dirty="0" err="1"/>
              <a:t>i</a:t>
            </a:r>
            <a:r>
              <a:rPr lang="en-IN" dirty="0"/>
              <a:t> </a:t>
            </a:r>
            <a:r>
              <a:rPr lang="en-IN" dirty="0">
                <a:solidFill>
                  <a:schemeClr val="tx2">
                    <a:lumMod val="50000"/>
                    <a:lumOff val="50000"/>
                  </a:schemeClr>
                </a:solidFill>
              </a:rPr>
              <a:t>ON</a:t>
            </a:r>
            <a:r>
              <a:rPr lang="en-IN" dirty="0"/>
              <a:t> </a:t>
            </a:r>
            <a:r>
              <a:rPr lang="en-IN" dirty="0" err="1"/>
              <a:t>c.customer_id</a:t>
            </a:r>
            <a:r>
              <a:rPr lang="en-IN" dirty="0"/>
              <a:t> = </a:t>
            </a:r>
            <a:r>
              <a:rPr lang="en-IN" dirty="0" err="1"/>
              <a:t>i.customer_id</a:t>
            </a:r>
            <a:endParaRPr lang="en-IN" dirty="0"/>
          </a:p>
          <a:p>
            <a:r>
              <a:rPr lang="en-IN" dirty="0">
                <a:solidFill>
                  <a:schemeClr val="tx2">
                    <a:lumMod val="50000"/>
                    <a:lumOff val="50000"/>
                  </a:schemeClr>
                </a:solidFill>
              </a:rPr>
              <a:t>GROUP BY </a:t>
            </a:r>
            <a:r>
              <a:rPr lang="en-IN" dirty="0" err="1"/>
              <a:t>c.customer_id</a:t>
            </a:r>
            <a:r>
              <a:rPr lang="en-IN" dirty="0"/>
              <a:t>, </a:t>
            </a:r>
            <a:r>
              <a:rPr lang="en-IN" dirty="0" err="1"/>
              <a:t>c.first_name</a:t>
            </a:r>
            <a:r>
              <a:rPr lang="en-IN" dirty="0"/>
              <a:t>, </a:t>
            </a:r>
            <a:r>
              <a:rPr lang="en-IN" dirty="0" err="1"/>
              <a:t>c.last_name</a:t>
            </a:r>
            <a:endParaRPr lang="en-IN" dirty="0"/>
          </a:p>
          <a:p>
            <a:r>
              <a:rPr lang="en-IN" dirty="0">
                <a:solidFill>
                  <a:schemeClr val="tx2">
                    <a:lumMod val="50000"/>
                    <a:lumOff val="50000"/>
                  </a:schemeClr>
                </a:solidFill>
              </a:rPr>
              <a:t>ORDER BY </a:t>
            </a:r>
            <a:r>
              <a:rPr lang="en-IN" dirty="0" err="1"/>
              <a:t>total_spent</a:t>
            </a:r>
            <a:r>
              <a:rPr lang="en-IN" dirty="0"/>
              <a:t> </a:t>
            </a:r>
            <a:r>
              <a:rPr lang="en-IN" dirty="0">
                <a:solidFill>
                  <a:schemeClr val="tx2">
                    <a:lumMod val="50000"/>
                    <a:lumOff val="50000"/>
                  </a:schemeClr>
                </a:solidFill>
              </a:rPr>
              <a:t>DESC</a:t>
            </a:r>
          </a:p>
          <a:p>
            <a:r>
              <a:rPr lang="en-IN" dirty="0">
                <a:solidFill>
                  <a:schemeClr val="tx2">
                    <a:lumMod val="50000"/>
                    <a:lumOff val="50000"/>
                  </a:schemeClr>
                </a:solidFill>
              </a:rPr>
              <a:t>LIMIT</a:t>
            </a:r>
            <a:r>
              <a:rPr lang="en-IN" dirty="0"/>
              <a:t> </a:t>
            </a:r>
            <a:r>
              <a:rPr lang="en-IN" dirty="0">
                <a:solidFill>
                  <a:schemeClr val="accent2">
                    <a:lumMod val="75000"/>
                  </a:schemeClr>
                </a:solidFill>
              </a:rPr>
              <a:t>1</a:t>
            </a:r>
            <a:r>
              <a:rPr lang="en-IN" dirty="0"/>
              <a:t>;</a:t>
            </a:r>
          </a:p>
        </p:txBody>
      </p:sp>
      <p:sp>
        <p:nvSpPr>
          <p:cNvPr id="8" name="TextBox 7">
            <a:extLst>
              <a:ext uri="{FF2B5EF4-FFF2-40B4-BE49-F238E27FC236}">
                <a16:creationId xmlns:a16="http://schemas.microsoft.com/office/drawing/2014/main" id="{48CE2BBE-2897-8373-5F8E-5232FE368435}"/>
              </a:ext>
            </a:extLst>
          </p:cNvPr>
          <p:cNvSpPr txBox="1"/>
          <p:nvPr/>
        </p:nvSpPr>
        <p:spPr>
          <a:xfrm>
            <a:off x="7031226" y="3816628"/>
            <a:ext cx="990977" cy="369332"/>
          </a:xfrm>
          <a:prstGeom prst="rect">
            <a:avLst/>
          </a:prstGeom>
          <a:noFill/>
        </p:spPr>
        <p:txBody>
          <a:bodyPr wrap="none" rtlCol="0">
            <a:spAutoFit/>
          </a:bodyPr>
          <a:lstStyle/>
          <a:p>
            <a:r>
              <a:rPr lang="en-US" b="1" dirty="0"/>
              <a:t>Output:</a:t>
            </a:r>
            <a:endParaRPr lang="en-IN" b="1" dirty="0"/>
          </a:p>
        </p:txBody>
      </p:sp>
      <p:sp>
        <p:nvSpPr>
          <p:cNvPr id="4" name="TextBox 3">
            <a:extLst>
              <a:ext uri="{FF2B5EF4-FFF2-40B4-BE49-F238E27FC236}">
                <a16:creationId xmlns:a16="http://schemas.microsoft.com/office/drawing/2014/main" id="{6A32F4F0-F2C2-690F-A7E0-265038462EF4}"/>
              </a:ext>
            </a:extLst>
          </p:cNvPr>
          <p:cNvSpPr txBox="1"/>
          <p:nvPr/>
        </p:nvSpPr>
        <p:spPr>
          <a:xfrm>
            <a:off x="2437309" y="4914135"/>
            <a:ext cx="7801782" cy="954107"/>
          </a:xfrm>
          <a:prstGeom prst="rect">
            <a:avLst/>
          </a:prstGeom>
          <a:noFill/>
        </p:spPr>
        <p:txBody>
          <a:bodyPr wrap="square">
            <a:spAutoFit/>
          </a:bodyPr>
          <a:lstStyle/>
          <a:p>
            <a:r>
              <a:rPr lang="en-US" sz="1400" b="1" dirty="0"/>
              <a:t>Description:</a:t>
            </a:r>
            <a:br>
              <a:rPr lang="en-US" sz="1400" dirty="0"/>
            </a:br>
            <a:r>
              <a:rPr lang="en-US" sz="1400" dirty="0"/>
              <a:t>The query joins customers with their invoices, calculates the total money spent by each customer, and orders them in descending order. The customer who spent the most is </a:t>
            </a:r>
            <a:r>
              <a:rPr lang="en-US" sz="1400" b="1" dirty="0"/>
              <a:t>František </a:t>
            </a:r>
            <a:r>
              <a:rPr lang="en-US" sz="1400" b="1" dirty="0" err="1"/>
              <a:t>Wichterlová</a:t>
            </a:r>
            <a:r>
              <a:rPr lang="en-US" sz="1400" dirty="0"/>
              <a:t>, with a total of </a:t>
            </a:r>
            <a:r>
              <a:rPr lang="en-US" sz="1400" b="1" dirty="0"/>
              <a:t>144.54</a:t>
            </a:r>
            <a:r>
              <a:rPr lang="en-US" sz="1400" dirty="0"/>
              <a:t>, making them the best customer.</a:t>
            </a:r>
            <a:endParaRPr lang="en-IN" sz="1400" dirty="0"/>
          </a:p>
        </p:txBody>
      </p:sp>
      <p:sp>
        <p:nvSpPr>
          <p:cNvPr id="6" name="TextBox 5">
            <a:extLst>
              <a:ext uri="{FF2B5EF4-FFF2-40B4-BE49-F238E27FC236}">
                <a16:creationId xmlns:a16="http://schemas.microsoft.com/office/drawing/2014/main" id="{C59761EE-8144-579B-4BD0-753EF9A91D81}"/>
              </a:ext>
            </a:extLst>
          </p:cNvPr>
          <p:cNvSpPr txBox="1"/>
          <p:nvPr/>
        </p:nvSpPr>
        <p:spPr>
          <a:xfrm>
            <a:off x="661359" y="2084988"/>
            <a:ext cx="6096000" cy="369332"/>
          </a:xfrm>
          <a:prstGeom prst="rect">
            <a:avLst/>
          </a:prstGeom>
          <a:noFill/>
        </p:spPr>
        <p:txBody>
          <a:bodyPr wrap="square">
            <a:spAutoFit/>
          </a:bodyPr>
          <a:lstStyle/>
          <a:p>
            <a:r>
              <a:rPr lang="en-US" dirty="0">
                <a:solidFill>
                  <a:schemeClr val="accent6">
                    <a:lumMod val="50000"/>
                  </a:schemeClr>
                </a:solidFill>
              </a:rPr>
              <a:t>Query:</a:t>
            </a:r>
            <a:endParaRPr lang="en-IN" dirty="0"/>
          </a:p>
        </p:txBody>
      </p:sp>
    </p:spTree>
    <p:extLst>
      <p:ext uri="{BB962C8B-B14F-4D97-AF65-F5344CB8AC3E}">
        <p14:creationId xmlns:p14="http://schemas.microsoft.com/office/powerpoint/2010/main" val="16779179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B0D57-8CDA-7C58-0DAF-0F6EEA99EE1B}"/>
              </a:ext>
            </a:extLst>
          </p:cNvPr>
          <p:cNvSpPr>
            <a:spLocks noGrp="1"/>
          </p:cNvSpPr>
          <p:nvPr>
            <p:ph idx="1"/>
          </p:nvPr>
        </p:nvSpPr>
        <p:spPr>
          <a:xfrm>
            <a:off x="844506" y="993654"/>
            <a:ext cx="10515600" cy="5620372"/>
          </a:xfrm>
        </p:spPr>
        <p:txBody>
          <a:bodyPr/>
          <a:lstStyle/>
          <a:p>
            <a:pPr marL="0" indent="0">
              <a:buNone/>
            </a:pPr>
            <a:r>
              <a:rPr lang="en-US" sz="2000" dirty="0">
                <a:solidFill>
                  <a:schemeClr val="accent2">
                    <a:lumMod val="75000"/>
                  </a:schemeClr>
                </a:solidFill>
                <a:latin typeface="Times New Roman" panose="02020603050405020304" pitchFamily="18" charset="0"/>
                <a:cs typeface="Times New Roman" panose="02020603050405020304" pitchFamily="18" charset="0"/>
              </a:rPr>
              <a:t>6. Write a query to return the email, first name, last name, &amp; Genre of all Rock Music listeners. Return your list ordered alphabetically by email starting with A </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5" name="Picture 4">
            <a:hlinkClick r:id="rId2" action="ppaction://hlinkfile"/>
            <a:extLst>
              <a:ext uri="{FF2B5EF4-FFF2-40B4-BE49-F238E27FC236}">
                <a16:creationId xmlns:a16="http://schemas.microsoft.com/office/drawing/2014/main" id="{C5825820-534A-C1FD-6526-7679395F59ED}"/>
              </a:ext>
            </a:extLst>
          </p:cNvPr>
          <p:cNvPicPr>
            <a:picLocks noChangeAspect="1"/>
          </p:cNvPicPr>
          <p:nvPr/>
        </p:nvPicPr>
        <p:blipFill>
          <a:blip r:embed="rId3"/>
          <a:stretch>
            <a:fillRect/>
          </a:stretch>
        </p:blipFill>
        <p:spPr>
          <a:xfrm>
            <a:off x="8197444" y="3063976"/>
            <a:ext cx="3533801" cy="2800370"/>
          </a:xfrm>
          <a:prstGeom prst="rect">
            <a:avLst/>
          </a:prstGeom>
        </p:spPr>
      </p:pic>
      <p:sp>
        <p:nvSpPr>
          <p:cNvPr id="7" name="TextBox 6">
            <a:extLst>
              <a:ext uri="{FF2B5EF4-FFF2-40B4-BE49-F238E27FC236}">
                <a16:creationId xmlns:a16="http://schemas.microsoft.com/office/drawing/2014/main" id="{47AF15C0-1094-E922-117F-1C62FA347BA0}"/>
              </a:ext>
            </a:extLst>
          </p:cNvPr>
          <p:cNvSpPr txBox="1"/>
          <p:nvPr/>
        </p:nvSpPr>
        <p:spPr>
          <a:xfrm>
            <a:off x="1094845" y="2274838"/>
            <a:ext cx="7941949" cy="2308324"/>
          </a:xfrm>
          <a:prstGeom prst="rect">
            <a:avLst/>
          </a:prstGeom>
          <a:noFill/>
        </p:spPr>
        <p:txBody>
          <a:bodyPr wrap="square">
            <a:spAutoFit/>
          </a:bodyPr>
          <a:lstStyle/>
          <a:p>
            <a:r>
              <a:rPr lang="en-IN" dirty="0">
                <a:solidFill>
                  <a:schemeClr val="tx2">
                    <a:lumMod val="50000"/>
                    <a:lumOff val="50000"/>
                  </a:schemeClr>
                </a:solidFill>
              </a:rPr>
              <a:t>SELECT DISTINCT </a:t>
            </a:r>
            <a:r>
              <a:rPr lang="en-IN" dirty="0" err="1"/>
              <a:t>c.email</a:t>
            </a:r>
            <a:r>
              <a:rPr lang="en-IN" dirty="0"/>
              <a:t>, </a:t>
            </a:r>
            <a:r>
              <a:rPr lang="en-IN" dirty="0" err="1"/>
              <a:t>c.first_name</a:t>
            </a:r>
            <a:r>
              <a:rPr lang="en-IN" dirty="0"/>
              <a:t>, </a:t>
            </a:r>
            <a:r>
              <a:rPr lang="en-IN" dirty="0" err="1"/>
              <a:t>c.last_name</a:t>
            </a:r>
            <a:r>
              <a:rPr lang="en-IN" dirty="0"/>
              <a:t>, g.name</a:t>
            </a:r>
            <a:r>
              <a:rPr lang="en-IN" dirty="0">
                <a:solidFill>
                  <a:schemeClr val="tx2">
                    <a:lumMod val="50000"/>
                    <a:lumOff val="50000"/>
                  </a:schemeClr>
                </a:solidFill>
              </a:rPr>
              <a:t> AS </a:t>
            </a:r>
            <a:r>
              <a:rPr lang="en-IN" dirty="0"/>
              <a:t>genre</a:t>
            </a:r>
          </a:p>
          <a:p>
            <a:r>
              <a:rPr lang="en-IN" dirty="0">
                <a:solidFill>
                  <a:schemeClr val="tx2">
                    <a:lumMod val="50000"/>
                    <a:lumOff val="50000"/>
                  </a:schemeClr>
                </a:solidFill>
              </a:rPr>
              <a:t>FROM</a:t>
            </a:r>
            <a:r>
              <a:rPr lang="en-IN" dirty="0"/>
              <a:t> Customer c</a:t>
            </a:r>
          </a:p>
          <a:p>
            <a:r>
              <a:rPr lang="en-IN" dirty="0">
                <a:solidFill>
                  <a:schemeClr val="tx2">
                    <a:lumMod val="50000"/>
                    <a:lumOff val="50000"/>
                  </a:schemeClr>
                </a:solidFill>
              </a:rPr>
              <a:t>JOIN</a:t>
            </a:r>
            <a:r>
              <a:rPr lang="en-IN" dirty="0"/>
              <a:t> Invoice </a:t>
            </a:r>
            <a:r>
              <a:rPr lang="en-IN" dirty="0" err="1"/>
              <a:t>i</a:t>
            </a:r>
            <a:r>
              <a:rPr lang="en-IN" dirty="0"/>
              <a:t> </a:t>
            </a:r>
            <a:r>
              <a:rPr lang="en-IN" dirty="0">
                <a:solidFill>
                  <a:schemeClr val="tx2">
                    <a:lumMod val="50000"/>
                    <a:lumOff val="50000"/>
                  </a:schemeClr>
                </a:solidFill>
              </a:rPr>
              <a:t>ON</a:t>
            </a:r>
            <a:r>
              <a:rPr lang="en-IN" dirty="0"/>
              <a:t> </a:t>
            </a:r>
            <a:r>
              <a:rPr lang="en-IN" dirty="0" err="1"/>
              <a:t>c.customer_id</a:t>
            </a:r>
            <a:r>
              <a:rPr lang="en-IN" dirty="0"/>
              <a:t> = </a:t>
            </a:r>
            <a:r>
              <a:rPr lang="en-IN" dirty="0" err="1"/>
              <a:t>i.customer_id</a:t>
            </a:r>
            <a:endParaRPr lang="en-IN" dirty="0"/>
          </a:p>
          <a:p>
            <a:r>
              <a:rPr lang="en-IN" dirty="0">
                <a:solidFill>
                  <a:schemeClr val="tx2">
                    <a:lumMod val="50000"/>
                    <a:lumOff val="50000"/>
                  </a:schemeClr>
                </a:solidFill>
              </a:rPr>
              <a:t>JOIN</a:t>
            </a:r>
            <a:r>
              <a:rPr lang="en-IN" dirty="0"/>
              <a:t> </a:t>
            </a:r>
            <a:r>
              <a:rPr lang="en-IN" dirty="0" err="1"/>
              <a:t>InvoiceLine</a:t>
            </a:r>
            <a:r>
              <a:rPr lang="en-IN" dirty="0"/>
              <a:t> il </a:t>
            </a:r>
            <a:r>
              <a:rPr lang="en-IN" dirty="0">
                <a:solidFill>
                  <a:schemeClr val="tx2">
                    <a:lumMod val="50000"/>
                    <a:lumOff val="50000"/>
                  </a:schemeClr>
                </a:solidFill>
              </a:rPr>
              <a:t>ON</a:t>
            </a:r>
            <a:r>
              <a:rPr lang="en-IN" dirty="0"/>
              <a:t> </a:t>
            </a:r>
            <a:r>
              <a:rPr lang="en-IN" dirty="0" err="1"/>
              <a:t>i.invoice_id</a:t>
            </a:r>
            <a:r>
              <a:rPr lang="en-IN" dirty="0"/>
              <a:t> = </a:t>
            </a:r>
            <a:r>
              <a:rPr lang="en-IN" dirty="0" err="1"/>
              <a:t>il.invoice_id</a:t>
            </a:r>
            <a:endParaRPr lang="en-IN" dirty="0"/>
          </a:p>
          <a:p>
            <a:r>
              <a:rPr lang="en-IN" dirty="0">
                <a:solidFill>
                  <a:schemeClr val="tx2">
                    <a:lumMod val="50000"/>
                    <a:lumOff val="50000"/>
                  </a:schemeClr>
                </a:solidFill>
              </a:rPr>
              <a:t>JOIN</a:t>
            </a:r>
            <a:r>
              <a:rPr lang="en-IN" dirty="0"/>
              <a:t> Track t </a:t>
            </a:r>
            <a:r>
              <a:rPr lang="en-IN" dirty="0">
                <a:solidFill>
                  <a:schemeClr val="tx2">
                    <a:lumMod val="50000"/>
                    <a:lumOff val="50000"/>
                  </a:schemeClr>
                </a:solidFill>
              </a:rPr>
              <a:t>ON</a:t>
            </a:r>
            <a:r>
              <a:rPr lang="en-IN" dirty="0"/>
              <a:t> </a:t>
            </a:r>
            <a:r>
              <a:rPr lang="en-IN" dirty="0" err="1"/>
              <a:t>il.track_id</a:t>
            </a:r>
            <a:r>
              <a:rPr lang="en-IN" dirty="0"/>
              <a:t> = </a:t>
            </a:r>
            <a:r>
              <a:rPr lang="en-IN" dirty="0" err="1"/>
              <a:t>t.track_id</a:t>
            </a:r>
            <a:endParaRPr lang="en-IN" dirty="0"/>
          </a:p>
          <a:p>
            <a:r>
              <a:rPr lang="en-IN" dirty="0">
                <a:solidFill>
                  <a:schemeClr val="tx2">
                    <a:lumMod val="50000"/>
                    <a:lumOff val="50000"/>
                  </a:schemeClr>
                </a:solidFill>
              </a:rPr>
              <a:t>JOIN </a:t>
            </a:r>
            <a:r>
              <a:rPr lang="en-IN" dirty="0"/>
              <a:t>Genre g </a:t>
            </a:r>
            <a:r>
              <a:rPr lang="en-IN" dirty="0">
                <a:solidFill>
                  <a:schemeClr val="tx2">
                    <a:lumMod val="50000"/>
                    <a:lumOff val="50000"/>
                  </a:schemeClr>
                </a:solidFill>
              </a:rPr>
              <a:t>ON</a:t>
            </a:r>
            <a:r>
              <a:rPr lang="en-IN" dirty="0"/>
              <a:t> </a:t>
            </a:r>
            <a:r>
              <a:rPr lang="en-IN" dirty="0" err="1"/>
              <a:t>t.genre_id</a:t>
            </a:r>
            <a:r>
              <a:rPr lang="en-IN" dirty="0"/>
              <a:t> = </a:t>
            </a:r>
            <a:r>
              <a:rPr lang="en-IN" dirty="0" err="1"/>
              <a:t>g.genre_id</a:t>
            </a:r>
            <a:endParaRPr lang="en-IN" dirty="0"/>
          </a:p>
          <a:p>
            <a:r>
              <a:rPr lang="en-IN" dirty="0">
                <a:solidFill>
                  <a:schemeClr val="tx2">
                    <a:lumMod val="50000"/>
                    <a:lumOff val="50000"/>
                  </a:schemeClr>
                </a:solidFill>
              </a:rPr>
              <a:t>WHERE</a:t>
            </a:r>
            <a:r>
              <a:rPr lang="en-IN" dirty="0"/>
              <a:t> g.name = </a:t>
            </a:r>
            <a:r>
              <a:rPr lang="en-IN" dirty="0">
                <a:solidFill>
                  <a:schemeClr val="accent2">
                    <a:lumMod val="75000"/>
                  </a:schemeClr>
                </a:solidFill>
              </a:rPr>
              <a:t>'Rock'</a:t>
            </a:r>
          </a:p>
          <a:p>
            <a:r>
              <a:rPr lang="en-IN" dirty="0">
                <a:solidFill>
                  <a:schemeClr val="tx2">
                    <a:lumMod val="50000"/>
                    <a:lumOff val="50000"/>
                  </a:schemeClr>
                </a:solidFill>
              </a:rPr>
              <a:t>ORDER BY </a:t>
            </a:r>
            <a:r>
              <a:rPr lang="en-IN" dirty="0" err="1"/>
              <a:t>c.email</a:t>
            </a:r>
            <a:r>
              <a:rPr lang="en-IN" dirty="0"/>
              <a:t> </a:t>
            </a:r>
            <a:r>
              <a:rPr lang="en-IN" dirty="0">
                <a:solidFill>
                  <a:schemeClr val="tx2">
                    <a:lumMod val="50000"/>
                    <a:lumOff val="50000"/>
                  </a:schemeClr>
                </a:solidFill>
              </a:rPr>
              <a:t>ASC</a:t>
            </a:r>
            <a:r>
              <a:rPr lang="en-IN" dirty="0"/>
              <a:t>;</a:t>
            </a:r>
          </a:p>
        </p:txBody>
      </p:sp>
      <p:sp>
        <p:nvSpPr>
          <p:cNvPr id="8" name="TextBox 7">
            <a:extLst>
              <a:ext uri="{FF2B5EF4-FFF2-40B4-BE49-F238E27FC236}">
                <a16:creationId xmlns:a16="http://schemas.microsoft.com/office/drawing/2014/main" id="{DD1D3A99-8A21-5593-02DF-E172BBD6D5C9}"/>
              </a:ext>
            </a:extLst>
          </p:cNvPr>
          <p:cNvSpPr txBox="1"/>
          <p:nvPr/>
        </p:nvSpPr>
        <p:spPr>
          <a:xfrm>
            <a:off x="7644922" y="2694644"/>
            <a:ext cx="990977" cy="369332"/>
          </a:xfrm>
          <a:prstGeom prst="rect">
            <a:avLst/>
          </a:prstGeom>
          <a:noFill/>
        </p:spPr>
        <p:txBody>
          <a:bodyPr wrap="none" rtlCol="0">
            <a:spAutoFit/>
          </a:bodyPr>
          <a:lstStyle/>
          <a:p>
            <a:r>
              <a:rPr lang="en-US" b="1" dirty="0"/>
              <a:t>Output:</a:t>
            </a:r>
            <a:endParaRPr lang="en-IN" b="1" dirty="0"/>
          </a:p>
        </p:txBody>
      </p:sp>
      <p:sp>
        <p:nvSpPr>
          <p:cNvPr id="4" name="TextBox 3">
            <a:extLst>
              <a:ext uri="{FF2B5EF4-FFF2-40B4-BE49-F238E27FC236}">
                <a16:creationId xmlns:a16="http://schemas.microsoft.com/office/drawing/2014/main" id="{200616DD-9FB7-F0DC-5A26-E77D9EFF39A2}"/>
              </a:ext>
            </a:extLst>
          </p:cNvPr>
          <p:cNvSpPr txBox="1"/>
          <p:nvPr/>
        </p:nvSpPr>
        <p:spPr>
          <a:xfrm>
            <a:off x="4505482" y="243974"/>
            <a:ext cx="6096000" cy="369332"/>
          </a:xfrm>
          <a:prstGeom prst="rect">
            <a:avLst/>
          </a:prstGeom>
          <a:noFill/>
        </p:spPr>
        <p:txBody>
          <a:bodyPr wrap="square">
            <a:spAutoFit/>
          </a:bodyPr>
          <a:lstStyle/>
          <a:p>
            <a:r>
              <a:rPr lang="en-IN" b="1" dirty="0">
                <a:solidFill>
                  <a:schemeClr val="accent5">
                    <a:lumMod val="60000"/>
                    <a:lumOff val="40000"/>
                  </a:schemeClr>
                </a:solidFill>
              </a:rPr>
              <a:t>Joins + Filtering</a:t>
            </a:r>
          </a:p>
        </p:txBody>
      </p:sp>
      <p:sp>
        <p:nvSpPr>
          <p:cNvPr id="6" name="TextBox 5">
            <a:extLst>
              <a:ext uri="{FF2B5EF4-FFF2-40B4-BE49-F238E27FC236}">
                <a16:creationId xmlns:a16="http://schemas.microsoft.com/office/drawing/2014/main" id="{72DA6321-BC02-2EA7-F482-FAC7EA9CEE41}"/>
              </a:ext>
            </a:extLst>
          </p:cNvPr>
          <p:cNvSpPr txBox="1"/>
          <p:nvPr/>
        </p:nvSpPr>
        <p:spPr>
          <a:xfrm>
            <a:off x="3185179" y="5731355"/>
            <a:ext cx="7719957" cy="1015663"/>
          </a:xfrm>
          <a:prstGeom prst="rect">
            <a:avLst/>
          </a:prstGeom>
          <a:noFill/>
        </p:spPr>
        <p:txBody>
          <a:bodyPr wrap="square">
            <a:spAutoFit/>
          </a:bodyPr>
          <a:lstStyle/>
          <a:p>
            <a:r>
              <a:rPr lang="en-US" b="1" dirty="0"/>
              <a:t>Description:</a:t>
            </a:r>
            <a:br>
              <a:rPr lang="en-US" dirty="0"/>
            </a:br>
            <a:r>
              <a:rPr lang="en-US" sz="1400" dirty="0"/>
              <a:t>The query finds all customers who purchased Rock genre music by joining multiple tables (Customer, Invoice, </a:t>
            </a:r>
            <a:r>
              <a:rPr lang="en-US" sz="1400" dirty="0" err="1"/>
              <a:t>InvoiceLine</a:t>
            </a:r>
            <a:r>
              <a:rPr lang="en-US" sz="1400" dirty="0"/>
              <a:t>, Track, and Genre). It retrieves their email, first name, last name, and genre, removes duplicates, and orders the list alphabetically by email starting with A.</a:t>
            </a:r>
            <a:endParaRPr lang="en-IN" sz="1400" dirty="0"/>
          </a:p>
        </p:txBody>
      </p:sp>
      <p:sp>
        <p:nvSpPr>
          <p:cNvPr id="9" name="TextBox 8">
            <a:extLst>
              <a:ext uri="{FF2B5EF4-FFF2-40B4-BE49-F238E27FC236}">
                <a16:creationId xmlns:a16="http://schemas.microsoft.com/office/drawing/2014/main" id="{8B1EB162-FF49-B15C-4C3E-BBF3E63035A9}"/>
              </a:ext>
            </a:extLst>
          </p:cNvPr>
          <p:cNvSpPr txBox="1"/>
          <p:nvPr/>
        </p:nvSpPr>
        <p:spPr>
          <a:xfrm>
            <a:off x="764875" y="1779281"/>
            <a:ext cx="6096000" cy="369332"/>
          </a:xfrm>
          <a:prstGeom prst="rect">
            <a:avLst/>
          </a:prstGeom>
          <a:noFill/>
        </p:spPr>
        <p:txBody>
          <a:bodyPr wrap="square">
            <a:spAutoFit/>
          </a:bodyPr>
          <a:lstStyle/>
          <a:p>
            <a:r>
              <a:rPr lang="en-US" dirty="0">
                <a:solidFill>
                  <a:schemeClr val="accent6">
                    <a:lumMod val="50000"/>
                  </a:schemeClr>
                </a:solidFill>
              </a:rPr>
              <a:t>Query:</a:t>
            </a:r>
            <a:endParaRPr lang="en-IN" dirty="0"/>
          </a:p>
        </p:txBody>
      </p:sp>
    </p:spTree>
    <p:extLst>
      <p:ext uri="{BB962C8B-B14F-4D97-AF65-F5344CB8AC3E}">
        <p14:creationId xmlns:p14="http://schemas.microsoft.com/office/powerpoint/2010/main" val="398377698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FA1B1A-863A-58D5-1996-ED378D0292CF}"/>
              </a:ext>
            </a:extLst>
          </p:cNvPr>
          <p:cNvSpPr>
            <a:spLocks noGrp="1"/>
          </p:cNvSpPr>
          <p:nvPr>
            <p:ph idx="1"/>
          </p:nvPr>
        </p:nvSpPr>
        <p:spPr>
          <a:xfrm>
            <a:off x="838200" y="1061031"/>
            <a:ext cx="10515600" cy="5489743"/>
          </a:xfrm>
        </p:spPr>
        <p:txBody>
          <a:bodyPr>
            <a:normAutofit/>
          </a:bodyPr>
          <a:lstStyle/>
          <a:p>
            <a:pPr marL="0" indent="0">
              <a:buNone/>
            </a:pPr>
            <a:r>
              <a:rPr lang="en-US" sz="2000" dirty="0">
                <a:solidFill>
                  <a:schemeClr val="accent2">
                    <a:lumMod val="75000"/>
                  </a:schemeClr>
                </a:solidFill>
                <a:latin typeface="Times New Roman" panose="02020603050405020304" pitchFamily="18" charset="0"/>
                <a:cs typeface="Times New Roman" panose="02020603050405020304" pitchFamily="18" charset="0"/>
              </a:rPr>
              <a:t>7. Let's invite the artists who have written the most rock music in our dataset. Write a query that returns the Artist name and total track count of the top 10 rock bands </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4175582-F3E0-F8CB-C1FE-44BAE5F81B55}"/>
              </a:ext>
            </a:extLst>
          </p:cNvPr>
          <p:cNvPicPr>
            <a:picLocks noChangeAspect="1"/>
          </p:cNvPicPr>
          <p:nvPr/>
        </p:nvPicPr>
        <p:blipFill>
          <a:blip r:embed="rId2"/>
          <a:stretch>
            <a:fillRect/>
          </a:stretch>
        </p:blipFill>
        <p:spPr>
          <a:xfrm>
            <a:off x="8163669" y="3452087"/>
            <a:ext cx="2771795" cy="1809763"/>
          </a:xfrm>
          <a:prstGeom prst="rect">
            <a:avLst/>
          </a:prstGeom>
        </p:spPr>
      </p:pic>
      <p:sp>
        <p:nvSpPr>
          <p:cNvPr id="9" name="TextBox 8">
            <a:extLst>
              <a:ext uri="{FF2B5EF4-FFF2-40B4-BE49-F238E27FC236}">
                <a16:creationId xmlns:a16="http://schemas.microsoft.com/office/drawing/2014/main" id="{7941F073-8B54-3B33-6B06-46F2425A9955}"/>
              </a:ext>
            </a:extLst>
          </p:cNvPr>
          <p:cNvSpPr txBox="1"/>
          <p:nvPr/>
        </p:nvSpPr>
        <p:spPr>
          <a:xfrm>
            <a:off x="928738" y="2463909"/>
            <a:ext cx="7729683" cy="2585323"/>
          </a:xfrm>
          <a:prstGeom prst="rect">
            <a:avLst/>
          </a:prstGeom>
          <a:noFill/>
        </p:spPr>
        <p:txBody>
          <a:bodyPr wrap="square">
            <a:spAutoFit/>
          </a:bodyPr>
          <a:lstStyle/>
          <a:p>
            <a:r>
              <a:rPr lang="en-IN" dirty="0">
                <a:solidFill>
                  <a:schemeClr val="tx2">
                    <a:lumMod val="50000"/>
                    <a:lumOff val="50000"/>
                  </a:schemeClr>
                </a:solidFill>
              </a:rPr>
              <a:t>SELECT</a:t>
            </a:r>
            <a:r>
              <a:rPr lang="en-IN" dirty="0"/>
              <a:t> ar.name</a:t>
            </a:r>
            <a:r>
              <a:rPr lang="en-IN" dirty="0">
                <a:solidFill>
                  <a:schemeClr val="tx2">
                    <a:lumMod val="50000"/>
                    <a:lumOff val="50000"/>
                  </a:schemeClr>
                </a:solidFill>
              </a:rPr>
              <a:t> AS </a:t>
            </a:r>
            <a:r>
              <a:rPr lang="en-IN" dirty="0" err="1"/>
              <a:t>artist_name</a:t>
            </a:r>
            <a:r>
              <a:rPr lang="en-IN" dirty="0"/>
              <a:t>, COUNT(</a:t>
            </a:r>
            <a:r>
              <a:rPr lang="en-IN" dirty="0" err="1"/>
              <a:t>t.track_id</a:t>
            </a:r>
            <a:r>
              <a:rPr lang="en-IN" dirty="0"/>
              <a:t>) </a:t>
            </a:r>
            <a:r>
              <a:rPr lang="en-IN" dirty="0">
                <a:solidFill>
                  <a:schemeClr val="tx2">
                    <a:lumMod val="50000"/>
                    <a:lumOff val="50000"/>
                  </a:schemeClr>
                </a:solidFill>
              </a:rPr>
              <a:t>AS</a:t>
            </a:r>
            <a:r>
              <a:rPr lang="en-IN" dirty="0"/>
              <a:t> </a:t>
            </a:r>
            <a:r>
              <a:rPr lang="en-IN" dirty="0" err="1"/>
              <a:t>rock_track_count</a:t>
            </a:r>
            <a:endParaRPr lang="en-IN" dirty="0"/>
          </a:p>
          <a:p>
            <a:r>
              <a:rPr lang="en-IN" dirty="0">
                <a:solidFill>
                  <a:schemeClr val="tx2">
                    <a:lumMod val="50000"/>
                    <a:lumOff val="50000"/>
                  </a:schemeClr>
                </a:solidFill>
              </a:rPr>
              <a:t>FROM </a:t>
            </a:r>
            <a:r>
              <a:rPr lang="en-IN" dirty="0"/>
              <a:t>Artist </a:t>
            </a:r>
            <a:r>
              <a:rPr lang="en-IN" dirty="0" err="1"/>
              <a:t>ar</a:t>
            </a:r>
            <a:endParaRPr lang="en-IN" dirty="0"/>
          </a:p>
          <a:p>
            <a:r>
              <a:rPr lang="en-IN" dirty="0">
                <a:solidFill>
                  <a:schemeClr val="tx2">
                    <a:lumMod val="50000"/>
                    <a:lumOff val="50000"/>
                  </a:schemeClr>
                </a:solidFill>
              </a:rPr>
              <a:t>JOIN</a:t>
            </a:r>
            <a:r>
              <a:rPr lang="en-IN" dirty="0"/>
              <a:t> Album al </a:t>
            </a:r>
            <a:r>
              <a:rPr lang="en-IN" dirty="0">
                <a:solidFill>
                  <a:schemeClr val="tx2">
                    <a:lumMod val="50000"/>
                    <a:lumOff val="50000"/>
                  </a:schemeClr>
                </a:solidFill>
              </a:rPr>
              <a:t>ON</a:t>
            </a:r>
            <a:r>
              <a:rPr lang="en-IN" dirty="0"/>
              <a:t> </a:t>
            </a:r>
            <a:r>
              <a:rPr lang="en-IN" dirty="0" err="1"/>
              <a:t>ar.artist_id</a:t>
            </a:r>
            <a:r>
              <a:rPr lang="en-IN" dirty="0"/>
              <a:t> = </a:t>
            </a:r>
            <a:r>
              <a:rPr lang="en-IN" dirty="0" err="1"/>
              <a:t>al.artist_id</a:t>
            </a:r>
            <a:endParaRPr lang="en-IN" dirty="0"/>
          </a:p>
          <a:p>
            <a:r>
              <a:rPr lang="en-IN" dirty="0">
                <a:solidFill>
                  <a:schemeClr val="tx2">
                    <a:lumMod val="50000"/>
                    <a:lumOff val="50000"/>
                  </a:schemeClr>
                </a:solidFill>
              </a:rPr>
              <a:t>JOIN</a:t>
            </a:r>
            <a:r>
              <a:rPr lang="en-IN" dirty="0"/>
              <a:t> Track t </a:t>
            </a:r>
            <a:r>
              <a:rPr lang="en-IN" dirty="0">
                <a:solidFill>
                  <a:schemeClr val="tx2">
                    <a:lumMod val="50000"/>
                    <a:lumOff val="50000"/>
                  </a:schemeClr>
                </a:solidFill>
              </a:rPr>
              <a:t>ON</a:t>
            </a:r>
            <a:r>
              <a:rPr lang="en-IN" dirty="0"/>
              <a:t> </a:t>
            </a:r>
            <a:r>
              <a:rPr lang="en-IN" dirty="0" err="1"/>
              <a:t>al.album_id</a:t>
            </a:r>
            <a:r>
              <a:rPr lang="en-IN" dirty="0"/>
              <a:t> = </a:t>
            </a:r>
            <a:r>
              <a:rPr lang="en-IN" dirty="0" err="1"/>
              <a:t>t.album_id</a:t>
            </a:r>
            <a:endParaRPr lang="en-IN" dirty="0"/>
          </a:p>
          <a:p>
            <a:r>
              <a:rPr lang="en-IN" dirty="0">
                <a:solidFill>
                  <a:schemeClr val="tx2">
                    <a:lumMod val="50000"/>
                    <a:lumOff val="50000"/>
                  </a:schemeClr>
                </a:solidFill>
              </a:rPr>
              <a:t>JOIN</a:t>
            </a:r>
            <a:r>
              <a:rPr lang="en-IN" dirty="0"/>
              <a:t> Genre g </a:t>
            </a:r>
            <a:r>
              <a:rPr lang="en-IN" dirty="0">
                <a:solidFill>
                  <a:schemeClr val="tx2">
                    <a:lumMod val="50000"/>
                    <a:lumOff val="50000"/>
                  </a:schemeClr>
                </a:solidFill>
              </a:rPr>
              <a:t>ON</a:t>
            </a:r>
            <a:r>
              <a:rPr lang="en-IN" dirty="0"/>
              <a:t> </a:t>
            </a:r>
            <a:r>
              <a:rPr lang="en-IN" dirty="0" err="1"/>
              <a:t>t.genre_id</a:t>
            </a:r>
            <a:r>
              <a:rPr lang="en-IN" dirty="0"/>
              <a:t> = </a:t>
            </a:r>
            <a:r>
              <a:rPr lang="en-IN" dirty="0" err="1"/>
              <a:t>g.genre_id</a:t>
            </a:r>
            <a:endParaRPr lang="en-IN" dirty="0"/>
          </a:p>
          <a:p>
            <a:r>
              <a:rPr lang="en-IN" dirty="0">
                <a:solidFill>
                  <a:schemeClr val="tx2">
                    <a:lumMod val="50000"/>
                    <a:lumOff val="50000"/>
                  </a:schemeClr>
                </a:solidFill>
              </a:rPr>
              <a:t>WHERE</a:t>
            </a:r>
            <a:r>
              <a:rPr lang="en-IN" dirty="0"/>
              <a:t> g.name = </a:t>
            </a:r>
            <a:r>
              <a:rPr lang="en-IN" dirty="0">
                <a:solidFill>
                  <a:schemeClr val="accent2">
                    <a:lumMod val="75000"/>
                  </a:schemeClr>
                </a:solidFill>
              </a:rPr>
              <a:t>'Rock'</a:t>
            </a:r>
          </a:p>
          <a:p>
            <a:r>
              <a:rPr lang="en-IN" dirty="0">
                <a:solidFill>
                  <a:schemeClr val="tx2">
                    <a:lumMod val="50000"/>
                    <a:lumOff val="50000"/>
                  </a:schemeClr>
                </a:solidFill>
              </a:rPr>
              <a:t>GROUP BY </a:t>
            </a:r>
            <a:r>
              <a:rPr lang="en-IN" dirty="0" err="1"/>
              <a:t>ar.artist_id</a:t>
            </a:r>
            <a:r>
              <a:rPr lang="en-IN" dirty="0"/>
              <a:t>, ar.name</a:t>
            </a:r>
          </a:p>
          <a:p>
            <a:r>
              <a:rPr lang="en-IN" dirty="0">
                <a:solidFill>
                  <a:schemeClr val="tx2">
                    <a:lumMod val="50000"/>
                    <a:lumOff val="50000"/>
                  </a:schemeClr>
                </a:solidFill>
              </a:rPr>
              <a:t>ORDER BY </a:t>
            </a:r>
            <a:r>
              <a:rPr lang="en-IN" dirty="0" err="1"/>
              <a:t>rock_track_count</a:t>
            </a:r>
            <a:r>
              <a:rPr lang="en-IN" dirty="0"/>
              <a:t> </a:t>
            </a:r>
            <a:r>
              <a:rPr lang="en-IN" dirty="0">
                <a:solidFill>
                  <a:schemeClr val="tx2">
                    <a:lumMod val="50000"/>
                    <a:lumOff val="50000"/>
                  </a:schemeClr>
                </a:solidFill>
              </a:rPr>
              <a:t>DESC</a:t>
            </a:r>
          </a:p>
          <a:p>
            <a:r>
              <a:rPr lang="en-IN" dirty="0">
                <a:solidFill>
                  <a:schemeClr val="tx2">
                    <a:lumMod val="50000"/>
                    <a:lumOff val="50000"/>
                  </a:schemeClr>
                </a:solidFill>
              </a:rPr>
              <a:t>LIMIT</a:t>
            </a:r>
            <a:r>
              <a:rPr lang="en-IN" dirty="0"/>
              <a:t> </a:t>
            </a:r>
            <a:r>
              <a:rPr lang="en-IN" dirty="0">
                <a:solidFill>
                  <a:schemeClr val="accent2">
                    <a:lumMod val="75000"/>
                  </a:schemeClr>
                </a:solidFill>
              </a:rPr>
              <a:t>10</a:t>
            </a:r>
            <a:r>
              <a:rPr lang="en-IN" dirty="0"/>
              <a:t>;</a:t>
            </a:r>
          </a:p>
        </p:txBody>
      </p:sp>
      <p:sp>
        <p:nvSpPr>
          <p:cNvPr id="10" name="TextBox 9">
            <a:extLst>
              <a:ext uri="{FF2B5EF4-FFF2-40B4-BE49-F238E27FC236}">
                <a16:creationId xmlns:a16="http://schemas.microsoft.com/office/drawing/2014/main" id="{4E2C4CCD-8EA7-6BDA-AE0E-F3A4C8D88B75}"/>
              </a:ext>
            </a:extLst>
          </p:cNvPr>
          <p:cNvSpPr txBox="1"/>
          <p:nvPr/>
        </p:nvSpPr>
        <p:spPr>
          <a:xfrm>
            <a:off x="7568242" y="3041960"/>
            <a:ext cx="990977" cy="369332"/>
          </a:xfrm>
          <a:prstGeom prst="rect">
            <a:avLst/>
          </a:prstGeom>
          <a:noFill/>
        </p:spPr>
        <p:txBody>
          <a:bodyPr wrap="none" rtlCol="0">
            <a:spAutoFit/>
          </a:bodyPr>
          <a:lstStyle/>
          <a:p>
            <a:r>
              <a:rPr lang="en-US" b="1" dirty="0"/>
              <a:t>Output:</a:t>
            </a:r>
            <a:endParaRPr lang="en-IN" b="1" dirty="0"/>
          </a:p>
        </p:txBody>
      </p:sp>
      <p:sp>
        <p:nvSpPr>
          <p:cNvPr id="4" name="TextBox 3">
            <a:extLst>
              <a:ext uri="{FF2B5EF4-FFF2-40B4-BE49-F238E27FC236}">
                <a16:creationId xmlns:a16="http://schemas.microsoft.com/office/drawing/2014/main" id="{53E4F396-7847-FE37-BD0E-C25B5F4EDCAB}"/>
              </a:ext>
            </a:extLst>
          </p:cNvPr>
          <p:cNvSpPr txBox="1"/>
          <p:nvPr/>
        </p:nvSpPr>
        <p:spPr>
          <a:xfrm>
            <a:off x="4520242" y="479081"/>
            <a:ext cx="6096000" cy="369332"/>
          </a:xfrm>
          <a:prstGeom prst="rect">
            <a:avLst/>
          </a:prstGeom>
          <a:noFill/>
        </p:spPr>
        <p:txBody>
          <a:bodyPr wrap="square">
            <a:spAutoFit/>
          </a:bodyPr>
          <a:lstStyle/>
          <a:p>
            <a:r>
              <a:rPr lang="en-IN" b="1" dirty="0">
                <a:solidFill>
                  <a:schemeClr val="accent5">
                    <a:lumMod val="60000"/>
                    <a:lumOff val="40000"/>
                  </a:schemeClr>
                </a:solidFill>
              </a:rPr>
              <a:t>Joins + Aggregation</a:t>
            </a:r>
          </a:p>
        </p:txBody>
      </p:sp>
      <p:sp>
        <p:nvSpPr>
          <p:cNvPr id="5" name="TextBox 4">
            <a:extLst>
              <a:ext uri="{FF2B5EF4-FFF2-40B4-BE49-F238E27FC236}">
                <a16:creationId xmlns:a16="http://schemas.microsoft.com/office/drawing/2014/main" id="{F619E089-42BF-43D7-DF79-ACA5423DE279}"/>
              </a:ext>
            </a:extLst>
          </p:cNvPr>
          <p:cNvSpPr txBox="1"/>
          <p:nvPr/>
        </p:nvSpPr>
        <p:spPr>
          <a:xfrm>
            <a:off x="3262714" y="5702976"/>
            <a:ext cx="7353528" cy="954107"/>
          </a:xfrm>
          <a:prstGeom prst="rect">
            <a:avLst/>
          </a:prstGeom>
          <a:noFill/>
        </p:spPr>
        <p:txBody>
          <a:bodyPr wrap="square">
            <a:spAutoFit/>
          </a:bodyPr>
          <a:lstStyle/>
          <a:p>
            <a:r>
              <a:rPr lang="en-US" sz="1400" b="1" dirty="0"/>
              <a:t>Description:</a:t>
            </a:r>
            <a:endParaRPr lang="en-US" sz="1400" dirty="0"/>
          </a:p>
          <a:p>
            <a:pPr>
              <a:buNone/>
            </a:pPr>
            <a:r>
              <a:rPr lang="en-US" sz="1400" dirty="0"/>
              <a:t>This query identifies the top 10 artists who have created the most rock tracks. It joins the Artist, Album, Track, and Genre tables, filters by genre </a:t>
            </a:r>
            <a:r>
              <a:rPr lang="en-US" sz="1400" dirty="0">
                <a:latin typeface="Courier New" panose="02070309020205020404" pitchFamily="49" charset="0"/>
              </a:rPr>
              <a:t>'Rock'</a:t>
            </a:r>
            <a:r>
              <a:rPr lang="en-US" sz="1400" dirty="0"/>
              <a:t>, counts the number of tracks per artist, and orders them in descending order.</a:t>
            </a:r>
          </a:p>
        </p:txBody>
      </p:sp>
      <p:sp>
        <p:nvSpPr>
          <p:cNvPr id="6" name="TextBox 5">
            <a:extLst>
              <a:ext uri="{FF2B5EF4-FFF2-40B4-BE49-F238E27FC236}">
                <a16:creationId xmlns:a16="http://schemas.microsoft.com/office/drawing/2014/main" id="{CD07F06A-4971-91C2-3A4D-50DE433F7616}"/>
              </a:ext>
            </a:extLst>
          </p:cNvPr>
          <p:cNvSpPr txBox="1"/>
          <p:nvPr/>
        </p:nvSpPr>
        <p:spPr>
          <a:xfrm>
            <a:off x="690113" y="2066625"/>
            <a:ext cx="6096000" cy="369332"/>
          </a:xfrm>
          <a:prstGeom prst="rect">
            <a:avLst/>
          </a:prstGeom>
          <a:noFill/>
        </p:spPr>
        <p:txBody>
          <a:bodyPr wrap="square">
            <a:spAutoFit/>
          </a:bodyPr>
          <a:lstStyle/>
          <a:p>
            <a:r>
              <a:rPr lang="en-US" dirty="0">
                <a:solidFill>
                  <a:schemeClr val="accent6">
                    <a:lumMod val="50000"/>
                  </a:schemeClr>
                </a:solidFill>
              </a:rPr>
              <a:t>Query:</a:t>
            </a:r>
            <a:endParaRPr lang="en-IN" dirty="0"/>
          </a:p>
        </p:txBody>
      </p:sp>
    </p:spTree>
    <p:extLst>
      <p:ext uri="{BB962C8B-B14F-4D97-AF65-F5344CB8AC3E}">
        <p14:creationId xmlns:p14="http://schemas.microsoft.com/office/powerpoint/2010/main" val="170039119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CC758-5CB2-B4AF-C52B-32DF154CE66A}"/>
              </a:ext>
            </a:extLst>
          </p:cNvPr>
          <p:cNvSpPr>
            <a:spLocks noGrp="1"/>
          </p:cNvSpPr>
          <p:nvPr>
            <p:ph idx="1"/>
          </p:nvPr>
        </p:nvSpPr>
        <p:spPr>
          <a:xfrm>
            <a:off x="838200" y="1198873"/>
            <a:ext cx="10515600" cy="5386407"/>
          </a:xfrm>
        </p:spPr>
        <p:txBody>
          <a:bodyPr>
            <a:normAutofit/>
          </a:bodyPr>
          <a:lstStyle/>
          <a:p>
            <a:pPr marL="0" indent="0">
              <a:buNone/>
            </a:pPr>
            <a:r>
              <a:rPr lang="en-US" sz="2000" dirty="0">
                <a:solidFill>
                  <a:schemeClr val="accent2">
                    <a:lumMod val="75000"/>
                  </a:schemeClr>
                </a:solidFill>
                <a:latin typeface="Times New Roman" panose="02020603050405020304" pitchFamily="18" charset="0"/>
                <a:cs typeface="Times New Roman" panose="02020603050405020304" pitchFamily="18" charset="0"/>
              </a:rPr>
              <a:t>8. Return all the track names that have a song length longer than the average song length.- Return the Name and Milliseconds for each track. Order by the song length, with the longest songs listed first</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1429C1B-0132-F7F6-A8CF-0A85540B827D}"/>
              </a:ext>
            </a:extLst>
          </p:cNvPr>
          <p:cNvSpPr txBox="1"/>
          <p:nvPr/>
        </p:nvSpPr>
        <p:spPr>
          <a:xfrm>
            <a:off x="1285651" y="2876413"/>
            <a:ext cx="6096946" cy="2031325"/>
          </a:xfrm>
          <a:prstGeom prst="rect">
            <a:avLst/>
          </a:prstGeom>
          <a:noFill/>
        </p:spPr>
        <p:txBody>
          <a:bodyPr wrap="square">
            <a:spAutoFit/>
          </a:bodyPr>
          <a:lstStyle/>
          <a:p>
            <a:r>
              <a:rPr lang="en-IN" dirty="0">
                <a:solidFill>
                  <a:schemeClr val="tx2">
                    <a:lumMod val="50000"/>
                    <a:lumOff val="50000"/>
                  </a:schemeClr>
                </a:solidFill>
              </a:rPr>
              <a:t>SELECT</a:t>
            </a:r>
            <a:r>
              <a:rPr lang="en-IN" dirty="0"/>
              <a:t> name, milliseconds</a:t>
            </a:r>
          </a:p>
          <a:p>
            <a:r>
              <a:rPr lang="en-IN" dirty="0">
                <a:solidFill>
                  <a:schemeClr val="tx2">
                    <a:lumMod val="50000"/>
                    <a:lumOff val="50000"/>
                  </a:schemeClr>
                </a:solidFill>
              </a:rPr>
              <a:t>FROM</a:t>
            </a:r>
            <a:r>
              <a:rPr lang="en-IN" dirty="0"/>
              <a:t> Track</a:t>
            </a:r>
          </a:p>
          <a:p>
            <a:r>
              <a:rPr lang="en-IN" dirty="0">
                <a:solidFill>
                  <a:schemeClr val="tx2">
                    <a:lumMod val="50000"/>
                    <a:lumOff val="50000"/>
                  </a:schemeClr>
                </a:solidFill>
              </a:rPr>
              <a:t>WHERE</a:t>
            </a:r>
            <a:r>
              <a:rPr lang="en-IN" dirty="0"/>
              <a:t> milliseconds &gt; (</a:t>
            </a:r>
          </a:p>
          <a:p>
            <a:r>
              <a:rPr lang="en-IN" dirty="0"/>
              <a:t>    </a:t>
            </a:r>
            <a:r>
              <a:rPr lang="en-IN" dirty="0">
                <a:solidFill>
                  <a:schemeClr val="tx2">
                    <a:lumMod val="50000"/>
                    <a:lumOff val="50000"/>
                  </a:schemeClr>
                </a:solidFill>
              </a:rPr>
              <a:t>SELECT AVG</a:t>
            </a:r>
            <a:r>
              <a:rPr lang="en-IN" dirty="0"/>
              <a:t>(milliseconds) </a:t>
            </a:r>
          </a:p>
          <a:p>
            <a:r>
              <a:rPr lang="en-IN" dirty="0"/>
              <a:t>    </a:t>
            </a:r>
            <a:r>
              <a:rPr lang="en-IN" dirty="0">
                <a:solidFill>
                  <a:schemeClr val="tx2">
                    <a:lumMod val="50000"/>
                    <a:lumOff val="50000"/>
                  </a:schemeClr>
                </a:solidFill>
              </a:rPr>
              <a:t>FROM</a:t>
            </a:r>
            <a:r>
              <a:rPr lang="en-IN" dirty="0"/>
              <a:t> Track</a:t>
            </a:r>
          </a:p>
          <a:p>
            <a:r>
              <a:rPr lang="en-IN" dirty="0"/>
              <a:t>)</a:t>
            </a:r>
          </a:p>
          <a:p>
            <a:r>
              <a:rPr lang="en-IN" dirty="0">
                <a:solidFill>
                  <a:schemeClr val="tx2">
                    <a:lumMod val="50000"/>
                    <a:lumOff val="50000"/>
                  </a:schemeClr>
                </a:solidFill>
              </a:rPr>
              <a:t>ORDER BY </a:t>
            </a:r>
            <a:r>
              <a:rPr lang="en-IN" dirty="0"/>
              <a:t>milliseconds </a:t>
            </a:r>
            <a:r>
              <a:rPr lang="en-IN" dirty="0">
                <a:solidFill>
                  <a:schemeClr val="tx2">
                    <a:lumMod val="50000"/>
                    <a:lumOff val="50000"/>
                  </a:schemeClr>
                </a:solidFill>
              </a:rPr>
              <a:t>DESC</a:t>
            </a:r>
            <a:r>
              <a:rPr lang="en-IN" dirty="0"/>
              <a:t>;</a:t>
            </a:r>
          </a:p>
        </p:txBody>
      </p:sp>
      <p:sp>
        <p:nvSpPr>
          <p:cNvPr id="10" name="TextBox 9">
            <a:extLst>
              <a:ext uri="{FF2B5EF4-FFF2-40B4-BE49-F238E27FC236}">
                <a16:creationId xmlns:a16="http://schemas.microsoft.com/office/drawing/2014/main" id="{B7E4F91D-448D-548D-9C35-F3C76AB73FB0}"/>
              </a:ext>
            </a:extLst>
          </p:cNvPr>
          <p:cNvSpPr txBox="1"/>
          <p:nvPr/>
        </p:nvSpPr>
        <p:spPr>
          <a:xfrm>
            <a:off x="7857877" y="2504675"/>
            <a:ext cx="990977" cy="369332"/>
          </a:xfrm>
          <a:prstGeom prst="rect">
            <a:avLst/>
          </a:prstGeom>
          <a:noFill/>
        </p:spPr>
        <p:txBody>
          <a:bodyPr wrap="none" rtlCol="0">
            <a:spAutoFit/>
          </a:bodyPr>
          <a:lstStyle/>
          <a:p>
            <a:r>
              <a:rPr lang="en-US" b="1" dirty="0"/>
              <a:t>Output:</a:t>
            </a:r>
            <a:endParaRPr lang="en-IN" b="1" dirty="0"/>
          </a:p>
        </p:txBody>
      </p:sp>
      <p:pic>
        <p:nvPicPr>
          <p:cNvPr id="2" name="Picture 1">
            <a:hlinkClick r:id="rId2" action="ppaction://hlinkfile"/>
            <a:extLst>
              <a:ext uri="{FF2B5EF4-FFF2-40B4-BE49-F238E27FC236}">
                <a16:creationId xmlns:a16="http://schemas.microsoft.com/office/drawing/2014/main" id="{0F0FB31F-A9CB-AC49-A945-F684F8033645}"/>
              </a:ext>
            </a:extLst>
          </p:cNvPr>
          <p:cNvPicPr>
            <a:picLocks noChangeAspect="1"/>
          </p:cNvPicPr>
          <p:nvPr/>
        </p:nvPicPr>
        <p:blipFill>
          <a:blip r:embed="rId3"/>
          <a:stretch>
            <a:fillRect/>
          </a:stretch>
        </p:blipFill>
        <p:spPr>
          <a:xfrm>
            <a:off x="8517266" y="2874007"/>
            <a:ext cx="2267909" cy="2639797"/>
          </a:xfrm>
          <a:prstGeom prst="rect">
            <a:avLst/>
          </a:prstGeom>
        </p:spPr>
      </p:pic>
      <p:sp>
        <p:nvSpPr>
          <p:cNvPr id="5" name="TextBox 4">
            <a:extLst>
              <a:ext uri="{FF2B5EF4-FFF2-40B4-BE49-F238E27FC236}">
                <a16:creationId xmlns:a16="http://schemas.microsoft.com/office/drawing/2014/main" id="{29958378-EE5A-EC97-71D3-01BDE63BC681}"/>
              </a:ext>
            </a:extLst>
          </p:cNvPr>
          <p:cNvSpPr txBox="1"/>
          <p:nvPr/>
        </p:nvSpPr>
        <p:spPr>
          <a:xfrm>
            <a:off x="4819291" y="598346"/>
            <a:ext cx="6096000" cy="369332"/>
          </a:xfrm>
          <a:prstGeom prst="rect">
            <a:avLst/>
          </a:prstGeom>
          <a:noFill/>
        </p:spPr>
        <p:txBody>
          <a:bodyPr wrap="square">
            <a:spAutoFit/>
          </a:bodyPr>
          <a:lstStyle/>
          <a:p>
            <a:r>
              <a:rPr lang="en-IN" b="1" dirty="0">
                <a:solidFill>
                  <a:schemeClr val="accent5">
                    <a:lumMod val="60000"/>
                    <a:lumOff val="40000"/>
                  </a:schemeClr>
                </a:solidFill>
              </a:rPr>
              <a:t>Subqueries</a:t>
            </a:r>
          </a:p>
        </p:txBody>
      </p:sp>
      <p:sp>
        <p:nvSpPr>
          <p:cNvPr id="6" name="TextBox 5">
            <a:extLst>
              <a:ext uri="{FF2B5EF4-FFF2-40B4-BE49-F238E27FC236}">
                <a16:creationId xmlns:a16="http://schemas.microsoft.com/office/drawing/2014/main" id="{97D273D6-739E-0133-4111-68649DABA1CE}"/>
              </a:ext>
            </a:extLst>
          </p:cNvPr>
          <p:cNvSpPr txBox="1"/>
          <p:nvPr/>
        </p:nvSpPr>
        <p:spPr>
          <a:xfrm>
            <a:off x="3334549" y="5680210"/>
            <a:ext cx="7450626" cy="954107"/>
          </a:xfrm>
          <a:prstGeom prst="rect">
            <a:avLst/>
          </a:prstGeom>
          <a:noFill/>
        </p:spPr>
        <p:txBody>
          <a:bodyPr wrap="square">
            <a:spAutoFit/>
          </a:bodyPr>
          <a:lstStyle/>
          <a:p>
            <a:r>
              <a:rPr lang="en-US" sz="1400" b="1" dirty="0"/>
              <a:t>Description:</a:t>
            </a:r>
            <a:endParaRPr lang="en-US" sz="1400" dirty="0"/>
          </a:p>
          <a:p>
            <a:r>
              <a:rPr lang="en-US" sz="1400" dirty="0"/>
              <a:t>This query retrieves all tracks with a length greater than the average track length. It uses a subquery to calculate the average song length, filters tracks longer than that, and lists them in descending order by duration.</a:t>
            </a:r>
            <a:endParaRPr lang="en-IN" sz="1400" dirty="0"/>
          </a:p>
        </p:txBody>
      </p:sp>
      <p:sp>
        <p:nvSpPr>
          <p:cNvPr id="7" name="TextBox 6">
            <a:extLst>
              <a:ext uri="{FF2B5EF4-FFF2-40B4-BE49-F238E27FC236}">
                <a16:creationId xmlns:a16="http://schemas.microsoft.com/office/drawing/2014/main" id="{46F51070-1FF4-D0BD-1534-0BC09644A069}"/>
              </a:ext>
            </a:extLst>
          </p:cNvPr>
          <p:cNvSpPr txBox="1"/>
          <p:nvPr/>
        </p:nvSpPr>
        <p:spPr>
          <a:xfrm>
            <a:off x="851790" y="2301902"/>
            <a:ext cx="6096000" cy="369332"/>
          </a:xfrm>
          <a:prstGeom prst="rect">
            <a:avLst/>
          </a:prstGeom>
          <a:noFill/>
        </p:spPr>
        <p:txBody>
          <a:bodyPr wrap="square">
            <a:spAutoFit/>
          </a:bodyPr>
          <a:lstStyle/>
          <a:p>
            <a:r>
              <a:rPr lang="en-US" dirty="0">
                <a:solidFill>
                  <a:schemeClr val="accent6">
                    <a:lumMod val="50000"/>
                  </a:schemeClr>
                </a:solidFill>
              </a:rPr>
              <a:t>Query:</a:t>
            </a:r>
            <a:endParaRPr lang="en-IN" dirty="0"/>
          </a:p>
        </p:txBody>
      </p:sp>
    </p:spTree>
    <p:extLst>
      <p:ext uri="{BB962C8B-B14F-4D97-AF65-F5344CB8AC3E}">
        <p14:creationId xmlns:p14="http://schemas.microsoft.com/office/powerpoint/2010/main" val="363510849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4FEF9B-4D95-E3BA-063E-057863E03360}"/>
              </a:ext>
            </a:extLst>
          </p:cNvPr>
          <p:cNvSpPr>
            <a:spLocks noGrp="1"/>
          </p:cNvSpPr>
          <p:nvPr>
            <p:ph idx="1"/>
          </p:nvPr>
        </p:nvSpPr>
        <p:spPr>
          <a:xfrm>
            <a:off x="838200" y="823528"/>
            <a:ext cx="10515600" cy="5353435"/>
          </a:xfrm>
        </p:spPr>
        <p:txBody>
          <a:bodyPr/>
          <a:lstStyle/>
          <a:p>
            <a:pPr marL="0" indent="0">
              <a:buNone/>
            </a:pPr>
            <a:r>
              <a:rPr lang="en-US" sz="2000" dirty="0">
                <a:solidFill>
                  <a:schemeClr val="accent2">
                    <a:lumMod val="75000"/>
                  </a:schemeClr>
                </a:solidFill>
                <a:latin typeface="Times New Roman" panose="02020603050405020304" pitchFamily="18" charset="0"/>
                <a:cs typeface="Times New Roman" panose="02020603050405020304" pitchFamily="18" charset="0"/>
              </a:rPr>
              <a:t>9. Find how much amount is spent by each customer on artists? Write a query to return customer name, artist name and total spent</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7ACE294-83EA-0317-F771-FCC11866D295}"/>
              </a:ext>
            </a:extLst>
          </p:cNvPr>
          <p:cNvSpPr txBox="1"/>
          <p:nvPr/>
        </p:nvSpPr>
        <p:spPr>
          <a:xfrm>
            <a:off x="838200" y="2207583"/>
            <a:ext cx="10515600" cy="2585323"/>
          </a:xfrm>
          <a:prstGeom prst="rect">
            <a:avLst/>
          </a:prstGeom>
          <a:noFill/>
        </p:spPr>
        <p:txBody>
          <a:bodyPr wrap="square">
            <a:spAutoFit/>
          </a:bodyPr>
          <a:lstStyle/>
          <a:p>
            <a:r>
              <a:rPr lang="en-IN" dirty="0">
                <a:solidFill>
                  <a:schemeClr val="tx2">
                    <a:lumMod val="50000"/>
                    <a:lumOff val="50000"/>
                  </a:schemeClr>
                </a:solidFill>
              </a:rPr>
              <a:t>SELECT</a:t>
            </a:r>
            <a:r>
              <a:rPr lang="en-IN" dirty="0"/>
              <a:t> </a:t>
            </a:r>
            <a:r>
              <a:rPr lang="en-IN" dirty="0" err="1"/>
              <a:t>c.first_name</a:t>
            </a:r>
            <a:r>
              <a:rPr lang="en-IN" dirty="0"/>
              <a:t>, </a:t>
            </a:r>
            <a:r>
              <a:rPr lang="en-IN" dirty="0" err="1"/>
              <a:t>c.last_name</a:t>
            </a:r>
            <a:r>
              <a:rPr lang="en-IN" dirty="0"/>
              <a:t>, ar.name </a:t>
            </a:r>
            <a:r>
              <a:rPr lang="en-IN" dirty="0">
                <a:solidFill>
                  <a:schemeClr val="tx2">
                    <a:lumMod val="50000"/>
                    <a:lumOff val="50000"/>
                  </a:schemeClr>
                </a:solidFill>
              </a:rPr>
              <a:t>AS</a:t>
            </a:r>
            <a:r>
              <a:rPr lang="en-IN" dirty="0"/>
              <a:t> </a:t>
            </a:r>
            <a:r>
              <a:rPr lang="en-IN" dirty="0" err="1"/>
              <a:t>artist_name</a:t>
            </a:r>
            <a:r>
              <a:rPr lang="en-IN" dirty="0"/>
              <a:t>, </a:t>
            </a:r>
            <a:r>
              <a:rPr lang="en-IN" dirty="0">
                <a:solidFill>
                  <a:schemeClr val="bg1">
                    <a:lumMod val="50000"/>
                  </a:schemeClr>
                </a:solidFill>
              </a:rPr>
              <a:t>SUM</a:t>
            </a:r>
            <a:r>
              <a:rPr lang="en-IN" dirty="0"/>
              <a:t>(</a:t>
            </a:r>
            <a:r>
              <a:rPr lang="en-IN" dirty="0" err="1"/>
              <a:t>il.unit_price</a:t>
            </a:r>
            <a:r>
              <a:rPr lang="en-IN" dirty="0"/>
              <a:t> * </a:t>
            </a:r>
            <a:r>
              <a:rPr lang="en-IN" dirty="0" err="1"/>
              <a:t>il.quantity</a:t>
            </a:r>
            <a:r>
              <a:rPr lang="en-IN" dirty="0"/>
              <a:t>) </a:t>
            </a:r>
            <a:r>
              <a:rPr lang="en-IN" dirty="0">
                <a:solidFill>
                  <a:schemeClr val="tx2">
                    <a:lumMod val="50000"/>
                    <a:lumOff val="50000"/>
                  </a:schemeClr>
                </a:solidFill>
              </a:rPr>
              <a:t>AS</a:t>
            </a:r>
            <a:r>
              <a:rPr lang="en-IN" dirty="0"/>
              <a:t> </a:t>
            </a:r>
            <a:r>
              <a:rPr lang="en-IN" dirty="0" err="1"/>
              <a:t>total_spent</a:t>
            </a:r>
            <a:endParaRPr lang="en-IN" dirty="0"/>
          </a:p>
          <a:p>
            <a:r>
              <a:rPr lang="en-IN" dirty="0">
                <a:solidFill>
                  <a:schemeClr val="tx2">
                    <a:lumMod val="50000"/>
                    <a:lumOff val="50000"/>
                  </a:schemeClr>
                </a:solidFill>
              </a:rPr>
              <a:t>FROM</a:t>
            </a:r>
            <a:r>
              <a:rPr lang="en-IN" dirty="0"/>
              <a:t> Customer c</a:t>
            </a:r>
          </a:p>
          <a:p>
            <a:r>
              <a:rPr lang="en-IN" dirty="0">
                <a:solidFill>
                  <a:schemeClr val="tx2">
                    <a:lumMod val="50000"/>
                    <a:lumOff val="50000"/>
                  </a:schemeClr>
                </a:solidFill>
              </a:rPr>
              <a:t>JOIN</a:t>
            </a:r>
            <a:r>
              <a:rPr lang="en-IN" dirty="0"/>
              <a:t> Invoice </a:t>
            </a:r>
            <a:r>
              <a:rPr lang="en-IN" dirty="0" err="1"/>
              <a:t>i</a:t>
            </a:r>
            <a:r>
              <a:rPr lang="en-IN" dirty="0"/>
              <a:t> </a:t>
            </a:r>
            <a:r>
              <a:rPr lang="en-IN" dirty="0">
                <a:solidFill>
                  <a:schemeClr val="tx2">
                    <a:lumMod val="50000"/>
                    <a:lumOff val="50000"/>
                  </a:schemeClr>
                </a:solidFill>
              </a:rPr>
              <a:t>ON</a:t>
            </a:r>
            <a:r>
              <a:rPr lang="en-IN" dirty="0"/>
              <a:t> </a:t>
            </a:r>
            <a:r>
              <a:rPr lang="en-IN" dirty="0" err="1"/>
              <a:t>c.customer_id</a:t>
            </a:r>
            <a:r>
              <a:rPr lang="en-IN" dirty="0"/>
              <a:t> = </a:t>
            </a:r>
            <a:r>
              <a:rPr lang="en-IN" dirty="0" err="1"/>
              <a:t>i.customer_id</a:t>
            </a:r>
            <a:endParaRPr lang="en-IN" dirty="0"/>
          </a:p>
          <a:p>
            <a:r>
              <a:rPr lang="en-IN" dirty="0">
                <a:solidFill>
                  <a:schemeClr val="tx2">
                    <a:lumMod val="50000"/>
                    <a:lumOff val="50000"/>
                  </a:schemeClr>
                </a:solidFill>
              </a:rPr>
              <a:t>JOIN</a:t>
            </a:r>
            <a:r>
              <a:rPr lang="en-IN" dirty="0"/>
              <a:t> </a:t>
            </a:r>
            <a:r>
              <a:rPr lang="en-IN" dirty="0" err="1"/>
              <a:t>InvoiceLine</a:t>
            </a:r>
            <a:r>
              <a:rPr lang="en-IN" dirty="0"/>
              <a:t> il </a:t>
            </a:r>
            <a:r>
              <a:rPr lang="en-IN" dirty="0">
                <a:solidFill>
                  <a:schemeClr val="tx2">
                    <a:lumMod val="50000"/>
                    <a:lumOff val="50000"/>
                  </a:schemeClr>
                </a:solidFill>
              </a:rPr>
              <a:t>ON </a:t>
            </a:r>
            <a:r>
              <a:rPr lang="en-IN" dirty="0" err="1"/>
              <a:t>i.invoice_id</a:t>
            </a:r>
            <a:r>
              <a:rPr lang="en-IN" dirty="0"/>
              <a:t> = </a:t>
            </a:r>
            <a:r>
              <a:rPr lang="en-IN" dirty="0" err="1"/>
              <a:t>il.invoice_id</a:t>
            </a:r>
            <a:endParaRPr lang="en-IN" dirty="0"/>
          </a:p>
          <a:p>
            <a:r>
              <a:rPr lang="en-IN" dirty="0">
                <a:solidFill>
                  <a:schemeClr val="tx2">
                    <a:lumMod val="50000"/>
                    <a:lumOff val="50000"/>
                  </a:schemeClr>
                </a:solidFill>
              </a:rPr>
              <a:t>JOIN</a:t>
            </a:r>
            <a:r>
              <a:rPr lang="en-IN" dirty="0"/>
              <a:t> Track t </a:t>
            </a:r>
            <a:r>
              <a:rPr lang="en-IN" dirty="0">
                <a:solidFill>
                  <a:schemeClr val="tx2">
                    <a:lumMod val="50000"/>
                    <a:lumOff val="50000"/>
                  </a:schemeClr>
                </a:solidFill>
              </a:rPr>
              <a:t>ON</a:t>
            </a:r>
            <a:r>
              <a:rPr lang="en-IN" dirty="0"/>
              <a:t> </a:t>
            </a:r>
            <a:r>
              <a:rPr lang="en-IN" dirty="0" err="1"/>
              <a:t>il.track_id</a:t>
            </a:r>
            <a:r>
              <a:rPr lang="en-IN" dirty="0"/>
              <a:t> = </a:t>
            </a:r>
            <a:r>
              <a:rPr lang="en-IN" dirty="0" err="1"/>
              <a:t>t.track_id</a:t>
            </a:r>
            <a:endParaRPr lang="en-IN" dirty="0"/>
          </a:p>
          <a:p>
            <a:r>
              <a:rPr lang="en-IN" dirty="0">
                <a:solidFill>
                  <a:schemeClr val="tx2">
                    <a:lumMod val="50000"/>
                    <a:lumOff val="50000"/>
                  </a:schemeClr>
                </a:solidFill>
              </a:rPr>
              <a:t>JOIN</a:t>
            </a:r>
            <a:r>
              <a:rPr lang="en-IN" dirty="0"/>
              <a:t> Album al </a:t>
            </a:r>
            <a:r>
              <a:rPr lang="en-IN" dirty="0">
                <a:solidFill>
                  <a:schemeClr val="tx2">
                    <a:lumMod val="50000"/>
                    <a:lumOff val="50000"/>
                  </a:schemeClr>
                </a:solidFill>
              </a:rPr>
              <a:t>ON</a:t>
            </a:r>
            <a:r>
              <a:rPr lang="en-IN" dirty="0"/>
              <a:t> </a:t>
            </a:r>
            <a:r>
              <a:rPr lang="en-IN" dirty="0" err="1"/>
              <a:t>t.album_id</a:t>
            </a:r>
            <a:r>
              <a:rPr lang="en-IN" dirty="0"/>
              <a:t> = </a:t>
            </a:r>
            <a:r>
              <a:rPr lang="en-IN" dirty="0" err="1"/>
              <a:t>al.album_id</a:t>
            </a:r>
            <a:endParaRPr lang="en-IN" dirty="0"/>
          </a:p>
          <a:p>
            <a:r>
              <a:rPr lang="en-IN" dirty="0">
                <a:solidFill>
                  <a:schemeClr val="tx2">
                    <a:lumMod val="50000"/>
                    <a:lumOff val="50000"/>
                  </a:schemeClr>
                </a:solidFill>
              </a:rPr>
              <a:t>JOIN</a:t>
            </a:r>
            <a:r>
              <a:rPr lang="en-IN" dirty="0"/>
              <a:t> Artist </a:t>
            </a:r>
            <a:r>
              <a:rPr lang="en-IN" dirty="0" err="1"/>
              <a:t>ar</a:t>
            </a:r>
            <a:r>
              <a:rPr lang="en-IN" dirty="0"/>
              <a:t> </a:t>
            </a:r>
            <a:r>
              <a:rPr lang="en-IN" dirty="0">
                <a:solidFill>
                  <a:schemeClr val="tx2">
                    <a:lumMod val="50000"/>
                    <a:lumOff val="50000"/>
                  </a:schemeClr>
                </a:solidFill>
              </a:rPr>
              <a:t>ON</a:t>
            </a:r>
            <a:r>
              <a:rPr lang="en-IN" dirty="0"/>
              <a:t> </a:t>
            </a:r>
            <a:r>
              <a:rPr lang="en-IN" dirty="0" err="1"/>
              <a:t>al.artist_id</a:t>
            </a:r>
            <a:r>
              <a:rPr lang="en-IN" dirty="0"/>
              <a:t> = </a:t>
            </a:r>
            <a:r>
              <a:rPr lang="en-IN" dirty="0" err="1"/>
              <a:t>ar.artist_id</a:t>
            </a:r>
            <a:endParaRPr lang="en-IN" dirty="0"/>
          </a:p>
          <a:p>
            <a:r>
              <a:rPr lang="en-IN" dirty="0">
                <a:solidFill>
                  <a:schemeClr val="tx2">
                    <a:lumMod val="50000"/>
                    <a:lumOff val="50000"/>
                  </a:schemeClr>
                </a:solidFill>
              </a:rPr>
              <a:t>GROUP BY </a:t>
            </a:r>
            <a:r>
              <a:rPr lang="en-IN" dirty="0" err="1"/>
              <a:t>c.customer_id</a:t>
            </a:r>
            <a:r>
              <a:rPr lang="en-IN" dirty="0"/>
              <a:t>, </a:t>
            </a:r>
            <a:r>
              <a:rPr lang="en-IN" dirty="0" err="1"/>
              <a:t>ar.artist_id</a:t>
            </a:r>
            <a:endParaRPr lang="en-IN" dirty="0"/>
          </a:p>
          <a:p>
            <a:r>
              <a:rPr lang="en-IN" dirty="0">
                <a:solidFill>
                  <a:schemeClr val="tx2">
                    <a:lumMod val="50000"/>
                    <a:lumOff val="50000"/>
                  </a:schemeClr>
                </a:solidFill>
              </a:rPr>
              <a:t>ORDER BY </a:t>
            </a:r>
            <a:r>
              <a:rPr lang="en-IN" dirty="0" err="1"/>
              <a:t>total_spent</a:t>
            </a:r>
            <a:r>
              <a:rPr lang="en-IN" dirty="0"/>
              <a:t> </a:t>
            </a:r>
            <a:r>
              <a:rPr lang="en-IN" dirty="0">
                <a:solidFill>
                  <a:schemeClr val="tx2">
                    <a:lumMod val="50000"/>
                    <a:lumOff val="50000"/>
                  </a:schemeClr>
                </a:solidFill>
              </a:rPr>
              <a:t>DESC</a:t>
            </a:r>
            <a:r>
              <a:rPr lang="en-IN" dirty="0"/>
              <a:t>;</a:t>
            </a:r>
          </a:p>
        </p:txBody>
      </p:sp>
      <p:sp>
        <p:nvSpPr>
          <p:cNvPr id="14" name="TextBox 13">
            <a:extLst>
              <a:ext uri="{FF2B5EF4-FFF2-40B4-BE49-F238E27FC236}">
                <a16:creationId xmlns:a16="http://schemas.microsoft.com/office/drawing/2014/main" id="{3AA5FA04-9FFF-A3B2-B3AD-8E6AD8611A6C}"/>
              </a:ext>
            </a:extLst>
          </p:cNvPr>
          <p:cNvSpPr txBox="1"/>
          <p:nvPr/>
        </p:nvSpPr>
        <p:spPr>
          <a:xfrm>
            <a:off x="7319966" y="2693908"/>
            <a:ext cx="990977" cy="369332"/>
          </a:xfrm>
          <a:prstGeom prst="rect">
            <a:avLst/>
          </a:prstGeom>
          <a:noFill/>
        </p:spPr>
        <p:txBody>
          <a:bodyPr wrap="none" rtlCol="0">
            <a:spAutoFit/>
          </a:bodyPr>
          <a:lstStyle/>
          <a:p>
            <a:r>
              <a:rPr lang="en-US" b="1" dirty="0"/>
              <a:t>Output:</a:t>
            </a:r>
            <a:endParaRPr lang="en-IN" b="1" dirty="0"/>
          </a:p>
        </p:txBody>
      </p:sp>
      <p:pic>
        <p:nvPicPr>
          <p:cNvPr id="2" name="Picture 1">
            <a:hlinkClick r:id="rId2" action="ppaction://hlinkfile"/>
            <a:extLst>
              <a:ext uri="{FF2B5EF4-FFF2-40B4-BE49-F238E27FC236}">
                <a16:creationId xmlns:a16="http://schemas.microsoft.com/office/drawing/2014/main" id="{F01645F7-4150-0829-8912-18CAAD6AC297}"/>
              </a:ext>
            </a:extLst>
          </p:cNvPr>
          <p:cNvPicPr>
            <a:picLocks noChangeAspect="1"/>
          </p:cNvPicPr>
          <p:nvPr/>
        </p:nvPicPr>
        <p:blipFill>
          <a:blip r:embed="rId3"/>
          <a:stretch>
            <a:fillRect/>
          </a:stretch>
        </p:blipFill>
        <p:spPr>
          <a:xfrm>
            <a:off x="7992956" y="3126220"/>
            <a:ext cx="3877392" cy="2658086"/>
          </a:xfrm>
          <a:prstGeom prst="rect">
            <a:avLst/>
          </a:prstGeom>
        </p:spPr>
      </p:pic>
      <p:sp>
        <p:nvSpPr>
          <p:cNvPr id="5" name="TextBox 4">
            <a:extLst>
              <a:ext uri="{FF2B5EF4-FFF2-40B4-BE49-F238E27FC236}">
                <a16:creationId xmlns:a16="http://schemas.microsoft.com/office/drawing/2014/main" id="{5CE7454E-E3A4-5820-9488-2532572BF698}"/>
              </a:ext>
            </a:extLst>
          </p:cNvPr>
          <p:cNvSpPr txBox="1"/>
          <p:nvPr/>
        </p:nvSpPr>
        <p:spPr>
          <a:xfrm>
            <a:off x="3148840" y="5914884"/>
            <a:ext cx="7472743" cy="954107"/>
          </a:xfrm>
          <a:prstGeom prst="rect">
            <a:avLst/>
          </a:prstGeom>
          <a:noFill/>
        </p:spPr>
        <p:txBody>
          <a:bodyPr wrap="square">
            <a:spAutoFit/>
          </a:bodyPr>
          <a:lstStyle/>
          <a:p>
            <a:r>
              <a:rPr lang="en-US" sz="1400" b="1" dirty="0"/>
              <a:t>Description:</a:t>
            </a:r>
            <a:endParaRPr lang="en-US" sz="1400" dirty="0"/>
          </a:p>
          <a:p>
            <a:r>
              <a:rPr lang="en-US" sz="1400" dirty="0"/>
              <a:t>This query calculates how much each customer spent on each artist. It joins Customer, Invoice, </a:t>
            </a:r>
            <a:r>
              <a:rPr lang="en-US" sz="1400" dirty="0" err="1"/>
              <a:t>InvoiceLine</a:t>
            </a:r>
            <a:r>
              <a:rPr lang="en-US" sz="1400" dirty="0"/>
              <a:t>, Track, Album, and Artist tables, multiplies price by quantity for total spent, groups by customer and artist, and orders by the total spent descending.</a:t>
            </a:r>
            <a:endParaRPr lang="en-IN" sz="1400" dirty="0"/>
          </a:p>
        </p:txBody>
      </p:sp>
      <p:sp>
        <p:nvSpPr>
          <p:cNvPr id="6" name="TextBox 5">
            <a:extLst>
              <a:ext uri="{FF2B5EF4-FFF2-40B4-BE49-F238E27FC236}">
                <a16:creationId xmlns:a16="http://schemas.microsoft.com/office/drawing/2014/main" id="{C11C29DD-8F27-806B-E993-4CF720E901A7}"/>
              </a:ext>
            </a:extLst>
          </p:cNvPr>
          <p:cNvSpPr txBox="1"/>
          <p:nvPr/>
        </p:nvSpPr>
        <p:spPr>
          <a:xfrm>
            <a:off x="747623" y="1721258"/>
            <a:ext cx="6096000" cy="369332"/>
          </a:xfrm>
          <a:prstGeom prst="rect">
            <a:avLst/>
          </a:prstGeom>
          <a:noFill/>
        </p:spPr>
        <p:txBody>
          <a:bodyPr wrap="square">
            <a:spAutoFit/>
          </a:bodyPr>
          <a:lstStyle/>
          <a:p>
            <a:r>
              <a:rPr lang="en-US" dirty="0">
                <a:solidFill>
                  <a:schemeClr val="accent6">
                    <a:lumMod val="50000"/>
                  </a:schemeClr>
                </a:solidFill>
              </a:rPr>
              <a:t>Query:</a:t>
            </a:r>
            <a:endParaRPr lang="en-IN" dirty="0"/>
          </a:p>
        </p:txBody>
      </p:sp>
    </p:spTree>
    <p:extLst>
      <p:ext uri="{BB962C8B-B14F-4D97-AF65-F5344CB8AC3E}">
        <p14:creationId xmlns:p14="http://schemas.microsoft.com/office/powerpoint/2010/main" val="135046526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1E6F-4D0A-8559-D983-B51560CD5D5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433E442-D405-D7E6-0216-2B6708A0661A}"/>
              </a:ext>
            </a:extLst>
          </p:cNvPr>
          <p:cNvPicPr>
            <a:picLocks noGrp="1" noChangeAspect="1"/>
          </p:cNvPicPr>
          <p:nvPr>
            <p:ph idx="1"/>
          </p:nvPr>
        </p:nvPicPr>
        <p:blipFill>
          <a:blip r:embed="rId2"/>
          <a:stretch>
            <a:fillRect/>
          </a:stretch>
        </p:blipFill>
        <p:spPr>
          <a:xfrm>
            <a:off x="15565" y="98558"/>
            <a:ext cx="12176436" cy="6759441"/>
          </a:xfrm>
          <a:prstGeom prst="rect">
            <a:avLst/>
          </a:prstGeom>
        </p:spPr>
      </p:pic>
    </p:spTree>
    <p:extLst>
      <p:ext uri="{BB962C8B-B14F-4D97-AF65-F5344CB8AC3E}">
        <p14:creationId xmlns:p14="http://schemas.microsoft.com/office/powerpoint/2010/main" val="383417498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E80330-E2AC-8A38-2F9A-AF73B4702CF6}"/>
              </a:ext>
            </a:extLst>
          </p:cNvPr>
          <p:cNvSpPr>
            <a:spLocks noGrp="1"/>
          </p:cNvSpPr>
          <p:nvPr>
            <p:ph idx="1"/>
          </p:nvPr>
        </p:nvSpPr>
        <p:spPr>
          <a:xfrm>
            <a:off x="838200" y="732656"/>
            <a:ext cx="10515600" cy="5444307"/>
          </a:xfrm>
        </p:spPr>
        <p:txBody>
          <a:bodyPr>
            <a:normAutofit/>
          </a:bodyPr>
          <a:lstStyle/>
          <a:p>
            <a:pPr marL="0" indent="0">
              <a:buNone/>
            </a:pPr>
            <a:r>
              <a:rPr lang="en-US" sz="2000" dirty="0">
                <a:solidFill>
                  <a:schemeClr val="accent2">
                    <a:lumMod val="75000"/>
                  </a:schemeClr>
                </a:solidFill>
                <a:latin typeface="Times New Roman" panose="02020603050405020304" pitchFamily="18" charset="0"/>
                <a:cs typeface="Times New Roman" panose="02020603050405020304" pitchFamily="18" charset="0"/>
              </a:rPr>
              <a:t>10.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 </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ACDBB33-151B-EFBC-850C-16C589DD937C}"/>
              </a:ext>
            </a:extLst>
          </p:cNvPr>
          <p:cNvSpPr txBox="1"/>
          <p:nvPr/>
        </p:nvSpPr>
        <p:spPr>
          <a:xfrm>
            <a:off x="1604763" y="1920155"/>
            <a:ext cx="7413629" cy="3754874"/>
          </a:xfrm>
          <a:prstGeom prst="rect">
            <a:avLst/>
          </a:prstGeom>
          <a:noFill/>
        </p:spPr>
        <p:txBody>
          <a:bodyPr wrap="square">
            <a:spAutoFit/>
          </a:bodyPr>
          <a:lstStyle/>
          <a:p>
            <a:r>
              <a:rPr lang="en-IN" sz="1400" dirty="0">
                <a:solidFill>
                  <a:schemeClr val="tx2">
                    <a:lumMod val="50000"/>
                    <a:lumOff val="50000"/>
                  </a:schemeClr>
                </a:solidFill>
              </a:rPr>
              <a:t>WITH</a:t>
            </a:r>
            <a:r>
              <a:rPr lang="en-IN" sz="1400" dirty="0"/>
              <a:t> </a:t>
            </a:r>
            <a:r>
              <a:rPr lang="en-IN" sz="1400" dirty="0" err="1"/>
              <a:t>GenrePopularity</a:t>
            </a:r>
            <a:r>
              <a:rPr lang="en-IN" sz="1400" dirty="0"/>
              <a:t> </a:t>
            </a:r>
            <a:r>
              <a:rPr lang="en-IN" sz="1400" dirty="0">
                <a:solidFill>
                  <a:schemeClr val="tx2">
                    <a:lumMod val="50000"/>
                    <a:lumOff val="50000"/>
                  </a:schemeClr>
                </a:solidFill>
              </a:rPr>
              <a:t>AS</a:t>
            </a:r>
            <a:r>
              <a:rPr lang="en-IN" sz="1400" dirty="0"/>
              <a:t> (</a:t>
            </a:r>
          </a:p>
          <a:p>
            <a:r>
              <a:rPr lang="en-IN" sz="1400" dirty="0"/>
              <a:t>   </a:t>
            </a:r>
            <a:r>
              <a:rPr lang="en-IN" sz="1400" dirty="0">
                <a:solidFill>
                  <a:schemeClr val="tx2">
                    <a:lumMod val="50000"/>
                    <a:lumOff val="50000"/>
                  </a:schemeClr>
                </a:solidFill>
              </a:rPr>
              <a:t> SELECT </a:t>
            </a:r>
            <a:r>
              <a:rPr lang="en-IN" sz="1400" dirty="0" err="1"/>
              <a:t>c.country</a:t>
            </a:r>
            <a:r>
              <a:rPr lang="en-IN" sz="1400" dirty="0"/>
              <a:t>, g.name </a:t>
            </a:r>
            <a:r>
              <a:rPr lang="en-IN" sz="1400" dirty="0">
                <a:solidFill>
                  <a:schemeClr val="tx2">
                    <a:lumMod val="50000"/>
                    <a:lumOff val="50000"/>
                  </a:schemeClr>
                </a:solidFill>
              </a:rPr>
              <a:t>AS</a:t>
            </a:r>
            <a:r>
              <a:rPr lang="en-IN" sz="1400" dirty="0"/>
              <a:t> </a:t>
            </a:r>
            <a:r>
              <a:rPr lang="en-IN" sz="1400" dirty="0" err="1"/>
              <a:t>genre_name</a:t>
            </a:r>
            <a:r>
              <a:rPr lang="en-IN" sz="1400" dirty="0"/>
              <a:t>, </a:t>
            </a:r>
            <a:r>
              <a:rPr lang="en-IN" sz="1400" dirty="0">
                <a:solidFill>
                  <a:schemeClr val="bg1">
                    <a:lumMod val="50000"/>
                  </a:schemeClr>
                </a:solidFill>
              </a:rPr>
              <a:t>COUNT</a:t>
            </a:r>
            <a:r>
              <a:rPr lang="en-IN" sz="1400" dirty="0"/>
              <a:t>(</a:t>
            </a:r>
            <a:r>
              <a:rPr lang="en-IN" sz="1400" dirty="0" err="1"/>
              <a:t>il.invoice_line_id</a:t>
            </a:r>
            <a:r>
              <a:rPr lang="en-IN" sz="1400" dirty="0"/>
              <a:t>) </a:t>
            </a:r>
            <a:r>
              <a:rPr lang="en-IN" sz="1400" dirty="0">
                <a:solidFill>
                  <a:schemeClr val="tx2">
                    <a:lumMod val="50000"/>
                    <a:lumOff val="50000"/>
                  </a:schemeClr>
                </a:solidFill>
              </a:rPr>
              <a:t>AS</a:t>
            </a:r>
            <a:r>
              <a:rPr lang="en-IN" sz="1400" dirty="0"/>
              <a:t> purchases</a:t>
            </a:r>
          </a:p>
          <a:p>
            <a:r>
              <a:rPr lang="en-IN" sz="1400" dirty="0">
                <a:solidFill>
                  <a:schemeClr val="tx2">
                    <a:lumMod val="50000"/>
                    <a:lumOff val="50000"/>
                  </a:schemeClr>
                </a:solidFill>
              </a:rPr>
              <a:t>    FROM </a:t>
            </a:r>
            <a:r>
              <a:rPr lang="en-IN" sz="1400" dirty="0"/>
              <a:t>Customer c</a:t>
            </a:r>
          </a:p>
          <a:p>
            <a:r>
              <a:rPr lang="en-IN" sz="1400" dirty="0"/>
              <a:t>   </a:t>
            </a:r>
            <a:r>
              <a:rPr lang="en-IN" sz="1400" dirty="0">
                <a:solidFill>
                  <a:schemeClr val="tx2">
                    <a:lumMod val="50000"/>
                    <a:lumOff val="50000"/>
                  </a:schemeClr>
                </a:solidFill>
              </a:rPr>
              <a:t> JOIN </a:t>
            </a:r>
            <a:r>
              <a:rPr lang="en-IN" sz="1400" dirty="0"/>
              <a:t>Invoice </a:t>
            </a:r>
            <a:r>
              <a:rPr lang="en-IN" sz="1400" dirty="0" err="1"/>
              <a:t>i</a:t>
            </a:r>
            <a:r>
              <a:rPr lang="en-IN" sz="1400" dirty="0">
                <a:solidFill>
                  <a:schemeClr val="tx2">
                    <a:lumMod val="50000"/>
                    <a:lumOff val="50000"/>
                  </a:schemeClr>
                </a:solidFill>
              </a:rPr>
              <a:t> ON </a:t>
            </a:r>
            <a:r>
              <a:rPr lang="en-IN" sz="1400" dirty="0" err="1"/>
              <a:t>c.customer_id</a:t>
            </a:r>
            <a:r>
              <a:rPr lang="en-IN" sz="1400" dirty="0"/>
              <a:t> = </a:t>
            </a:r>
            <a:r>
              <a:rPr lang="en-IN" sz="1400" dirty="0" err="1"/>
              <a:t>i.customer_id</a:t>
            </a:r>
            <a:endParaRPr lang="en-IN" sz="1400" dirty="0"/>
          </a:p>
          <a:p>
            <a:r>
              <a:rPr lang="en-IN" sz="1400" dirty="0"/>
              <a:t>   </a:t>
            </a:r>
            <a:r>
              <a:rPr lang="en-IN" sz="1400" dirty="0">
                <a:solidFill>
                  <a:schemeClr val="tx2">
                    <a:lumMod val="50000"/>
                    <a:lumOff val="50000"/>
                  </a:schemeClr>
                </a:solidFill>
              </a:rPr>
              <a:t> JOIN </a:t>
            </a:r>
            <a:r>
              <a:rPr lang="en-IN" sz="1400" dirty="0" err="1"/>
              <a:t>InvoiceLine</a:t>
            </a:r>
            <a:r>
              <a:rPr lang="en-IN" sz="1400" dirty="0"/>
              <a:t> il</a:t>
            </a:r>
            <a:r>
              <a:rPr lang="en-IN" sz="1400" dirty="0">
                <a:solidFill>
                  <a:schemeClr val="tx2">
                    <a:lumMod val="50000"/>
                    <a:lumOff val="50000"/>
                  </a:schemeClr>
                </a:solidFill>
              </a:rPr>
              <a:t> ON </a:t>
            </a:r>
            <a:r>
              <a:rPr lang="en-IN" sz="1400" dirty="0" err="1"/>
              <a:t>i.invoice_id</a:t>
            </a:r>
            <a:r>
              <a:rPr lang="en-IN" sz="1400" dirty="0"/>
              <a:t> = </a:t>
            </a:r>
            <a:r>
              <a:rPr lang="en-IN" sz="1400" dirty="0" err="1"/>
              <a:t>il.invoice_id</a:t>
            </a:r>
            <a:endParaRPr lang="en-IN" sz="1400" dirty="0"/>
          </a:p>
          <a:p>
            <a:r>
              <a:rPr lang="en-IN" sz="1400" dirty="0"/>
              <a:t>   </a:t>
            </a:r>
            <a:r>
              <a:rPr lang="en-IN" sz="1400" dirty="0">
                <a:solidFill>
                  <a:schemeClr val="tx2">
                    <a:lumMod val="50000"/>
                    <a:lumOff val="50000"/>
                  </a:schemeClr>
                </a:solidFill>
              </a:rPr>
              <a:t> JOIN </a:t>
            </a:r>
            <a:r>
              <a:rPr lang="en-IN" sz="1400" dirty="0"/>
              <a:t>Track t </a:t>
            </a:r>
            <a:r>
              <a:rPr lang="en-IN" sz="1400" dirty="0">
                <a:solidFill>
                  <a:schemeClr val="tx2">
                    <a:lumMod val="50000"/>
                    <a:lumOff val="50000"/>
                  </a:schemeClr>
                </a:solidFill>
              </a:rPr>
              <a:t>ON</a:t>
            </a:r>
            <a:r>
              <a:rPr lang="en-IN" sz="1400" dirty="0"/>
              <a:t> </a:t>
            </a:r>
            <a:r>
              <a:rPr lang="en-IN" sz="1400" dirty="0" err="1"/>
              <a:t>il.track_id</a:t>
            </a:r>
            <a:r>
              <a:rPr lang="en-IN" sz="1400" dirty="0"/>
              <a:t> = </a:t>
            </a:r>
            <a:r>
              <a:rPr lang="en-IN" sz="1400" dirty="0" err="1"/>
              <a:t>t.track_id</a:t>
            </a:r>
            <a:endParaRPr lang="en-IN" sz="1400" dirty="0"/>
          </a:p>
          <a:p>
            <a:r>
              <a:rPr lang="en-IN" sz="1400" dirty="0"/>
              <a:t>   </a:t>
            </a:r>
            <a:r>
              <a:rPr lang="en-IN" sz="1400" dirty="0">
                <a:solidFill>
                  <a:schemeClr val="tx2">
                    <a:lumMod val="50000"/>
                    <a:lumOff val="50000"/>
                  </a:schemeClr>
                </a:solidFill>
              </a:rPr>
              <a:t> JOIN </a:t>
            </a:r>
            <a:r>
              <a:rPr lang="en-IN" sz="1400" dirty="0"/>
              <a:t>Genre g </a:t>
            </a:r>
            <a:r>
              <a:rPr lang="en-IN" sz="1400" dirty="0">
                <a:solidFill>
                  <a:schemeClr val="tx2">
                    <a:lumMod val="50000"/>
                    <a:lumOff val="50000"/>
                  </a:schemeClr>
                </a:solidFill>
              </a:rPr>
              <a:t>ON</a:t>
            </a:r>
            <a:r>
              <a:rPr lang="en-IN" sz="1400" dirty="0"/>
              <a:t> </a:t>
            </a:r>
            <a:r>
              <a:rPr lang="en-IN" sz="1400" dirty="0" err="1"/>
              <a:t>t.genre_id</a:t>
            </a:r>
            <a:r>
              <a:rPr lang="en-IN" sz="1400" dirty="0"/>
              <a:t> = </a:t>
            </a:r>
            <a:r>
              <a:rPr lang="en-IN" sz="1400" dirty="0" err="1"/>
              <a:t>g.genre_id</a:t>
            </a:r>
            <a:endParaRPr lang="en-IN" sz="1400" dirty="0"/>
          </a:p>
          <a:p>
            <a:r>
              <a:rPr lang="en-IN" sz="1400" dirty="0"/>
              <a:t>    </a:t>
            </a:r>
            <a:r>
              <a:rPr lang="en-IN" sz="1400" dirty="0">
                <a:solidFill>
                  <a:schemeClr val="tx2">
                    <a:lumMod val="50000"/>
                    <a:lumOff val="50000"/>
                  </a:schemeClr>
                </a:solidFill>
              </a:rPr>
              <a:t>GROUP BY </a:t>
            </a:r>
            <a:r>
              <a:rPr lang="en-IN" sz="1400" dirty="0" err="1"/>
              <a:t>c.country</a:t>
            </a:r>
            <a:r>
              <a:rPr lang="en-IN" sz="1400" dirty="0"/>
              <a:t>, </a:t>
            </a:r>
            <a:r>
              <a:rPr lang="en-IN" sz="1400" dirty="0" err="1"/>
              <a:t>g.genre_id</a:t>
            </a:r>
            <a:endParaRPr lang="en-IN" sz="1400" dirty="0"/>
          </a:p>
          <a:p>
            <a:r>
              <a:rPr lang="en-IN" sz="1400" dirty="0"/>
              <a:t>)</a:t>
            </a:r>
          </a:p>
          <a:p>
            <a:r>
              <a:rPr lang="en-IN" sz="1400" dirty="0">
                <a:solidFill>
                  <a:schemeClr val="tx2">
                    <a:lumMod val="50000"/>
                    <a:lumOff val="50000"/>
                  </a:schemeClr>
                </a:solidFill>
              </a:rPr>
              <a:t>SELECT</a:t>
            </a:r>
            <a:r>
              <a:rPr lang="en-IN" sz="1400" dirty="0"/>
              <a:t> country, </a:t>
            </a:r>
            <a:r>
              <a:rPr lang="en-IN" sz="1400" dirty="0" err="1"/>
              <a:t>genre_name</a:t>
            </a:r>
            <a:r>
              <a:rPr lang="en-IN" sz="1400" dirty="0"/>
              <a:t>, purchases</a:t>
            </a:r>
          </a:p>
          <a:p>
            <a:r>
              <a:rPr lang="en-IN" sz="1400" dirty="0">
                <a:solidFill>
                  <a:schemeClr val="tx2">
                    <a:lumMod val="50000"/>
                    <a:lumOff val="50000"/>
                  </a:schemeClr>
                </a:solidFill>
              </a:rPr>
              <a:t>FROM</a:t>
            </a:r>
            <a:r>
              <a:rPr lang="en-IN" sz="1400" dirty="0"/>
              <a:t> </a:t>
            </a:r>
            <a:r>
              <a:rPr lang="en-IN" sz="1400" dirty="0" err="1"/>
              <a:t>GenrePopularity</a:t>
            </a:r>
            <a:r>
              <a:rPr lang="en-IN" sz="1400" dirty="0"/>
              <a:t> </a:t>
            </a:r>
            <a:r>
              <a:rPr lang="en-IN" sz="1400" dirty="0" err="1"/>
              <a:t>gp</a:t>
            </a:r>
            <a:endParaRPr lang="en-IN" sz="1400" dirty="0"/>
          </a:p>
          <a:p>
            <a:r>
              <a:rPr lang="en-IN" sz="1400" dirty="0">
                <a:solidFill>
                  <a:schemeClr val="tx2">
                    <a:lumMod val="50000"/>
                    <a:lumOff val="50000"/>
                  </a:schemeClr>
                </a:solidFill>
              </a:rPr>
              <a:t>WHERE</a:t>
            </a:r>
            <a:r>
              <a:rPr lang="en-IN" sz="1400" dirty="0"/>
              <a:t> purchases = (</a:t>
            </a:r>
          </a:p>
          <a:p>
            <a:r>
              <a:rPr lang="en-IN" sz="1400" dirty="0"/>
              <a:t>    </a:t>
            </a:r>
            <a:r>
              <a:rPr lang="en-IN" sz="1400" dirty="0">
                <a:solidFill>
                  <a:schemeClr val="tx2">
                    <a:lumMod val="50000"/>
                    <a:lumOff val="50000"/>
                  </a:schemeClr>
                </a:solidFill>
              </a:rPr>
              <a:t>SELECT </a:t>
            </a:r>
            <a:r>
              <a:rPr lang="en-IN" sz="1400" dirty="0">
                <a:solidFill>
                  <a:schemeClr val="bg1">
                    <a:lumMod val="50000"/>
                  </a:schemeClr>
                </a:solidFill>
              </a:rPr>
              <a:t>MAX</a:t>
            </a:r>
            <a:r>
              <a:rPr lang="en-IN" sz="1400" dirty="0"/>
              <a:t>(purchases)</a:t>
            </a:r>
          </a:p>
          <a:p>
            <a:r>
              <a:rPr lang="en-IN" sz="1400" dirty="0"/>
              <a:t>    </a:t>
            </a:r>
            <a:r>
              <a:rPr lang="en-IN" sz="1400" dirty="0">
                <a:solidFill>
                  <a:schemeClr val="tx2">
                    <a:lumMod val="50000"/>
                    <a:lumOff val="50000"/>
                  </a:schemeClr>
                </a:solidFill>
              </a:rPr>
              <a:t>FROM</a:t>
            </a:r>
            <a:r>
              <a:rPr lang="en-IN" sz="1400" dirty="0"/>
              <a:t> </a:t>
            </a:r>
            <a:r>
              <a:rPr lang="en-IN" sz="1400" dirty="0" err="1"/>
              <a:t>GenrePopularity</a:t>
            </a:r>
            <a:endParaRPr lang="en-IN" sz="1400" dirty="0"/>
          </a:p>
          <a:p>
            <a:r>
              <a:rPr lang="en-IN" sz="1400" dirty="0"/>
              <a:t>    </a:t>
            </a:r>
            <a:r>
              <a:rPr lang="en-IN" sz="1400" dirty="0">
                <a:solidFill>
                  <a:schemeClr val="tx2">
                    <a:lumMod val="50000"/>
                    <a:lumOff val="50000"/>
                  </a:schemeClr>
                </a:solidFill>
              </a:rPr>
              <a:t>WHERE</a:t>
            </a:r>
            <a:r>
              <a:rPr lang="en-IN" sz="1400" dirty="0"/>
              <a:t> country = </a:t>
            </a:r>
            <a:r>
              <a:rPr lang="en-IN" sz="1400" dirty="0" err="1"/>
              <a:t>gp.country</a:t>
            </a:r>
            <a:endParaRPr lang="en-IN" sz="1400" dirty="0"/>
          </a:p>
          <a:p>
            <a:r>
              <a:rPr lang="en-IN" sz="1400" dirty="0"/>
              <a:t>)</a:t>
            </a:r>
          </a:p>
          <a:p>
            <a:r>
              <a:rPr lang="en-IN" sz="1400" dirty="0">
                <a:solidFill>
                  <a:schemeClr val="tx2">
                    <a:lumMod val="50000"/>
                    <a:lumOff val="50000"/>
                  </a:schemeClr>
                </a:solidFill>
              </a:rPr>
              <a:t>ORDER BY </a:t>
            </a:r>
            <a:r>
              <a:rPr lang="en-IN" sz="1400" dirty="0"/>
              <a:t>country </a:t>
            </a:r>
            <a:r>
              <a:rPr lang="en-IN" sz="1400" dirty="0">
                <a:solidFill>
                  <a:schemeClr val="tx2">
                    <a:lumMod val="50000"/>
                    <a:lumOff val="50000"/>
                  </a:schemeClr>
                </a:solidFill>
              </a:rPr>
              <a:t>ASC</a:t>
            </a:r>
            <a:r>
              <a:rPr lang="en-IN" sz="1400" dirty="0"/>
              <a:t>, </a:t>
            </a:r>
            <a:r>
              <a:rPr lang="en-IN" sz="1400" dirty="0" err="1"/>
              <a:t>genre_name</a:t>
            </a:r>
            <a:r>
              <a:rPr lang="en-IN" sz="1400" dirty="0"/>
              <a:t> </a:t>
            </a:r>
            <a:r>
              <a:rPr lang="en-IN" sz="1400" dirty="0">
                <a:solidFill>
                  <a:schemeClr val="tx2">
                    <a:lumMod val="50000"/>
                    <a:lumOff val="50000"/>
                  </a:schemeClr>
                </a:solidFill>
              </a:rPr>
              <a:t>ASC</a:t>
            </a:r>
            <a:r>
              <a:rPr lang="en-IN" sz="1400" dirty="0"/>
              <a:t>;</a:t>
            </a:r>
          </a:p>
        </p:txBody>
      </p:sp>
      <p:sp>
        <p:nvSpPr>
          <p:cNvPr id="12" name="TextBox 11">
            <a:extLst>
              <a:ext uri="{FF2B5EF4-FFF2-40B4-BE49-F238E27FC236}">
                <a16:creationId xmlns:a16="http://schemas.microsoft.com/office/drawing/2014/main" id="{D8A47EB0-CA20-1C71-89C7-AA020C918C72}"/>
              </a:ext>
            </a:extLst>
          </p:cNvPr>
          <p:cNvSpPr txBox="1"/>
          <p:nvPr/>
        </p:nvSpPr>
        <p:spPr>
          <a:xfrm>
            <a:off x="7907310" y="2876338"/>
            <a:ext cx="990977" cy="369332"/>
          </a:xfrm>
          <a:prstGeom prst="rect">
            <a:avLst/>
          </a:prstGeom>
          <a:noFill/>
        </p:spPr>
        <p:txBody>
          <a:bodyPr wrap="none" rtlCol="0">
            <a:spAutoFit/>
          </a:bodyPr>
          <a:lstStyle/>
          <a:p>
            <a:r>
              <a:rPr lang="en-US" b="1" dirty="0"/>
              <a:t>Output:</a:t>
            </a:r>
            <a:endParaRPr lang="en-IN" b="1" dirty="0"/>
          </a:p>
        </p:txBody>
      </p:sp>
      <p:pic>
        <p:nvPicPr>
          <p:cNvPr id="4" name="Picture 3">
            <a:hlinkClick r:id="rId2" action="ppaction://hlinkfile"/>
            <a:extLst>
              <a:ext uri="{FF2B5EF4-FFF2-40B4-BE49-F238E27FC236}">
                <a16:creationId xmlns:a16="http://schemas.microsoft.com/office/drawing/2014/main" id="{C7927F9E-6EE9-145D-64B7-D5E1A81EB88C}"/>
              </a:ext>
            </a:extLst>
          </p:cNvPr>
          <p:cNvPicPr>
            <a:picLocks noChangeAspect="1"/>
          </p:cNvPicPr>
          <p:nvPr/>
        </p:nvPicPr>
        <p:blipFill>
          <a:blip r:embed="rId3"/>
          <a:stretch>
            <a:fillRect/>
          </a:stretch>
        </p:blipFill>
        <p:spPr>
          <a:xfrm>
            <a:off x="8402799" y="3479451"/>
            <a:ext cx="2676376" cy="2645893"/>
          </a:xfrm>
          <a:prstGeom prst="rect">
            <a:avLst/>
          </a:prstGeom>
        </p:spPr>
      </p:pic>
      <p:sp>
        <p:nvSpPr>
          <p:cNvPr id="5" name="TextBox 4">
            <a:extLst>
              <a:ext uri="{FF2B5EF4-FFF2-40B4-BE49-F238E27FC236}">
                <a16:creationId xmlns:a16="http://schemas.microsoft.com/office/drawing/2014/main" id="{EE792C31-FC85-AB74-6A69-CCF7067EF68F}"/>
              </a:ext>
            </a:extLst>
          </p:cNvPr>
          <p:cNvSpPr txBox="1"/>
          <p:nvPr/>
        </p:nvSpPr>
        <p:spPr>
          <a:xfrm>
            <a:off x="3375804" y="324373"/>
            <a:ext cx="6096000" cy="369332"/>
          </a:xfrm>
          <a:prstGeom prst="rect">
            <a:avLst/>
          </a:prstGeom>
          <a:noFill/>
        </p:spPr>
        <p:txBody>
          <a:bodyPr wrap="square">
            <a:spAutoFit/>
          </a:bodyPr>
          <a:lstStyle/>
          <a:p>
            <a:r>
              <a:rPr lang="en-IN" b="1" dirty="0">
                <a:solidFill>
                  <a:schemeClr val="accent5">
                    <a:lumMod val="60000"/>
                    <a:lumOff val="40000"/>
                  </a:schemeClr>
                </a:solidFill>
              </a:rPr>
              <a:t>Advanced Grouping &amp; Window Functions</a:t>
            </a:r>
          </a:p>
        </p:txBody>
      </p:sp>
      <p:sp>
        <p:nvSpPr>
          <p:cNvPr id="6" name="TextBox 5">
            <a:extLst>
              <a:ext uri="{FF2B5EF4-FFF2-40B4-BE49-F238E27FC236}">
                <a16:creationId xmlns:a16="http://schemas.microsoft.com/office/drawing/2014/main" id="{2EF401BE-29E7-9253-448F-335B1BD74F3F}"/>
              </a:ext>
            </a:extLst>
          </p:cNvPr>
          <p:cNvSpPr txBox="1"/>
          <p:nvPr/>
        </p:nvSpPr>
        <p:spPr>
          <a:xfrm>
            <a:off x="402066" y="6087578"/>
            <a:ext cx="11027933" cy="646331"/>
          </a:xfrm>
          <a:prstGeom prst="rect">
            <a:avLst/>
          </a:prstGeom>
          <a:noFill/>
        </p:spPr>
        <p:txBody>
          <a:bodyPr wrap="square">
            <a:spAutoFit/>
          </a:bodyPr>
          <a:lstStyle/>
          <a:p>
            <a:r>
              <a:rPr lang="en-US" sz="1200" b="1" dirty="0"/>
              <a:t>Description:</a:t>
            </a:r>
            <a:endParaRPr lang="en-US" sz="1200" dirty="0"/>
          </a:p>
          <a:p>
            <a:r>
              <a:rPr lang="en-US" sz="1200" dirty="0"/>
              <a:t>This query determines the most purchased music genre for each country. It first counts purchases per genre per country, then selects the genre(s) with the maximum purchases per country. Countries with ties show all top genres.</a:t>
            </a:r>
            <a:endParaRPr lang="en-IN" sz="1200" dirty="0"/>
          </a:p>
        </p:txBody>
      </p:sp>
    </p:spTree>
    <p:extLst>
      <p:ext uri="{BB962C8B-B14F-4D97-AF65-F5344CB8AC3E}">
        <p14:creationId xmlns:p14="http://schemas.microsoft.com/office/powerpoint/2010/main" val="228894643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B7C435-2503-4F22-8C6F-0029D3EB5E72}"/>
              </a:ext>
            </a:extLst>
          </p:cNvPr>
          <p:cNvSpPr>
            <a:spLocks noGrp="1"/>
          </p:cNvSpPr>
          <p:nvPr>
            <p:ph idx="1"/>
          </p:nvPr>
        </p:nvSpPr>
        <p:spPr>
          <a:xfrm>
            <a:off x="838200" y="749694"/>
            <a:ext cx="10515600" cy="5427269"/>
          </a:xfrm>
        </p:spPr>
        <p:txBody>
          <a:bodyPr>
            <a:normAutofit/>
          </a:bodyPr>
          <a:lstStyle/>
          <a:p>
            <a:pPr marL="0" indent="0">
              <a:buNone/>
            </a:pPr>
            <a:r>
              <a:rPr lang="en-US" sz="2000" b="1" dirty="0">
                <a:solidFill>
                  <a:schemeClr val="accent2">
                    <a:lumMod val="75000"/>
                  </a:schemeClr>
                </a:solidFill>
                <a:latin typeface="Times New Roman" panose="02020603050405020304" pitchFamily="18" charset="0"/>
                <a:cs typeface="Times New Roman" panose="02020603050405020304" pitchFamily="18" charset="0"/>
              </a:rPr>
              <a:t>11</a:t>
            </a:r>
            <a:r>
              <a:rPr lang="en-US" sz="1600" dirty="0">
                <a:solidFill>
                  <a:schemeClr val="accent2">
                    <a:lumMod val="75000"/>
                  </a:schemeClr>
                </a:solidFill>
              </a:rPr>
              <a:t>. </a:t>
            </a:r>
            <a:r>
              <a:rPr lang="en-US" sz="2000" dirty="0">
                <a:solidFill>
                  <a:schemeClr val="accent2">
                    <a:lumMod val="75000"/>
                  </a:schemeClr>
                </a:solidFill>
                <a:latin typeface="Times New Roman" panose="02020603050405020304" pitchFamily="18" charset="0"/>
                <a:cs typeface="Times New Roman" panose="02020603050405020304" pitchFamily="18" charset="0"/>
              </a:rPr>
              <a:t>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CF23933-7C61-1706-EE8A-BCA14ACE6EE4}"/>
              </a:ext>
            </a:extLst>
          </p:cNvPr>
          <p:cNvSpPr txBox="1"/>
          <p:nvPr/>
        </p:nvSpPr>
        <p:spPr>
          <a:xfrm>
            <a:off x="1083807" y="2168387"/>
            <a:ext cx="8280646" cy="2677656"/>
          </a:xfrm>
          <a:prstGeom prst="rect">
            <a:avLst/>
          </a:prstGeom>
          <a:noFill/>
        </p:spPr>
        <p:txBody>
          <a:bodyPr wrap="square">
            <a:spAutoFit/>
          </a:bodyPr>
          <a:lstStyle/>
          <a:p>
            <a:r>
              <a:rPr lang="en-IN" sz="1400" dirty="0">
                <a:solidFill>
                  <a:schemeClr val="tx2">
                    <a:lumMod val="50000"/>
                    <a:lumOff val="50000"/>
                  </a:schemeClr>
                </a:solidFill>
              </a:rPr>
              <a:t>WITH</a:t>
            </a:r>
            <a:r>
              <a:rPr lang="en-IN" sz="1400" dirty="0"/>
              <a:t> </a:t>
            </a:r>
            <a:r>
              <a:rPr lang="en-IN" sz="1400" dirty="0" err="1"/>
              <a:t>customer_country_spending</a:t>
            </a:r>
            <a:r>
              <a:rPr lang="en-IN" sz="1400" dirty="0"/>
              <a:t> </a:t>
            </a:r>
            <a:r>
              <a:rPr lang="en-IN" sz="1400" dirty="0">
                <a:solidFill>
                  <a:schemeClr val="tx2">
                    <a:lumMod val="50000"/>
                    <a:lumOff val="50000"/>
                  </a:schemeClr>
                </a:solidFill>
              </a:rPr>
              <a:t>AS</a:t>
            </a:r>
            <a:r>
              <a:rPr lang="en-IN" sz="1400" dirty="0"/>
              <a:t> (</a:t>
            </a:r>
          </a:p>
          <a:p>
            <a:r>
              <a:rPr lang="en-IN" sz="1400" dirty="0"/>
              <a:t>    </a:t>
            </a:r>
            <a:r>
              <a:rPr lang="en-IN" sz="1400" dirty="0">
                <a:solidFill>
                  <a:schemeClr val="tx2">
                    <a:lumMod val="50000"/>
                    <a:lumOff val="50000"/>
                  </a:schemeClr>
                </a:solidFill>
              </a:rPr>
              <a:t>SELECT</a:t>
            </a:r>
            <a:r>
              <a:rPr lang="en-IN" sz="1400" dirty="0"/>
              <a:t> </a:t>
            </a:r>
            <a:r>
              <a:rPr lang="en-IN" sz="1400" dirty="0" err="1"/>
              <a:t>i.billing_country</a:t>
            </a:r>
            <a:r>
              <a:rPr lang="en-IN" sz="1400" dirty="0"/>
              <a:t>, CONCAT(</a:t>
            </a:r>
            <a:r>
              <a:rPr lang="en-IN" sz="1400" dirty="0" err="1"/>
              <a:t>c.first_name</a:t>
            </a:r>
            <a:r>
              <a:rPr lang="en-IN" sz="1400" dirty="0"/>
              <a:t>,’  ‘, </a:t>
            </a:r>
            <a:r>
              <a:rPr lang="en-IN" sz="1400" dirty="0" err="1"/>
              <a:t>c.last_name</a:t>
            </a:r>
            <a:r>
              <a:rPr lang="en-IN" sz="1400" dirty="0"/>
              <a:t>) </a:t>
            </a:r>
            <a:r>
              <a:rPr lang="en-IN" sz="1400" dirty="0">
                <a:solidFill>
                  <a:schemeClr val="tx2">
                    <a:lumMod val="50000"/>
                    <a:lumOff val="50000"/>
                  </a:schemeClr>
                </a:solidFill>
              </a:rPr>
              <a:t>AS </a:t>
            </a:r>
            <a:r>
              <a:rPr lang="en-IN" sz="1400" dirty="0" err="1"/>
              <a:t>customer_name</a:t>
            </a:r>
            <a:r>
              <a:rPr lang="en-IN" sz="1400" dirty="0"/>
              <a:t>,</a:t>
            </a:r>
          </a:p>
          <a:p>
            <a:r>
              <a:rPr lang="en-IN" sz="1400" dirty="0"/>
              <a:t>           </a:t>
            </a:r>
            <a:r>
              <a:rPr lang="en-IN" sz="1400" dirty="0">
                <a:solidFill>
                  <a:schemeClr val="bg1">
                    <a:lumMod val="50000"/>
                  </a:schemeClr>
                </a:solidFill>
              </a:rPr>
              <a:t>SUM</a:t>
            </a:r>
            <a:r>
              <a:rPr lang="en-IN" sz="1400" dirty="0"/>
              <a:t>(</a:t>
            </a:r>
            <a:r>
              <a:rPr lang="en-IN" sz="1400" dirty="0" err="1"/>
              <a:t>i.total</a:t>
            </a:r>
            <a:r>
              <a:rPr lang="en-IN" sz="1400" dirty="0"/>
              <a:t>)</a:t>
            </a:r>
            <a:r>
              <a:rPr lang="en-IN" sz="1400" dirty="0">
                <a:solidFill>
                  <a:schemeClr val="tx2">
                    <a:lumMod val="50000"/>
                    <a:lumOff val="50000"/>
                  </a:schemeClr>
                </a:solidFill>
              </a:rPr>
              <a:t> AS </a:t>
            </a:r>
            <a:r>
              <a:rPr lang="en-IN" sz="1400" dirty="0" err="1"/>
              <a:t>total_spent</a:t>
            </a:r>
            <a:r>
              <a:rPr lang="en-IN" sz="1400" dirty="0"/>
              <a:t>,</a:t>
            </a:r>
          </a:p>
          <a:p>
            <a:r>
              <a:rPr lang="en-IN" sz="1400" dirty="0"/>
              <a:t>           </a:t>
            </a:r>
            <a:r>
              <a:rPr lang="en-IN" sz="1400" dirty="0">
                <a:solidFill>
                  <a:schemeClr val="tx2">
                    <a:lumMod val="50000"/>
                    <a:lumOff val="50000"/>
                  </a:schemeClr>
                </a:solidFill>
              </a:rPr>
              <a:t>RANK</a:t>
            </a:r>
            <a:r>
              <a:rPr lang="en-IN" sz="1400" dirty="0"/>
              <a:t>() </a:t>
            </a:r>
            <a:r>
              <a:rPr lang="en-IN" sz="1400" dirty="0">
                <a:solidFill>
                  <a:schemeClr val="tx2">
                    <a:lumMod val="50000"/>
                    <a:lumOff val="50000"/>
                  </a:schemeClr>
                </a:solidFill>
              </a:rPr>
              <a:t>OVER</a:t>
            </a:r>
            <a:r>
              <a:rPr lang="en-IN" sz="1400" dirty="0"/>
              <a:t> (PARTITION BY </a:t>
            </a:r>
            <a:r>
              <a:rPr lang="en-IN" sz="1400" dirty="0" err="1"/>
              <a:t>i.billing_country</a:t>
            </a:r>
            <a:r>
              <a:rPr lang="en-IN" sz="1400" dirty="0"/>
              <a:t> </a:t>
            </a:r>
            <a:r>
              <a:rPr lang="en-IN" sz="1400" dirty="0">
                <a:solidFill>
                  <a:schemeClr val="tx2">
                    <a:lumMod val="50000"/>
                    <a:lumOff val="50000"/>
                  </a:schemeClr>
                </a:solidFill>
              </a:rPr>
              <a:t>ORDER BY </a:t>
            </a:r>
            <a:r>
              <a:rPr lang="en-IN" sz="1400" dirty="0"/>
              <a:t>SUM(</a:t>
            </a:r>
            <a:r>
              <a:rPr lang="en-IN" sz="1400" dirty="0" err="1"/>
              <a:t>i.total</a:t>
            </a:r>
            <a:r>
              <a:rPr lang="en-IN" sz="1400" dirty="0"/>
              <a:t>) </a:t>
            </a:r>
            <a:r>
              <a:rPr lang="en-IN" sz="1400" dirty="0">
                <a:solidFill>
                  <a:schemeClr val="tx2">
                    <a:lumMod val="50000"/>
                    <a:lumOff val="50000"/>
                  </a:schemeClr>
                </a:solidFill>
              </a:rPr>
              <a:t>DESC</a:t>
            </a:r>
            <a:r>
              <a:rPr lang="en-IN" sz="1400" dirty="0"/>
              <a:t>) </a:t>
            </a:r>
            <a:r>
              <a:rPr lang="en-IN" sz="1400" dirty="0">
                <a:solidFill>
                  <a:schemeClr val="tx2">
                    <a:lumMod val="50000"/>
                    <a:lumOff val="50000"/>
                  </a:schemeClr>
                </a:solidFill>
              </a:rPr>
              <a:t>AS </a:t>
            </a:r>
            <a:r>
              <a:rPr lang="en-IN" sz="1400" dirty="0" err="1"/>
              <a:t>spending_rank</a:t>
            </a:r>
            <a:endParaRPr lang="en-IN" sz="1400" dirty="0"/>
          </a:p>
          <a:p>
            <a:r>
              <a:rPr lang="en-IN" sz="1400" dirty="0"/>
              <a:t>    </a:t>
            </a:r>
            <a:r>
              <a:rPr lang="en-IN" sz="1400" dirty="0">
                <a:solidFill>
                  <a:schemeClr val="tx2">
                    <a:lumMod val="50000"/>
                    <a:lumOff val="50000"/>
                  </a:schemeClr>
                </a:solidFill>
              </a:rPr>
              <a:t>FROM</a:t>
            </a:r>
            <a:r>
              <a:rPr lang="en-IN" sz="1400" dirty="0"/>
              <a:t> Customer c</a:t>
            </a:r>
          </a:p>
          <a:p>
            <a:r>
              <a:rPr lang="en-IN" sz="1400" dirty="0"/>
              <a:t>    </a:t>
            </a:r>
            <a:r>
              <a:rPr lang="en-IN" sz="1400" dirty="0">
                <a:solidFill>
                  <a:schemeClr val="tx2">
                    <a:lumMod val="50000"/>
                    <a:lumOff val="50000"/>
                  </a:schemeClr>
                </a:solidFill>
              </a:rPr>
              <a:t>JOIN</a:t>
            </a:r>
            <a:r>
              <a:rPr lang="en-IN" sz="1400" dirty="0"/>
              <a:t> Invoice </a:t>
            </a:r>
            <a:r>
              <a:rPr lang="en-IN" sz="1400" dirty="0" err="1"/>
              <a:t>i</a:t>
            </a:r>
            <a:r>
              <a:rPr lang="en-IN" sz="1400" dirty="0"/>
              <a:t> </a:t>
            </a:r>
            <a:r>
              <a:rPr lang="en-IN" sz="1400" dirty="0">
                <a:solidFill>
                  <a:schemeClr val="tx2">
                    <a:lumMod val="50000"/>
                    <a:lumOff val="50000"/>
                  </a:schemeClr>
                </a:solidFill>
              </a:rPr>
              <a:t>ON</a:t>
            </a:r>
            <a:r>
              <a:rPr lang="en-IN" sz="1400" dirty="0"/>
              <a:t> </a:t>
            </a:r>
            <a:r>
              <a:rPr lang="en-IN" sz="1400" dirty="0" err="1"/>
              <a:t>c.customer_id</a:t>
            </a:r>
            <a:r>
              <a:rPr lang="en-IN" sz="1400" dirty="0"/>
              <a:t> = </a:t>
            </a:r>
            <a:r>
              <a:rPr lang="en-IN" sz="1400" dirty="0" err="1"/>
              <a:t>i.customer_id</a:t>
            </a:r>
            <a:endParaRPr lang="en-IN" sz="1400" dirty="0"/>
          </a:p>
          <a:p>
            <a:r>
              <a:rPr lang="en-IN" sz="1400" dirty="0"/>
              <a:t>    </a:t>
            </a:r>
            <a:r>
              <a:rPr lang="en-IN" sz="1400" dirty="0">
                <a:solidFill>
                  <a:schemeClr val="tx2">
                    <a:lumMod val="50000"/>
                    <a:lumOff val="50000"/>
                  </a:schemeClr>
                </a:solidFill>
              </a:rPr>
              <a:t>GROUP BY </a:t>
            </a:r>
            <a:r>
              <a:rPr lang="en-IN" sz="1400" dirty="0" err="1"/>
              <a:t>i.billing_country</a:t>
            </a:r>
            <a:r>
              <a:rPr lang="en-IN" sz="1400" dirty="0"/>
              <a:t>, </a:t>
            </a:r>
            <a:r>
              <a:rPr lang="en-IN" sz="1400" dirty="0" err="1"/>
              <a:t>c.customer_id</a:t>
            </a:r>
            <a:r>
              <a:rPr lang="en-IN" sz="1400" dirty="0"/>
              <a:t>, </a:t>
            </a:r>
            <a:r>
              <a:rPr lang="en-IN" sz="1400" dirty="0" err="1"/>
              <a:t>c.first_name</a:t>
            </a:r>
            <a:r>
              <a:rPr lang="en-IN" sz="1400" dirty="0"/>
              <a:t>, </a:t>
            </a:r>
            <a:r>
              <a:rPr lang="en-IN" sz="1400" dirty="0" err="1"/>
              <a:t>c.last_name</a:t>
            </a:r>
            <a:endParaRPr lang="en-IN" sz="1400" dirty="0"/>
          </a:p>
          <a:p>
            <a:r>
              <a:rPr lang="en-IN" sz="1400" dirty="0"/>
              <a:t>)</a:t>
            </a:r>
          </a:p>
          <a:p>
            <a:r>
              <a:rPr lang="en-IN" sz="1400" dirty="0">
                <a:solidFill>
                  <a:schemeClr val="tx2">
                    <a:lumMod val="50000"/>
                    <a:lumOff val="50000"/>
                  </a:schemeClr>
                </a:solidFill>
              </a:rPr>
              <a:t>SELECT</a:t>
            </a:r>
            <a:r>
              <a:rPr lang="en-IN" sz="1400" dirty="0"/>
              <a:t> </a:t>
            </a:r>
            <a:r>
              <a:rPr lang="en-IN" sz="1400" dirty="0" err="1"/>
              <a:t>billing_country</a:t>
            </a:r>
            <a:r>
              <a:rPr lang="en-IN" sz="1400" dirty="0"/>
              <a:t>, </a:t>
            </a:r>
            <a:r>
              <a:rPr lang="en-IN" sz="1400" dirty="0" err="1"/>
              <a:t>customer_name</a:t>
            </a:r>
            <a:r>
              <a:rPr lang="en-IN" sz="1400" dirty="0"/>
              <a:t>, </a:t>
            </a:r>
            <a:r>
              <a:rPr lang="en-IN" sz="1400" dirty="0" err="1"/>
              <a:t>total_spent</a:t>
            </a:r>
            <a:endParaRPr lang="en-IN" sz="1400" dirty="0"/>
          </a:p>
          <a:p>
            <a:r>
              <a:rPr lang="en-IN" sz="1400" dirty="0">
                <a:solidFill>
                  <a:schemeClr val="tx2">
                    <a:lumMod val="50000"/>
                    <a:lumOff val="50000"/>
                  </a:schemeClr>
                </a:solidFill>
              </a:rPr>
              <a:t>FROM</a:t>
            </a:r>
            <a:r>
              <a:rPr lang="en-IN" sz="1400" dirty="0"/>
              <a:t> </a:t>
            </a:r>
            <a:r>
              <a:rPr lang="en-IN" sz="1400" dirty="0" err="1"/>
              <a:t>customer_country_spending</a:t>
            </a:r>
            <a:endParaRPr lang="en-IN" sz="1400" dirty="0"/>
          </a:p>
          <a:p>
            <a:r>
              <a:rPr lang="en-IN" sz="1400" dirty="0">
                <a:solidFill>
                  <a:schemeClr val="tx2">
                    <a:lumMod val="50000"/>
                    <a:lumOff val="50000"/>
                  </a:schemeClr>
                </a:solidFill>
              </a:rPr>
              <a:t>WHERE</a:t>
            </a:r>
            <a:r>
              <a:rPr lang="en-IN" sz="1400" dirty="0"/>
              <a:t> </a:t>
            </a:r>
            <a:r>
              <a:rPr lang="en-IN" sz="1400" dirty="0" err="1"/>
              <a:t>spending_rank</a:t>
            </a:r>
            <a:r>
              <a:rPr lang="en-IN" sz="1400" dirty="0"/>
              <a:t> = </a:t>
            </a:r>
            <a:r>
              <a:rPr lang="en-IN" sz="1400" dirty="0">
                <a:solidFill>
                  <a:schemeClr val="accent2">
                    <a:lumMod val="75000"/>
                  </a:schemeClr>
                </a:solidFill>
              </a:rPr>
              <a:t>1</a:t>
            </a:r>
          </a:p>
          <a:p>
            <a:r>
              <a:rPr lang="en-IN" sz="1400" dirty="0">
                <a:solidFill>
                  <a:schemeClr val="tx2">
                    <a:lumMod val="50000"/>
                    <a:lumOff val="50000"/>
                  </a:schemeClr>
                </a:solidFill>
              </a:rPr>
              <a:t>ORDER BY </a:t>
            </a:r>
            <a:r>
              <a:rPr lang="en-IN" sz="1400" dirty="0" err="1"/>
              <a:t>billing_country</a:t>
            </a:r>
            <a:r>
              <a:rPr lang="en-IN" sz="1400" dirty="0"/>
              <a:t>;</a:t>
            </a:r>
          </a:p>
        </p:txBody>
      </p:sp>
      <p:sp>
        <p:nvSpPr>
          <p:cNvPr id="10" name="TextBox 9">
            <a:extLst>
              <a:ext uri="{FF2B5EF4-FFF2-40B4-BE49-F238E27FC236}">
                <a16:creationId xmlns:a16="http://schemas.microsoft.com/office/drawing/2014/main" id="{3EAEB1F5-26F3-B3C5-6B5F-61BD22DDC26C}"/>
              </a:ext>
            </a:extLst>
          </p:cNvPr>
          <p:cNvSpPr txBox="1"/>
          <p:nvPr/>
        </p:nvSpPr>
        <p:spPr>
          <a:xfrm>
            <a:off x="7284076" y="3322549"/>
            <a:ext cx="990977" cy="369332"/>
          </a:xfrm>
          <a:prstGeom prst="rect">
            <a:avLst/>
          </a:prstGeom>
          <a:noFill/>
        </p:spPr>
        <p:txBody>
          <a:bodyPr wrap="none" rtlCol="0">
            <a:spAutoFit/>
          </a:bodyPr>
          <a:lstStyle/>
          <a:p>
            <a:r>
              <a:rPr lang="en-US" b="1" dirty="0"/>
              <a:t>Output:</a:t>
            </a:r>
            <a:endParaRPr lang="en-IN" b="1" dirty="0"/>
          </a:p>
        </p:txBody>
      </p:sp>
      <p:pic>
        <p:nvPicPr>
          <p:cNvPr id="4" name="Picture 3">
            <a:hlinkClick r:id="rId2" action="ppaction://hlinkfile"/>
            <a:extLst>
              <a:ext uri="{FF2B5EF4-FFF2-40B4-BE49-F238E27FC236}">
                <a16:creationId xmlns:a16="http://schemas.microsoft.com/office/drawing/2014/main" id="{874C0186-5E99-0735-428B-234742DC9DF7}"/>
              </a:ext>
            </a:extLst>
          </p:cNvPr>
          <p:cNvPicPr>
            <a:picLocks noChangeAspect="1"/>
          </p:cNvPicPr>
          <p:nvPr/>
        </p:nvPicPr>
        <p:blipFill>
          <a:blip r:embed="rId3"/>
          <a:stretch>
            <a:fillRect/>
          </a:stretch>
        </p:blipFill>
        <p:spPr>
          <a:xfrm>
            <a:off x="8275053" y="3131378"/>
            <a:ext cx="3078747" cy="2798307"/>
          </a:xfrm>
          <a:prstGeom prst="rect">
            <a:avLst/>
          </a:prstGeom>
        </p:spPr>
      </p:pic>
      <p:sp>
        <p:nvSpPr>
          <p:cNvPr id="5" name="TextBox 4">
            <a:extLst>
              <a:ext uri="{FF2B5EF4-FFF2-40B4-BE49-F238E27FC236}">
                <a16:creationId xmlns:a16="http://schemas.microsoft.com/office/drawing/2014/main" id="{8A423319-A475-C907-548B-46B7CA17B333}"/>
              </a:ext>
            </a:extLst>
          </p:cNvPr>
          <p:cNvSpPr txBox="1"/>
          <p:nvPr/>
        </p:nvSpPr>
        <p:spPr>
          <a:xfrm>
            <a:off x="943095" y="5768544"/>
            <a:ext cx="11009810" cy="738664"/>
          </a:xfrm>
          <a:prstGeom prst="rect">
            <a:avLst/>
          </a:prstGeom>
          <a:noFill/>
        </p:spPr>
        <p:txBody>
          <a:bodyPr wrap="square">
            <a:spAutoFit/>
          </a:bodyPr>
          <a:lstStyle/>
          <a:p>
            <a:pPr>
              <a:buNone/>
            </a:pPr>
            <a:r>
              <a:rPr lang="en-US" sz="1400" b="1" dirty="0"/>
              <a:t>Description:</a:t>
            </a:r>
          </a:p>
          <a:p>
            <a:pPr>
              <a:buNone/>
            </a:pPr>
            <a:r>
              <a:rPr lang="en-US" sz="1400" dirty="0"/>
              <a:t>This query finds the customer who spent the most money on music in each country. It sums total spending per customer per country, uses </a:t>
            </a:r>
            <a:r>
              <a:rPr lang="en-US" sz="1400" dirty="0">
                <a:latin typeface="Courier New" panose="02070309020205020404" pitchFamily="49" charset="0"/>
              </a:rPr>
              <a:t>RANK()</a:t>
            </a:r>
            <a:r>
              <a:rPr lang="en-US" sz="1400" dirty="0"/>
              <a:t> to identify the top spender(s), and returns those customers with their total spent.</a:t>
            </a:r>
          </a:p>
        </p:txBody>
      </p:sp>
      <p:sp>
        <p:nvSpPr>
          <p:cNvPr id="6" name="TextBox 5">
            <a:extLst>
              <a:ext uri="{FF2B5EF4-FFF2-40B4-BE49-F238E27FC236}">
                <a16:creationId xmlns:a16="http://schemas.microsoft.com/office/drawing/2014/main" id="{26DD7AEC-9BB4-7F63-C48E-6BEA8A7A018C}"/>
              </a:ext>
            </a:extLst>
          </p:cNvPr>
          <p:cNvSpPr txBox="1"/>
          <p:nvPr/>
        </p:nvSpPr>
        <p:spPr>
          <a:xfrm>
            <a:off x="670932" y="1615218"/>
            <a:ext cx="6096000" cy="369332"/>
          </a:xfrm>
          <a:prstGeom prst="rect">
            <a:avLst/>
          </a:prstGeom>
          <a:noFill/>
        </p:spPr>
        <p:txBody>
          <a:bodyPr wrap="square">
            <a:spAutoFit/>
          </a:bodyPr>
          <a:lstStyle/>
          <a:p>
            <a:r>
              <a:rPr lang="en-US" dirty="0">
                <a:solidFill>
                  <a:schemeClr val="accent6">
                    <a:lumMod val="50000"/>
                  </a:schemeClr>
                </a:solidFill>
              </a:rPr>
              <a:t>Query:</a:t>
            </a:r>
            <a:endParaRPr lang="en-IN" dirty="0"/>
          </a:p>
        </p:txBody>
      </p:sp>
    </p:spTree>
    <p:extLst>
      <p:ext uri="{BB962C8B-B14F-4D97-AF65-F5344CB8AC3E}">
        <p14:creationId xmlns:p14="http://schemas.microsoft.com/office/powerpoint/2010/main" val="239715570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0D202-4DAB-D410-8F5C-642A613762FA}"/>
              </a:ext>
            </a:extLst>
          </p:cNvPr>
          <p:cNvSpPr>
            <a:spLocks noGrp="1"/>
          </p:cNvSpPr>
          <p:nvPr>
            <p:ph type="title"/>
          </p:nvPr>
        </p:nvSpPr>
        <p:spPr>
          <a:xfrm>
            <a:off x="366801" y="38625"/>
            <a:ext cx="10515600" cy="1325563"/>
          </a:xfrm>
        </p:spPr>
        <p:txBody>
          <a:bodyPr/>
          <a:lstStyle/>
          <a:p>
            <a:r>
              <a:rPr lang="en-US" sz="2400" b="1" dirty="0">
                <a:solidFill>
                  <a:srgbClr val="FF0000"/>
                </a:solidFill>
                <a:latin typeface="Times New Roman" panose="02020603050405020304" pitchFamily="18" charset="0"/>
                <a:ea typeface="+mn-ea"/>
                <a:cs typeface="Times New Roman" panose="02020603050405020304" pitchFamily="18" charset="0"/>
              </a:rPr>
              <a:t>Project Insights</a:t>
            </a:r>
            <a:endParaRPr lang="en-IN" sz="2400" b="1" dirty="0">
              <a:solidFill>
                <a:srgbClr val="FF0000"/>
              </a:solidFill>
              <a:latin typeface="Times New Roman" panose="02020603050405020304" pitchFamily="18" charset="0"/>
              <a:ea typeface="+mn-ea"/>
              <a:cs typeface="Times New Roman" panose="02020603050405020304" pitchFamily="18" charset="0"/>
            </a:endParaRPr>
          </a:p>
        </p:txBody>
      </p:sp>
      <p:sp>
        <p:nvSpPr>
          <p:cNvPr id="4" name="Rectangle 2">
            <a:extLst>
              <a:ext uri="{FF2B5EF4-FFF2-40B4-BE49-F238E27FC236}">
                <a16:creationId xmlns:a16="http://schemas.microsoft.com/office/drawing/2014/main" id="{27D5895A-3DAD-5A2C-EC90-8CBB64DDED99}"/>
              </a:ext>
            </a:extLst>
          </p:cNvPr>
          <p:cNvSpPr>
            <a:spLocks noGrp="1" noChangeArrowheads="1"/>
          </p:cNvSpPr>
          <p:nvPr>
            <p:ph idx="1"/>
          </p:nvPr>
        </p:nvSpPr>
        <p:spPr bwMode="auto">
          <a:xfrm>
            <a:off x="473292" y="1217795"/>
            <a:ext cx="11245415"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 tIns="0" rIns="-2539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1" i="0" u="none" strike="noStrike" cap="none" normalizeH="0" baseline="0" dirty="0">
              <a:ln>
                <a:noFill/>
              </a:ln>
              <a:solidFill>
                <a:srgbClr val="1B1C1D"/>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solidFill>
                <a:effectLst/>
                <a:latin typeface="Google Sans Text"/>
              </a:rPr>
              <a:t>Understanding Customer Behavior:</a:t>
            </a:r>
            <a:r>
              <a:rPr kumimoji="0" lang="en-US" altLang="en-US" sz="1800" b="0" i="0" u="none" strike="noStrike" cap="none" normalizeH="0" baseline="0" dirty="0">
                <a:ln>
                  <a:noFill/>
                </a:ln>
                <a:solidFill>
                  <a:schemeClr val="accent2"/>
                </a:solidFill>
                <a:effectLst/>
                <a:latin typeface="Google Sans Text"/>
              </a:rPr>
              <a:t> </a:t>
            </a:r>
            <a:r>
              <a:rPr kumimoji="0" lang="en-US" altLang="en-US" sz="1800" b="0" i="0" u="none" strike="noStrike" cap="none" normalizeH="0" baseline="0" dirty="0">
                <a:ln>
                  <a:noFill/>
                </a:ln>
                <a:solidFill>
                  <a:srgbClr val="1B1C1D"/>
                </a:solidFill>
                <a:effectLst/>
                <a:latin typeface="Google Sans Text"/>
              </a:rPr>
              <a:t>The analysis helps to identify the store's key markets and most valuable customers. The store now knows that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1B1C1D"/>
              </a:solidFill>
              <a:effectLst/>
              <a:latin typeface="Google Sans Tex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rgbClr val="1B1C1D"/>
                </a:solidFill>
                <a:effectLst/>
                <a:latin typeface="Google Sans Text"/>
              </a:rPr>
              <a:t>        Prague</a:t>
            </a:r>
            <a:r>
              <a:rPr kumimoji="0" lang="en-US" altLang="en-US" sz="1800" b="0" i="0" u="none" strike="noStrike" cap="none" normalizeH="0" baseline="0" dirty="0">
                <a:ln>
                  <a:noFill/>
                </a:ln>
                <a:solidFill>
                  <a:srgbClr val="1B1C1D"/>
                </a:solidFill>
                <a:effectLst/>
                <a:latin typeface="Google Sans Text"/>
              </a:rPr>
              <a:t> is the city with the highest total revenue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rgbClr val="1B1C1D"/>
                </a:solidFill>
                <a:effectLst/>
                <a:latin typeface="Google Sans Text"/>
              </a:rPr>
              <a:t>        USA</a:t>
            </a:r>
            <a:r>
              <a:rPr kumimoji="0" lang="en-US" altLang="en-US" sz="1800" b="0" i="0" u="none" strike="noStrike" cap="none" normalizeH="0" baseline="0" dirty="0">
                <a:ln>
                  <a:noFill/>
                </a:ln>
                <a:solidFill>
                  <a:srgbClr val="1B1C1D"/>
                </a:solidFill>
                <a:effectLst/>
                <a:latin typeface="Google Sans Text"/>
              </a:rPr>
              <a:t> has the most invoices</a:t>
            </a:r>
            <a:r>
              <a:rPr kumimoji="0" lang="en-US" altLang="en-US" sz="500" b="0" i="0" u="none" strike="noStrike" cap="none" normalizeH="0" baseline="0" dirty="0">
                <a:ln>
                  <a:noFill/>
                </a:ln>
                <a:solidFill>
                  <a:srgbClr val="1B1C1D"/>
                </a:solidFill>
                <a:effectLst/>
                <a:latin typeface="Google Sans Text"/>
              </a:rPr>
              <a:t>. </a:t>
            </a:r>
            <a:r>
              <a:rPr kumimoji="0" lang="en-US" altLang="en-US" sz="1800" b="0" i="0" u="none" strike="noStrike" cap="none" normalizeH="0" baseline="0" dirty="0">
                <a:ln>
                  <a:noFill/>
                </a:ln>
                <a:solidFill>
                  <a:srgbClr val="1B1C1D"/>
                </a:solidFill>
                <a:effectLst/>
                <a:latin typeface="Google Sans Text"/>
              </a:rPr>
              <a:t>It has also identified its top individual customer,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rgbClr val="1B1C1D"/>
                </a:solidFill>
                <a:effectLst/>
                <a:latin typeface="Google Sans Text"/>
              </a:rPr>
              <a:t>        František </a:t>
            </a:r>
            <a:r>
              <a:rPr kumimoji="0" lang="en-US" altLang="en-US" sz="1800" b="1" i="0" u="none" strike="noStrike" cap="none" normalizeH="0" baseline="0" dirty="0" err="1">
                <a:ln>
                  <a:noFill/>
                </a:ln>
                <a:solidFill>
                  <a:srgbClr val="1B1C1D"/>
                </a:solidFill>
                <a:effectLst/>
                <a:latin typeface="Google Sans Text"/>
              </a:rPr>
              <a:t>Wichterlová</a:t>
            </a:r>
            <a:r>
              <a:rPr kumimoji="0" lang="en-US" altLang="en-US" sz="1800" b="0" i="0" u="none" strike="noStrike" cap="none" normalizeH="0" baseline="0" dirty="0">
                <a:ln>
                  <a:noFill/>
                </a:ln>
                <a:solidFill>
                  <a:srgbClr val="1B1C1D"/>
                </a:solidFill>
                <a:effectLst/>
                <a:latin typeface="Google Sans Text"/>
              </a:rPr>
              <a:t>, who has spent the most money</a:t>
            </a:r>
            <a:r>
              <a:rPr lang="en-US" altLang="en-US" sz="1200" baseline="30000" dirty="0">
                <a:solidFill>
                  <a:srgbClr val="575B5F"/>
                </a:solidFill>
                <a:latin typeface="Google Sans Text"/>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rgbClr val="1B1C1D"/>
              </a:solidFill>
              <a:effectLst/>
              <a:latin typeface="Google Sans Tex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solidFill>
                <a:effectLst/>
                <a:latin typeface="Google Sans Text"/>
              </a:rPr>
              <a:t>Actionable Intelligence for Inventory and Marketing:</a:t>
            </a:r>
            <a:r>
              <a:rPr kumimoji="0" lang="en-US" altLang="en-US" sz="1800" b="0" i="0" u="none" strike="noStrike" cap="none" normalizeH="0" baseline="0" dirty="0">
                <a:ln>
                  <a:noFill/>
                </a:ln>
                <a:solidFill>
                  <a:schemeClr val="accent2"/>
                </a:solidFill>
                <a:effectLst/>
                <a:latin typeface="Google Sans Text"/>
              </a:rPr>
              <a:t> </a:t>
            </a:r>
            <a:r>
              <a:rPr kumimoji="0" lang="en-US" altLang="en-US" sz="1800" b="0" i="0" u="none" strike="noStrike" cap="none" normalizeH="0" baseline="0" dirty="0">
                <a:ln>
                  <a:noFill/>
                </a:ln>
                <a:solidFill>
                  <a:srgbClr val="1B1C1D"/>
                </a:solidFill>
                <a:effectLst/>
                <a:latin typeface="Google Sans Text"/>
              </a:rPr>
              <a:t>The project provides insights that directly impact business strategy. By determining that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rgbClr val="1B1C1D"/>
              </a:solidFill>
              <a:effectLst/>
              <a:latin typeface="Google Sans Tex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rgbClr val="1B1C1D"/>
                </a:solidFill>
                <a:effectLst/>
                <a:latin typeface="Google Sans Text"/>
              </a:rPr>
              <a:t>        Rock</a:t>
            </a:r>
            <a:r>
              <a:rPr kumimoji="0" lang="en-US" altLang="en-US" sz="1800" b="0" i="0" u="none" strike="noStrike" cap="none" normalizeH="0" baseline="0" dirty="0">
                <a:ln>
                  <a:noFill/>
                </a:ln>
                <a:solidFill>
                  <a:srgbClr val="1B1C1D"/>
                </a:solidFill>
                <a:effectLst/>
                <a:latin typeface="Google Sans Text"/>
              </a:rPr>
              <a:t> is the most popular genre</a:t>
            </a:r>
          </a:p>
          <a:p>
            <a:pPr lvl="0" eaLnBrk="0" fontAlgn="base" hangingPunct="0">
              <a:lnSpc>
                <a:spcPct val="100000"/>
              </a:lnSpc>
              <a:spcBef>
                <a:spcPct val="0"/>
              </a:spcBef>
              <a:spcAft>
                <a:spcPct val="0"/>
              </a:spcAft>
              <a:buFont typeface="Wingdings" panose="05000000000000000000" pitchFamily="2" charset="2"/>
              <a:buChar char="ü"/>
            </a:pPr>
            <a:r>
              <a:rPr lang="en-US" altLang="en-US" sz="1800" dirty="0">
                <a:solidFill>
                  <a:srgbClr val="1B1C1D"/>
                </a:solidFill>
                <a:latin typeface="Google Sans Text"/>
              </a:rPr>
              <a:t>        </a:t>
            </a:r>
            <a:r>
              <a:rPr lang="en-US" sz="1800" dirty="0"/>
              <a:t>Track best-selling tracks and albums to forecast revenue.</a:t>
            </a:r>
            <a:endParaRPr kumimoji="0" lang="en-US" altLang="en-US" sz="1800" b="0" i="0" u="none" strike="noStrike" cap="none" normalizeH="0" baseline="0" dirty="0">
              <a:ln>
                <a:noFill/>
              </a:ln>
              <a:solidFill>
                <a:srgbClr val="1B1C1D"/>
              </a:solidFill>
              <a:effectLst/>
              <a:latin typeface="Google Sans Tex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rgbClr val="1B1C1D"/>
                </a:solidFill>
                <a:effectLst/>
                <a:latin typeface="Google Sans Text"/>
              </a:rPr>
              <a:t>        Led Zeppelin</a:t>
            </a:r>
            <a:r>
              <a:rPr kumimoji="0" lang="en-US" altLang="en-US" sz="1800" b="0" i="0" u="none" strike="noStrike" cap="none" normalizeH="0" baseline="0" dirty="0">
                <a:ln>
                  <a:noFill/>
                </a:ln>
                <a:solidFill>
                  <a:srgbClr val="1B1C1D"/>
                </a:solidFill>
                <a:effectLst/>
                <a:latin typeface="Google Sans Text"/>
              </a:rPr>
              <a:t> has the most rock tracks</a:t>
            </a:r>
            <a:r>
              <a:rPr kumimoji="0" lang="en-US" altLang="en-US" sz="500" b="0" i="0" u="none" strike="noStrike" cap="none" normalizeH="0" baseline="0" dirty="0">
                <a:ln>
                  <a:noFill/>
                </a:ln>
                <a:solidFill>
                  <a:srgbClr val="1B1C1D"/>
                </a:solidFill>
                <a:effectLst/>
                <a:latin typeface="Google Sans Text"/>
              </a:rPr>
              <a:t>, </a:t>
            </a:r>
            <a:r>
              <a:rPr kumimoji="0" lang="en-US" altLang="en-US" sz="1800" b="0" i="0" u="none" strike="noStrike" cap="none" normalizeH="0" baseline="0" dirty="0">
                <a:ln>
                  <a:noFill/>
                </a:ln>
                <a:solidFill>
                  <a:srgbClr val="1B1C1D"/>
                </a:solidFill>
                <a:effectLst/>
                <a:latin typeface="Google Sans Text"/>
              </a:rPr>
              <a:t>the store can optimize its inventory, focusing on best-selling items, and      create    targeted, genre-specific promotions.</a:t>
            </a:r>
          </a:p>
          <a:p>
            <a:pPr lvl="0" eaLnBrk="0" fontAlgn="base" hangingPunct="0">
              <a:lnSpc>
                <a:spcPct val="100000"/>
              </a:lnSpc>
              <a:spcBef>
                <a:spcPct val="0"/>
              </a:spcBef>
              <a:spcAft>
                <a:spcPct val="0"/>
              </a:spcAft>
              <a:buFont typeface="Wingdings" panose="05000000000000000000" pitchFamily="2" charset="2"/>
              <a:buChar char="ü"/>
            </a:pPr>
            <a:r>
              <a:rPr kumimoji="0" lang="en-US" altLang="en-US" sz="1800" b="0" i="0" u="none" strike="noStrike" cap="none" normalizeH="0" baseline="0" dirty="0">
                <a:ln>
                  <a:noFill/>
                </a:ln>
                <a:solidFill>
                  <a:srgbClr val="1B1C1D"/>
                </a:solidFill>
                <a:effectLst/>
                <a:latin typeface="Google Sans Text"/>
              </a:rPr>
              <a:t>          </a:t>
            </a:r>
            <a:r>
              <a:rPr lang="en-US" sz="1800" dirty="0"/>
              <a:t>Analyze playlist usage to identify trends in music consumption.</a:t>
            </a:r>
          </a:p>
          <a:p>
            <a:pPr lvl="0" eaLnBrk="0" fontAlgn="base" hangingPunct="0">
              <a:lnSpc>
                <a:spcPct val="100000"/>
              </a:lnSpc>
              <a:spcBef>
                <a:spcPct val="0"/>
              </a:spcBef>
              <a:spcAft>
                <a:spcPct val="0"/>
              </a:spcAft>
              <a:buFont typeface="Wingdings" panose="05000000000000000000" pitchFamily="2" charset="2"/>
              <a:buChar char="ü"/>
            </a:pPr>
            <a:r>
              <a:rPr lang="en-US" sz="1800" dirty="0"/>
              <a:t>           Highlight artists or albums driving the most sales.</a:t>
            </a:r>
            <a:endParaRPr kumimoji="0" lang="en-US" altLang="en-US" sz="1800" b="0" i="0" u="none" strike="noStrike" cap="none" normalizeH="0" baseline="0" dirty="0">
              <a:ln>
                <a:noFill/>
              </a:ln>
              <a:solidFill>
                <a:srgbClr val="1B1C1D"/>
              </a:solidFill>
              <a:effectLst/>
              <a:latin typeface="Google Sans Tex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760120"/>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91E30ED7-8AB5-4249-6DAB-DCA768DEA651}"/>
              </a:ext>
            </a:extLst>
          </p:cNvPr>
          <p:cNvSpPr>
            <a:spLocks noGrp="1" noChangeArrowheads="1"/>
          </p:cNvSpPr>
          <p:nvPr>
            <p:ph type="subTitle" idx="1"/>
          </p:nvPr>
        </p:nvSpPr>
        <p:spPr bwMode="auto">
          <a:xfrm>
            <a:off x="1351722" y="1775342"/>
            <a:ext cx="1010572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 tIns="0" rIns="-2539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solidFill>
                <a:effectLst/>
                <a:latin typeface="Google Sans Text"/>
              </a:rPr>
              <a:t>Targeted Marketing:</a:t>
            </a:r>
            <a:r>
              <a:rPr kumimoji="0" lang="en-US" altLang="en-US" sz="1800" b="0" i="0" u="none" strike="noStrike" cap="none" normalizeH="0" baseline="0" dirty="0">
                <a:ln>
                  <a:noFill/>
                </a:ln>
                <a:solidFill>
                  <a:schemeClr val="accent2"/>
                </a:solidFill>
                <a:effectLst/>
                <a:latin typeface="Google Sans Text"/>
              </a:rPr>
              <a:t> </a:t>
            </a:r>
            <a:r>
              <a:rPr kumimoji="0" lang="en-US" altLang="en-US" sz="1800" b="0" i="0" u="none" strike="noStrike" cap="none" normalizeH="0" baseline="0" dirty="0">
                <a:ln>
                  <a:noFill/>
                </a:ln>
                <a:solidFill>
                  <a:srgbClr val="1B1C1D"/>
                </a:solidFill>
                <a:effectLst/>
                <a:latin typeface="Google Sans Text"/>
              </a:rPr>
              <a:t>Focus campaigns on key markets like </a:t>
            </a:r>
            <a:r>
              <a:rPr kumimoji="0" lang="en-US" altLang="en-US" sz="1800" b="1" i="0" u="none" strike="noStrike" cap="none" normalizeH="0" baseline="0" dirty="0">
                <a:ln>
                  <a:noFill/>
                </a:ln>
                <a:solidFill>
                  <a:srgbClr val="1B1C1D"/>
                </a:solidFill>
                <a:effectLst/>
                <a:latin typeface="Google Sans Text"/>
              </a:rPr>
              <a:t>Prague</a:t>
            </a:r>
            <a:r>
              <a:rPr kumimoji="0" lang="en-US" altLang="en-US" sz="1800" b="0" i="0" u="none" strike="noStrike" cap="none" normalizeH="0" baseline="0" dirty="0">
                <a:ln>
                  <a:noFill/>
                </a:ln>
                <a:solidFill>
                  <a:srgbClr val="1B1C1D"/>
                </a:solidFill>
                <a:effectLst/>
                <a:latin typeface="Google Sans Text"/>
              </a:rPr>
              <a:t>, the city with the highest revenue, and the </a:t>
            </a:r>
            <a:r>
              <a:rPr kumimoji="0" lang="en-US" altLang="en-US" sz="1800" b="1" i="0" u="none" strike="noStrike" cap="none" normalizeH="0" baseline="0" dirty="0">
                <a:ln>
                  <a:noFill/>
                </a:ln>
                <a:solidFill>
                  <a:srgbClr val="1B1C1D"/>
                </a:solidFill>
                <a:effectLst/>
                <a:latin typeface="Google Sans Text"/>
              </a:rPr>
              <a:t>USA</a:t>
            </a:r>
            <a:r>
              <a:rPr kumimoji="0" lang="en-US" altLang="en-US" sz="1800" b="0" i="0" u="none" strike="noStrike" cap="none" normalizeH="0" baseline="0" dirty="0">
                <a:ln>
                  <a:noFill/>
                </a:ln>
                <a:solidFill>
                  <a:srgbClr val="1B1C1D"/>
                </a:solidFill>
                <a:effectLst/>
                <a:latin typeface="Google Sans Text"/>
              </a:rPr>
              <a:t>, which has the most invoices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1B1C1D"/>
              </a:solidFill>
              <a:effectLst/>
              <a:latin typeface="Google Sans Tex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solidFill>
                <a:effectLst/>
                <a:latin typeface="Google Sans Text"/>
              </a:rPr>
              <a:t>Customer Loyalty:</a:t>
            </a:r>
            <a:r>
              <a:rPr kumimoji="0" lang="en-US" altLang="en-US" sz="1800" b="0" i="0" u="none" strike="noStrike" cap="none" normalizeH="0" baseline="0" dirty="0">
                <a:ln>
                  <a:noFill/>
                </a:ln>
                <a:solidFill>
                  <a:schemeClr val="accent2"/>
                </a:solidFill>
                <a:effectLst/>
                <a:latin typeface="Google Sans Text"/>
              </a:rPr>
              <a:t> </a:t>
            </a:r>
            <a:r>
              <a:rPr kumimoji="0" lang="en-US" altLang="en-US" sz="1800" b="0" i="0" u="none" strike="noStrike" cap="none" normalizeH="0" baseline="0" dirty="0">
                <a:ln>
                  <a:noFill/>
                </a:ln>
                <a:solidFill>
                  <a:srgbClr val="1B1C1D"/>
                </a:solidFill>
                <a:effectLst/>
                <a:latin typeface="Google Sans Text"/>
              </a:rPr>
              <a:t>Implement a loyalty program for top customers, such as </a:t>
            </a:r>
            <a:r>
              <a:rPr kumimoji="0" lang="en-US" altLang="en-US" sz="1800" b="1" i="0" u="none" strike="noStrike" cap="none" normalizeH="0" baseline="0" dirty="0">
                <a:ln>
                  <a:noFill/>
                </a:ln>
                <a:solidFill>
                  <a:srgbClr val="1B1C1D"/>
                </a:solidFill>
                <a:effectLst/>
                <a:latin typeface="Google Sans Text"/>
              </a:rPr>
              <a:t>František </a:t>
            </a:r>
            <a:r>
              <a:rPr kumimoji="0" lang="en-US" altLang="en-US" sz="1800" b="1" i="0" u="none" strike="noStrike" cap="none" normalizeH="0" baseline="0" dirty="0" err="1">
                <a:ln>
                  <a:noFill/>
                </a:ln>
                <a:solidFill>
                  <a:srgbClr val="1B1C1D"/>
                </a:solidFill>
                <a:effectLst/>
                <a:latin typeface="Google Sans Text"/>
              </a:rPr>
              <a:t>Wichterlová</a:t>
            </a:r>
            <a:r>
              <a:rPr kumimoji="0" lang="en-US" altLang="en-US" sz="1800" b="0" i="0" u="none" strike="noStrike" cap="none" normalizeH="0" baseline="0" dirty="0">
                <a:ln>
                  <a:noFill/>
                </a:ln>
                <a:solidFill>
                  <a:srgbClr val="1B1C1D"/>
                </a:solidFill>
                <a:effectLst/>
                <a:latin typeface="Google Sans Text"/>
              </a:rPr>
              <a:t>, to encourage repeat spending</a:t>
            </a:r>
            <a:endParaRPr lang="en-US" altLang="en-US" sz="1200" baseline="30000" dirty="0">
              <a:solidFill>
                <a:srgbClr val="575B5F"/>
              </a:solidFill>
              <a:latin typeface="Google Sans Tex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1B1C1D"/>
              </a:solidFill>
              <a:effectLst/>
              <a:latin typeface="Google Sans Tex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solidFill>
                <a:effectLst/>
                <a:latin typeface="Google Sans Text"/>
              </a:rPr>
              <a:t>Genre &amp; Artist Promotions:</a:t>
            </a:r>
            <a:r>
              <a:rPr kumimoji="0" lang="en-US" altLang="en-US" sz="1800" b="0" i="0" u="none" strike="noStrike" cap="none" normalizeH="0" baseline="0" dirty="0">
                <a:ln>
                  <a:noFill/>
                </a:ln>
                <a:solidFill>
                  <a:schemeClr val="accent2"/>
                </a:solidFill>
                <a:effectLst/>
                <a:latin typeface="Google Sans Text"/>
              </a:rPr>
              <a:t> </a:t>
            </a:r>
            <a:r>
              <a:rPr kumimoji="0" lang="en-US" altLang="en-US" sz="1800" b="0" i="0" u="none" strike="noStrike" cap="none" normalizeH="0" baseline="0" dirty="0">
                <a:ln>
                  <a:noFill/>
                </a:ln>
                <a:solidFill>
                  <a:srgbClr val="1B1C1D"/>
                </a:solidFill>
                <a:effectLst/>
                <a:latin typeface="Google Sans Text"/>
              </a:rPr>
              <a:t>Capitalize on the popularity of </a:t>
            </a:r>
            <a:r>
              <a:rPr kumimoji="0" lang="en-US" altLang="en-US" sz="1800" b="1" i="0" u="none" strike="noStrike" cap="none" normalizeH="0" baseline="0" dirty="0">
                <a:ln>
                  <a:noFill/>
                </a:ln>
                <a:solidFill>
                  <a:srgbClr val="1B1C1D"/>
                </a:solidFill>
                <a:effectLst/>
                <a:latin typeface="Google Sans Text"/>
              </a:rPr>
              <a:t>Rock</a:t>
            </a:r>
            <a:r>
              <a:rPr kumimoji="0" lang="en-US" altLang="en-US" sz="1800" b="0" i="0" u="none" strike="noStrike" cap="none" normalizeH="0" baseline="0" dirty="0">
                <a:ln>
                  <a:noFill/>
                </a:ln>
                <a:solidFill>
                  <a:srgbClr val="1B1C1D"/>
                </a:solidFill>
                <a:effectLst/>
                <a:latin typeface="Google Sans Text"/>
              </a:rPr>
              <a:t> music by featuring artists like </a:t>
            </a:r>
            <a:r>
              <a:rPr kumimoji="0" lang="en-US" altLang="en-US" sz="1800" b="1" i="0" u="none" strike="noStrike" cap="none" normalizeH="0" baseline="0" dirty="0">
                <a:ln>
                  <a:noFill/>
                </a:ln>
                <a:solidFill>
                  <a:srgbClr val="1B1C1D"/>
                </a:solidFill>
                <a:effectLst/>
                <a:latin typeface="Google Sans Text"/>
              </a:rPr>
              <a:t>Led Zeppelin</a:t>
            </a:r>
            <a:r>
              <a:rPr kumimoji="0" lang="en-US" altLang="en-US" sz="1800" b="0" i="0" u="none" strike="noStrike" cap="none" normalizeH="0" baseline="0" dirty="0">
                <a:ln>
                  <a:noFill/>
                </a:ln>
                <a:solidFill>
                  <a:srgbClr val="1B1C1D"/>
                </a:solidFill>
                <a:effectLst/>
                <a:latin typeface="Google Sans Text"/>
              </a:rPr>
              <a:t> in promotions and stocking more of their music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1B1C1D"/>
              </a:solidFill>
              <a:effectLst/>
              <a:latin typeface="Google Sans Tex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solidFill>
                <a:effectLst/>
                <a:latin typeface="Google Sans Text"/>
              </a:rPr>
              <a:t>Inventory Optimization:</a:t>
            </a:r>
            <a:r>
              <a:rPr kumimoji="0" lang="en-US" altLang="en-US" sz="1800" b="0" i="0" u="none" strike="noStrike" cap="none" normalizeH="0" baseline="0" dirty="0">
                <a:ln>
                  <a:noFill/>
                </a:ln>
                <a:solidFill>
                  <a:schemeClr val="accent2"/>
                </a:solidFill>
                <a:effectLst/>
                <a:latin typeface="Google Sans Text"/>
              </a:rPr>
              <a:t> </a:t>
            </a:r>
            <a:r>
              <a:rPr kumimoji="0" lang="en-US" altLang="en-US" sz="1800" b="0" i="0" u="none" strike="noStrike" cap="none" normalizeH="0" baseline="0" dirty="0">
                <a:ln>
                  <a:noFill/>
                </a:ln>
                <a:solidFill>
                  <a:srgbClr val="1B1C1D"/>
                </a:solidFill>
                <a:effectLst/>
                <a:latin typeface="Google Sans Text"/>
              </a:rPr>
              <a:t>Use data on best-selling genres and artists to guide purchasing decisions and maximize sales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rgbClr val="1B1C1D"/>
              </a:solidFill>
              <a:effectLst/>
              <a:latin typeface="Google Sans Tex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accent2"/>
                </a:solidFill>
                <a:effectLst/>
                <a:latin typeface="Google Sans Text"/>
              </a:rPr>
              <a:t>Employee Development:</a:t>
            </a:r>
            <a:r>
              <a:rPr kumimoji="0" lang="en-US" altLang="en-US" sz="1800" b="0" i="0" u="none" strike="noStrike" cap="none" normalizeH="0" baseline="0" dirty="0">
                <a:ln>
                  <a:noFill/>
                </a:ln>
                <a:solidFill>
                  <a:schemeClr val="accent2"/>
                </a:solidFill>
                <a:effectLst/>
                <a:latin typeface="Google Sans Text"/>
              </a:rPr>
              <a:t> </a:t>
            </a:r>
            <a:r>
              <a:rPr kumimoji="0" lang="en-US" altLang="en-US" sz="1800" b="0" i="0" u="none" strike="noStrike" cap="none" normalizeH="0" baseline="0" dirty="0">
                <a:ln>
                  <a:noFill/>
                </a:ln>
                <a:solidFill>
                  <a:srgbClr val="1B1C1D"/>
                </a:solidFill>
                <a:effectLst/>
                <a:latin typeface="Google Sans Text"/>
              </a:rPr>
              <a:t>Leverage the expertise of senior employees, like </a:t>
            </a:r>
            <a:r>
              <a:rPr kumimoji="0" lang="en-US" altLang="en-US" sz="1800" b="1" i="0" u="none" strike="noStrike" cap="none" normalizeH="0" baseline="0" dirty="0">
                <a:ln>
                  <a:noFill/>
                </a:ln>
                <a:solidFill>
                  <a:srgbClr val="1B1C1D"/>
                </a:solidFill>
                <a:effectLst/>
                <a:latin typeface="Google Sans Text"/>
              </a:rPr>
              <a:t>Mohan Madan</a:t>
            </a:r>
            <a:r>
              <a:rPr kumimoji="0" lang="en-US" altLang="en-US" sz="1800" b="0" i="0" u="none" strike="noStrike" cap="none" normalizeH="0" baseline="0" dirty="0">
                <a:ln>
                  <a:noFill/>
                </a:ln>
                <a:solidFill>
                  <a:srgbClr val="1B1C1D"/>
                </a:solidFill>
                <a:effectLst/>
                <a:latin typeface="Google Sans Text"/>
              </a:rPr>
              <a:t>, for internal training and mentorship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5BD2DAF-8BE4-4328-69B4-C6C20C348EFC}"/>
              </a:ext>
            </a:extLst>
          </p:cNvPr>
          <p:cNvSpPr txBox="1"/>
          <p:nvPr/>
        </p:nvSpPr>
        <p:spPr>
          <a:xfrm>
            <a:off x="1056386" y="968163"/>
            <a:ext cx="3595127"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Recommendations :</a:t>
            </a:r>
            <a:endParaRPr lang="en-IN"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52647"/>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A3D5-F877-A707-5745-1A6AD651B098}"/>
              </a:ext>
            </a:extLst>
          </p:cNvPr>
          <p:cNvSpPr>
            <a:spLocks noGrp="1"/>
          </p:cNvSpPr>
          <p:nvPr>
            <p:ph type="title"/>
          </p:nvPr>
        </p:nvSpPr>
        <p:spPr>
          <a:xfrm>
            <a:off x="1188629" y="600569"/>
            <a:ext cx="10515600" cy="1325563"/>
          </a:xfrm>
        </p:spPr>
        <p:txBody>
          <a:bodyPr/>
          <a:lstStyle/>
          <a:p>
            <a:r>
              <a:rPr lang="en-US" sz="2400" b="1" dirty="0">
                <a:solidFill>
                  <a:srgbClr val="FF0000"/>
                </a:solidFill>
                <a:latin typeface="Times New Roman" panose="02020603050405020304" pitchFamily="18" charset="0"/>
                <a:ea typeface="+mn-ea"/>
                <a:cs typeface="Times New Roman" panose="02020603050405020304" pitchFamily="18" charset="0"/>
              </a:rPr>
              <a:t>Conclusion : </a:t>
            </a:r>
            <a:r>
              <a:rPr lang="en-US" dirty="0"/>
              <a:t> </a:t>
            </a:r>
            <a:endParaRPr lang="en-IN" dirty="0"/>
          </a:p>
        </p:txBody>
      </p:sp>
      <p:sp>
        <p:nvSpPr>
          <p:cNvPr id="4" name="Rectangle 1">
            <a:extLst>
              <a:ext uri="{FF2B5EF4-FFF2-40B4-BE49-F238E27FC236}">
                <a16:creationId xmlns:a16="http://schemas.microsoft.com/office/drawing/2014/main" id="{4E819E16-9D52-102E-D299-9ABF2F7DE3D7}"/>
              </a:ext>
            </a:extLst>
          </p:cNvPr>
          <p:cNvSpPr>
            <a:spLocks noGrp="1" noChangeArrowheads="1"/>
          </p:cNvSpPr>
          <p:nvPr>
            <p:ph idx="1"/>
          </p:nvPr>
        </p:nvSpPr>
        <p:spPr bwMode="auto">
          <a:xfrm>
            <a:off x="1353571" y="1970017"/>
            <a:ext cx="1018571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 This project demonstrates how SQL turns raw music store data into valuable business insights.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 By using a relational database, you can easily find out who your top customers are, which cities   generate the most revenue, and which genres and artists are most popular.</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 The insights gained support data-driven decisions for marketing, promotions, and inventory management.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 The project also provided practical experience with advanced SQL techniques like joins, subqueries, and CTEs, going beyond basic queries.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 This approach helps the business adapt quickly to customer preferences and market trends.</a:t>
            </a:r>
          </a:p>
        </p:txBody>
      </p:sp>
    </p:spTree>
    <p:extLst>
      <p:ext uri="{BB962C8B-B14F-4D97-AF65-F5344CB8AC3E}">
        <p14:creationId xmlns:p14="http://schemas.microsoft.com/office/powerpoint/2010/main" val="82882273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3FE910-495C-5210-BBCD-9C030ECD9665}"/>
              </a:ext>
            </a:extLst>
          </p:cNvPr>
          <p:cNvSpPr txBox="1"/>
          <p:nvPr/>
        </p:nvSpPr>
        <p:spPr>
          <a:xfrm>
            <a:off x="3684977" y="3242965"/>
            <a:ext cx="6154404" cy="830997"/>
          </a:xfrm>
          <a:prstGeom prst="rect">
            <a:avLst/>
          </a:prstGeom>
          <a:noFill/>
        </p:spPr>
        <p:txBody>
          <a:bodyPr wrap="square">
            <a:spAutoFit/>
          </a:bodyPr>
          <a:lstStyle/>
          <a:p>
            <a:r>
              <a:rPr lang="en-US" sz="4800" dirty="0">
                <a:latin typeface="Baguet Script" panose="020F0502020204030204" pitchFamily="2" charset="0"/>
              </a:rPr>
              <a:t>A</a:t>
            </a:r>
            <a:r>
              <a:rPr lang="en-IN" sz="4800" dirty="0" err="1">
                <a:latin typeface="Baguet Script" panose="020F0502020204030204" pitchFamily="2" charset="0"/>
              </a:rPr>
              <a:t>ny</a:t>
            </a:r>
            <a:r>
              <a:rPr lang="en-IN" sz="4800" dirty="0">
                <a:latin typeface="Baguet Script" panose="020F0502020204030204" pitchFamily="2" charset="0"/>
              </a:rPr>
              <a:t> Question…..? </a:t>
            </a:r>
            <a:endParaRPr lang="en-IN" sz="4800" dirty="0"/>
          </a:p>
        </p:txBody>
      </p:sp>
    </p:spTree>
    <p:extLst>
      <p:ext uri="{BB962C8B-B14F-4D97-AF65-F5344CB8AC3E}">
        <p14:creationId xmlns:p14="http://schemas.microsoft.com/office/powerpoint/2010/main" val="3564111462"/>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77AB7F-C47F-1541-5712-88464CBC53D3}"/>
              </a:ext>
            </a:extLst>
          </p:cNvPr>
          <p:cNvSpPr txBox="1"/>
          <p:nvPr/>
        </p:nvSpPr>
        <p:spPr>
          <a:xfrm>
            <a:off x="4418688" y="2952766"/>
            <a:ext cx="6154404" cy="830997"/>
          </a:xfrm>
          <a:prstGeom prst="rect">
            <a:avLst/>
          </a:prstGeom>
          <a:noFill/>
        </p:spPr>
        <p:txBody>
          <a:bodyPr wrap="square">
            <a:spAutoFit/>
          </a:bodyPr>
          <a:lstStyle/>
          <a:p>
            <a:r>
              <a:rPr lang="en-US" sz="4800" dirty="0">
                <a:latin typeface="Baguet Script" panose="020F0502020204030204" pitchFamily="2" charset="0"/>
              </a:rPr>
              <a:t>T</a:t>
            </a:r>
            <a:r>
              <a:rPr lang="en-IN" sz="4800" dirty="0">
                <a:latin typeface="Baguet Script" panose="020F0502020204030204" pitchFamily="2" charset="0"/>
              </a:rPr>
              <a:t>hank you</a:t>
            </a:r>
          </a:p>
        </p:txBody>
      </p:sp>
    </p:spTree>
    <p:extLst>
      <p:ext uri="{BB962C8B-B14F-4D97-AF65-F5344CB8AC3E}">
        <p14:creationId xmlns:p14="http://schemas.microsoft.com/office/powerpoint/2010/main" val="16466746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4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7D58-724D-C342-2046-BD012717607B}"/>
              </a:ext>
            </a:extLst>
          </p:cNvPr>
          <p:cNvSpPr>
            <a:spLocks noGrp="1"/>
          </p:cNvSpPr>
          <p:nvPr>
            <p:ph type="title"/>
          </p:nvPr>
        </p:nvSpPr>
        <p:spPr>
          <a:xfrm>
            <a:off x="1555586" y="123356"/>
            <a:ext cx="10515600" cy="1325563"/>
          </a:xfrm>
        </p:spPr>
        <p:txBody>
          <a:bodyPr/>
          <a:lstStyle/>
          <a:p>
            <a:r>
              <a:rPr lang="en-US" sz="2400" b="1" dirty="0">
                <a:solidFill>
                  <a:srgbClr val="FF0000"/>
                </a:solidFill>
                <a:latin typeface="Times New Roman" panose="02020603050405020304" pitchFamily="18" charset="0"/>
                <a:ea typeface="+mn-ea"/>
                <a:cs typeface="Times New Roman" panose="02020603050405020304" pitchFamily="18" charset="0"/>
              </a:rPr>
              <a:t>Introduction:</a:t>
            </a:r>
            <a:endParaRPr lang="en-IN" sz="2400" b="1" dirty="0">
              <a:solidFill>
                <a:srgbClr val="FF0000"/>
              </a:solidFill>
              <a:latin typeface="Times New Roman" panose="02020603050405020304" pitchFamily="18" charset="0"/>
              <a:ea typeface="+mn-ea"/>
              <a:cs typeface="Times New Roman" panose="02020603050405020304" pitchFamily="18" charset="0"/>
            </a:endParaRPr>
          </a:p>
        </p:txBody>
      </p:sp>
      <p:sp>
        <p:nvSpPr>
          <p:cNvPr id="8" name="Rectangle 1">
            <a:extLst>
              <a:ext uri="{FF2B5EF4-FFF2-40B4-BE49-F238E27FC236}">
                <a16:creationId xmlns:a16="http://schemas.microsoft.com/office/drawing/2014/main" id="{54BBDDFD-41BD-737F-9A48-C2FC96F05634}"/>
              </a:ext>
            </a:extLst>
          </p:cNvPr>
          <p:cNvSpPr>
            <a:spLocks noGrp="1" noChangeArrowheads="1"/>
          </p:cNvSpPr>
          <p:nvPr>
            <p:ph idx="1"/>
          </p:nvPr>
        </p:nvSpPr>
        <p:spPr bwMode="auto">
          <a:xfrm>
            <a:off x="2566191" y="917548"/>
            <a:ext cx="9375764" cy="586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 Project Overview:</a:t>
            </a:r>
          </a:p>
          <a:p>
            <a:pPr marL="0" lvl="0" indent="0" eaLnBrk="0" fontAlgn="base" hangingPunct="0">
              <a:lnSpc>
                <a:spcPct val="150000"/>
              </a:lnSpc>
              <a:spcBef>
                <a:spcPct val="0"/>
              </a:spcBef>
              <a:spcAft>
                <a:spcPct val="0"/>
              </a:spcAft>
              <a:buNone/>
            </a:pPr>
            <a:r>
              <a:rPr lang="en-US" altLang="en-US" sz="1800" dirty="0">
                <a:latin typeface="Arial" panose="020B0604020202020204" pitchFamily="34" charset="0"/>
              </a:rPr>
              <a:t>         </a:t>
            </a:r>
            <a:r>
              <a:rPr lang="en-US" altLang="en-US" sz="1800" dirty="0">
                <a:latin typeface="Calibri" panose="020F0502020204030204" pitchFamily="34" charset="0"/>
                <a:ea typeface="Calibri" panose="020F0502020204030204" pitchFamily="34" charset="0"/>
                <a:cs typeface="Calibri" panose="020F0502020204030204" pitchFamily="34" charset="0"/>
              </a:rPr>
              <a:t>1.</a:t>
            </a:r>
            <a:r>
              <a:rPr lang="en-US" sz="1800" dirty="0"/>
              <a:t> Developed a comprehensive SQL database for a music store</a:t>
            </a:r>
            <a:r>
              <a:rPr lang="en-US" altLang="en-US" sz="1800" dirty="0">
                <a:latin typeface="Calibri" panose="020F0502020204030204" pitchFamily="34" charset="0"/>
                <a:ea typeface="Calibri" panose="020F0502020204030204" pitchFamily="34" charset="0"/>
                <a:cs typeface="Calibri" panose="020F0502020204030204" pitchFamily="34" charset="0"/>
              </a:rPr>
              <a:t> </a:t>
            </a:r>
          </a:p>
          <a:p>
            <a:pPr marL="0" lvl="0" indent="0" eaLnBrk="0" fontAlgn="base" hangingPunct="0">
              <a:lnSpc>
                <a:spcPct val="150000"/>
              </a:lnSpc>
              <a:spcBef>
                <a:spcPct val="0"/>
              </a:spcBef>
              <a:spcAft>
                <a:spcPct val="0"/>
              </a:spcAft>
              <a:buNone/>
            </a:pPr>
            <a:r>
              <a:rPr lang="en-US" altLang="en-US" sz="1800" dirty="0">
                <a:latin typeface="Calibri" panose="020F0502020204030204" pitchFamily="34" charset="0"/>
                <a:ea typeface="Calibri" panose="020F0502020204030204" pitchFamily="34" charset="0"/>
                <a:cs typeface="Calibri" panose="020F0502020204030204" pitchFamily="34" charset="0"/>
              </a:rPr>
              <a:t>           2.</a:t>
            </a:r>
            <a:r>
              <a:rPr lang="en-US" sz="1800" dirty="0"/>
              <a:t> Efficiently manages sales, customers, employees, and business operations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 Key Entities &amp; Tables: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a:ln>
                  <a:noFill/>
                </a:ln>
                <a:solidFill>
                  <a:schemeClr val="accent2">
                    <a:lumMod val="75000"/>
                  </a:schemeClr>
                </a:solidFill>
                <a:effectLst/>
                <a:latin typeface="Arial" panose="020B0604020202020204" pitchFamily="34" charset="0"/>
              </a:rPr>
              <a:t>Music Catalog</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Genres, Media Types, Artists, Albums, Tracks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lang="en-US" altLang="en-US" sz="1800" dirty="0">
                <a:solidFill>
                  <a:schemeClr val="accent2">
                    <a:lumMod val="75000"/>
                  </a:schemeClr>
                </a:solidFill>
                <a:latin typeface="Arial" panose="020B0604020202020204" pitchFamily="34" charset="0"/>
              </a:rPr>
              <a:t>Business Operations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latin typeface="Calibri" panose="020F0502020204030204" pitchFamily="34" charset="0"/>
                <a:ea typeface="Calibri" panose="020F0502020204030204" pitchFamily="34" charset="0"/>
                <a:cs typeface="Calibri" panose="020F0502020204030204" pitchFamily="34" charset="0"/>
              </a:rPr>
              <a:t>Customers, Employees, Invoices, </a:t>
            </a:r>
            <a:r>
              <a:rPr lang="en-US" altLang="en-US" sz="1800" dirty="0" err="1">
                <a:latin typeface="Calibri" panose="020F0502020204030204" pitchFamily="34" charset="0"/>
                <a:ea typeface="Calibri" panose="020F0502020204030204" pitchFamily="34" charset="0"/>
                <a:cs typeface="Calibri" panose="020F0502020204030204" pitchFamily="34" charset="0"/>
              </a:rPr>
              <a:t>InvoiceLine</a:t>
            </a: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lang="en-US" altLang="en-US" sz="1800" dirty="0">
                <a:solidFill>
                  <a:schemeClr val="accent2">
                    <a:lumMod val="75000"/>
                  </a:schemeClr>
                </a:solidFill>
                <a:latin typeface="Arial" panose="020B0604020202020204" pitchFamily="34" charset="0"/>
              </a:rPr>
              <a:t>Extras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err="1">
                <a:latin typeface="Calibri" panose="020F0502020204030204" pitchFamily="34" charset="0"/>
                <a:ea typeface="Calibri" panose="020F0502020204030204" pitchFamily="34" charset="0"/>
                <a:cs typeface="Calibri" panose="020F0502020204030204" pitchFamily="34" charset="0"/>
              </a:rPr>
              <a:t>Playlists,Playlist</a:t>
            </a:r>
            <a:r>
              <a:rPr lang="en-US" altLang="en-US" sz="1800" dirty="0">
                <a:latin typeface="Calibri" panose="020F0502020204030204" pitchFamily="34" charset="0"/>
                <a:ea typeface="Calibri" panose="020F0502020204030204" pitchFamily="34" charset="0"/>
                <a:cs typeface="Calibri" panose="020F0502020204030204" pitchFamily="34" charset="0"/>
              </a:rPr>
              <a:t> track</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1800" b="1" dirty="0">
                <a:latin typeface="Arial" panose="020B0604020202020204" pitchFamily="34" charset="0"/>
              </a:rPr>
              <a:t> Business Insights &amp; Analytics:</a:t>
            </a:r>
          </a:p>
          <a:p>
            <a:pPr marL="0" lvl="0" indent="0" eaLnBrk="0" fontAlgn="base" hangingPunct="0">
              <a:lnSpc>
                <a:spcPct val="150000"/>
              </a:lnSpc>
              <a:spcBef>
                <a:spcPct val="0"/>
              </a:spcBef>
              <a:spcAft>
                <a:spcPct val="0"/>
              </a:spcAft>
              <a:buNone/>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latin typeface="Calibri" panose="020F0502020204030204" pitchFamily="34" charset="0"/>
                <a:ea typeface="Calibri" panose="020F0502020204030204" pitchFamily="34" charset="0"/>
                <a:cs typeface="Calibri" panose="020F0502020204030204" pitchFamily="34" charset="0"/>
              </a:rPr>
              <a:t>1.</a:t>
            </a:r>
            <a:r>
              <a:rPr lang="en-US" sz="1800" dirty="0"/>
              <a:t> Identify top customers and revenue drivers</a:t>
            </a:r>
            <a:r>
              <a:rPr lang="en-US" altLang="en-US" sz="1800" dirty="0">
                <a:latin typeface="Calibri" panose="020F0502020204030204" pitchFamily="34" charset="0"/>
                <a:ea typeface="Calibri" panose="020F0502020204030204" pitchFamily="34" charset="0"/>
                <a:cs typeface="Calibri" panose="020F0502020204030204" pitchFamily="34" charset="0"/>
              </a:rPr>
              <a:t>    </a:t>
            </a:r>
          </a:p>
          <a:p>
            <a:pPr marL="0" lvl="0" indent="0" eaLnBrk="0" fontAlgn="base" hangingPunct="0">
              <a:lnSpc>
                <a:spcPct val="150000"/>
              </a:lnSpc>
              <a:spcBef>
                <a:spcPct val="0"/>
              </a:spcBef>
              <a:spcAft>
                <a:spcPct val="0"/>
              </a:spcAft>
              <a:buNone/>
            </a:pPr>
            <a:r>
              <a:rPr lang="en-US" altLang="en-US" sz="1800" dirty="0">
                <a:latin typeface="Calibri" panose="020F0502020204030204" pitchFamily="34" charset="0"/>
                <a:ea typeface="Calibri" panose="020F0502020204030204" pitchFamily="34" charset="0"/>
                <a:cs typeface="Calibri" panose="020F0502020204030204" pitchFamily="34" charset="0"/>
              </a:rPr>
              <a:t>         2.</a:t>
            </a:r>
            <a:r>
              <a:rPr lang="en-US" sz="1800" dirty="0"/>
              <a:t> Determine best-selling genres and popular artists</a:t>
            </a:r>
          </a:p>
          <a:p>
            <a:pPr marL="0" lvl="0" indent="0" eaLnBrk="0" fontAlgn="base" hangingPunct="0">
              <a:lnSpc>
                <a:spcPct val="150000"/>
              </a:lnSpc>
              <a:spcBef>
                <a:spcPct val="0"/>
              </a:spcBef>
              <a:spcAft>
                <a:spcPct val="0"/>
              </a:spcAft>
              <a:buNone/>
            </a:pPr>
            <a:r>
              <a:rPr lang="en-US" altLang="en-US" sz="1800" dirty="0">
                <a:latin typeface="Calibri" panose="020F0502020204030204" pitchFamily="34" charset="0"/>
                <a:ea typeface="Calibri" panose="020F0502020204030204" pitchFamily="34" charset="0"/>
                <a:cs typeface="Calibri" panose="020F0502020204030204" pitchFamily="34" charset="0"/>
              </a:rPr>
              <a:t>         3.</a:t>
            </a:r>
            <a:r>
              <a:rPr lang="en-IN" sz="1800" dirty="0"/>
              <a:t> Enable data-driven decision-making</a:t>
            </a:r>
          </a:p>
          <a:p>
            <a:pPr lvl="0" eaLnBrk="0" fontAlgn="base" hangingPunct="0">
              <a:lnSpc>
                <a:spcPct val="150000"/>
              </a:lnSpc>
              <a:spcBef>
                <a:spcPct val="0"/>
              </a:spcBef>
              <a:spcAft>
                <a:spcPct val="0"/>
              </a:spcAft>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Arial" panose="020B0604020202020204" pitchFamily="34" charset="0"/>
              </a:rPr>
              <a:t>Practical Application: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50000"/>
              </a:lnSpc>
              <a:spcBef>
                <a:spcPct val="0"/>
              </a:spcBef>
              <a:spcAft>
                <a:spcPct val="0"/>
              </a:spcAft>
              <a:buNone/>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latin typeface="Calibri" panose="020F0502020204030204" pitchFamily="34" charset="0"/>
                <a:ea typeface="Calibri" panose="020F0502020204030204" pitchFamily="34" charset="0"/>
                <a:cs typeface="Calibri" panose="020F0502020204030204" pitchFamily="34" charset="0"/>
              </a:rPr>
              <a:t>1.</a:t>
            </a:r>
            <a:r>
              <a:rPr lang="en-US" sz="1800" dirty="0"/>
              <a:t> Foundation for reporting and analytics in music retail</a:t>
            </a:r>
          </a:p>
          <a:p>
            <a:pPr marL="0" lvl="0" indent="0" eaLnBrk="0" fontAlgn="base" hangingPunct="0">
              <a:lnSpc>
                <a:spcPct val="150000"/>
              </a:lnSpc>
              <a:spcBef>
                <a:spcPct val="0"/>
              </a:spcBef>
              <a:spcAft>
                <a:spcPct val="0"/>
              </a:spcAft>
              <a:buNone/>
            </a:pPr>
            <a:r>
              <a:rPr lang="en-US" altLang="en-US" sz="1800" dirty="0">
                <a:latin typeface="Calibri" panose="020F0502020204030204" pitchFamily="34" charset="0"/>
                <a:ea typeface="Calibri" panose="020F0502020204030204" pitchFamily="34" charset="0"/>
                <a:cs typeface="Calibri" panose="020F0502020204030204" pitchFamily="34" charset="0"/>
              </a:rPr>
              <a:t>         2.</a:t>
            </a:r>
            <a:r>
              <a:rPr lang="en-US" sz="1800" dirty="0"/>
              <a:t> Demonstrates real-world SQL querying for business needs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07791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18928-FC5A-4575-4712-07DC10A6B9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5B8236-571D-38AB-032B-013B781189B2}"/>
              </a:ext>
            </a:extLst>
          </p:cNvPr>
          <p:cNvSpPr>
            <a:spLocks noGrp="1"/>
          </p:cNvSpPr>
          <p:nvPr>
            <p:ph type="title"/>
          </p:nvPr>
        </p:nvSpPr>
        <p:spPr>
          <a:xfrm>
            <a:off x="1046267" y="768640"/>
            <a:ext cx="10515600" cy="1325563"/>
          </a:xfrm>
        </p:spPr>
        <p:txBody>
          <a:bodyPr/>
          <a:lstStyle/>
          <a:p>
            <a:r>
              <a:rPr lang="en-US" sz="2400" b="1" dirty="0">
                <a:solidFill>
                  <a:srgbClr val="FF0000"/>
                </a:solidFill>
                <a:latin typeface="Times New Roman" panose="02020603050405020304" pitchFamily="18" charset="0"/>
                <a:ea typeface="+mn-ea"/>
                <a:cs typeface="Times New Roman" panose="02020603050405020304" pitchFamily="18" charset="0"/>
              </a:rPr>
              <a:t>Creating Tables</a:t>
            </a:r>
            <a:endParaRPr lang="en-IN" sz="2400" b="1" dirty="0">
              <a:solidFill>
                <a:srgbClr val="FF0000"/>
              </a:solidFill>
              <a:latin typeface="Times New Roman" panose="02020603050405020304" pitchFamily="18" charset="0"/>
              <a:ea typeface="+mn-ea"/>
              <a:cs typeface="Times New Roman" panose="02020603050405020304" pitchFamily="18" charset="0"/>
            </a:endParaRPr>
          </a:p>
        </p:txBody>
      </p:sp>
      <p:pic>
        <p:nvPicPr>
          <p:cNvPr id="5" name="Content Placeholder 4" descr="A list of text on a white background&#10;&#10;AI-generated content may be incorrect.">
            <a:extLst>
              <a:ext uri="{FF2B5EF4-FFF2-40B4-BE49-F238E27FC236}">
                <a16:creationId xmlns:a16="http://schemas.microsoft.com/office/drawing/2014/main" id="{BF891C18-FE3D-5F9F-2077-16C814D841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2386" y="2094203"/>
            <a:ext cx="1694113" cy="2816189"/>
          </a:xfrm>
        </p:spPr>
      </p:pic>
      <p:sp>
        <p:nvSpPr>
          <p:cNvPr id="6" name="TextBox 5">
            <a:extLst>
              <a:ext uri="{FF2B5EF4-FFF2-40B4-BE49-F238E27FC236}">
                <a16:creationId xmlns:a16="http://schemas.microsoft.com/office/drawing/2014/main" id="{4713BFA7-DCE4-3C86-3C72-C389B56D5BE0}"/>
              </a:ext>
            </a:extLst>
          </p:cNvPr>
          <p:cNvSpPr txBox="1"/>
          <p:nvPr/>
        </p:nvSpPr>
        <p:spPr>
          <a:xfrm>
            <a:off x="997738" y="2035039"/>
            <a:ext cx="7519410" cy="1754326"/>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project starts by building structured tables to store data for the music store. These tables include details about </a:t>
            </a:r>
            <a:r>
              <a:rPr lang="en-US" b="1" dirty="0">
                <a:latin typeface="Calibri" panose="020F0502020204030204" pitchFamily="34" charset="0"/>
                <a:ea typeface="Calibri" panose="020F0502020204030204" pitchFamily="34" charset="0"/>
                <a:cs typeface="Calibri" panose="020F0502020204030204" pitchFamily="34" charset="0"/>
              </a:rPr>
              <a:t>genres, </a:t>
            </a:r>
            <a:r>
              <a:rPr lang="en-US" b="1" dirty="0" err="1">
                <a:latin typeface="Calibri" panose="020F0502020204030204" pitchFamily="34" charset="0"/>
                <a:ea typeface="Calibri" panose="020F0502020204030204" pitchFamily="34" charset="0"/>
                <a:cs typeface="Calibri" panose="020F0502020204030204" pitchFamily="34" charset="0"/>
              </a:rPr>
              <a:t>mediatype</a:t>
            </a:r>
            <a:r>
              <a:rPr lang="en-US" b="1" dirty="0">
                <a:latin typeface="Calibri" panose="020F0502020204030204" pitchFamily="34" charset="0"/>
                <a:ea typeface="Calibri" panose="020F0502020204030204" pitchFamily="34" charset="0"/>
                <a:cs typeface="Calibri" panose="020F0502020204030204" pitchFamily="34" charset="0"/>
              </a:rPr>
              <a:t>, employee, playlist, customer, artist, album, track, invoice, </a:t>
            </a:r>
            <a:r>
              <a:rPr lang="en-US" b="1" dirty="0" err="1">
                <a:latin typeface="Calibri" panose="020F0502020204030204" pitchFamily="34" charset="0"/>
                <a:ea typeface="Calibri" panose="020F0502020204030204" pitchFamily="34" charset="0"/>
                <a:cs typeface="Calibri" panose="020F0502020204030204" pitchFamily="34" charset="0"/>
              </a:rPr>
              <a:t>invoiceline,playlisttrack</a:t>
            </a:r>
            <a:r>
              <a:rPr lang="en-US" b="1"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 To maintain data accuracy and establish clear relationships between different entities, both primary keys and foreign keys are implemented.</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50186294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520F905-767E-C368-D5C3-8D7B65BAB206}"/>
              </a:ext>
            </a:extLst>
          </p:cNvPr>
          <p:cNvPicPr>
            <a:picLocks noGrp="1" noChangeAspect="1"/>
          </p:cNvPicPr>
          <p:nvPr>
            <p:ph idx="1"/>
          </p:nvPr>
        </p:nvPicPr>
        <p:blipFill>
          <a:blip r:embed="rId2"/>
          <a:stretch>
            <a:fillRect/>
          </a:stretch>
        </p:blipFill>
        <p:spPr>
          <a:xfrm>
            <a:off x="1491677" y="1610049"/>
            <a:ext cx="3257574" cy="733430"/>
          </a:xfrm>
          <a:prstGeom prst="rect">
            <a:avLst/>
          </a:prstGeom>
        </p:spPr>
      </p:pic>
      <p:sp>
        <p:nvSpPr>
          <p:cNvPr id="6" name="TextBox 5">
            <a:extLst>
              <a:ext uri="{FF2B5EF4-FFF2-40B4-BE49-F238E27FC236}">
                <a16:creationId xmlns:a16="http://schemas.microsoft.com/office/drawing/2014/main" id="{064AA7AD-1897-4A07-FF72-4BCB954CD5C4}"/>
              </a:ext>
            </a:extLst>
          </p:cNvPr>
          <p:cNvSpPr txBox="1"/>
          <p:nvPr/>
        </p:nvSpPr>
        <p:spPr>
          <a:xfrm>
            <a:off x="670052" y="1240717"/>
            <a:ext cx="1679370"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solidFill>
              </a:rPr>
              <a:t>Album table</a:t>
            </a:r>
            <a:endParaRPr lang="en-IN" dirty="0">
              <a:solidFill>
                <a:schemeClr val="accent2"/>
              </a:solidFill>
            </a:endParaRPr>
          </a:p>
        </p:txBody>
      </p:sp>
      <p:sp>
        <p:nvSpPr>
          <p:cNvPr id="7" name="TextBox 6">
            <a:extLst>
              <a:ext uri="{FF2B5EF4-FFF2-40B4-BE49-F238E27FC236}">
                <a16:creationId xmlns:a16="http://schemas.microsoft.com/office/drawing/2014/main" id="{DE72AB8C-0EEA-7AC7-A238-F97A8750ADB8}"/>
              </a:ext>
            </a:extLst>
          </p:cNvPr>
          <p:cNvSpPr txBox="1"/>
          <p:nvPr/>
        </p:nvSpPr>
        <p:spPr>
          <a:xfrm>
            <a:off x="6057622" y="541166"/>
            <a:ext cx="1557799"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solidFill>
              </a:rPr>
              <a:t>Artist table</a:t>
            </a:r>
            <a:endParaRPr lang="en-IN" dirty="0">
              <a:solidFill>
                <a:schemeClr val="accent2"/>
              </a:solidFill>
            </a:endParaRPr>
          </a:p>
        </p:txBody>
      </p:sp>
      <p:sp>
        <p:nvSpPr>
          <p:cNvPr id="8" name="TextBox 7">
            <a:extLst>
              <a:ext uri="{FF2B5EF4-FFF2-40B4-BE49-F238E27FC236}">
                <a16:creationId xmlns:a16="http://schemas.microsoft.com/office/drawing/2014/main" id="{BFD8CC44-B019-1D74-A008-B55088CAE1FE}"/>
              </a:ext>
            </a:extLst>
          </p:cNvPr>
          <p:cNvSpPr txBox="1"/>
          <p:nvPr/>
        </p:nvSpPr>
        <p:spPr>
          <a:xfrm>
            <a:off x="635159" y="2723466"/>
            <a:ext cx="2071208"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solidFill>
              </a:rPr>
              <a:t>Customer  table</a:t>
            </a:r>
            <a:endParaRPr lang="en-IN" dirty="0">
              <a:solidFill>
                <a:schemeClr val="accent2"/>
              </a:solidFill>
            </a:endParaRPr>
          </a:p>
        </p:txBody>
      </p:sp>
      <p:sp>
        <p:nvSpPr>
          <p:cNvPr id="9" name="TextBox 8">
            <a:extLst>
              <a:ext uri="{FF2B5EF4-FFF2-40B4-BE49-F238E27FC236}">
                <a16:creationId xmlns:a16="http://schemas.microsoft.com/office/drawing/2014/main" id="{0E38F8FD-1376-695E-694B-AD126532F157}"/>
              </a:ext>
            </a:extLst>
          </p:cNvPr>
          <p:cNvSpPr txBox="1"/>
          <p:nvPr/>
        </p:nvSpPr>
        <p:spPr>
          <a:xfrm>
            <a:off x="6029837" y="3062816"/>
            <a:ext cx="2013115"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solidFill>
              </a:rPr>
              <a:t>Employee table</a:t>
            </a:r>
            <a:endParaRPr lang="en-IN" dirty="0">
              <a:solidFill>
                <a:schemeClr val="accent2"/>
              </a:solidFill>
            </a:endParaRPr>
          </a:p>
        </p:txBody>
      </p:sp>
      <p:pic>
        <p:nvPicPr>
          <p:cNvPr id="12" name="Picture 11">
            <a:extLst>
              <a:ext uri="{FF2B5EF4-FFF2-40B4-BE49-F238E27FC236}">
                <a16:creationId xmlns:a16="http://schemas.microsoft.com/office/drawing/2014/main" id="{65A143A0-C073-5C24-1B68-A1AF94E93D64}"/>
              </a:ext>
            </a:extLst>
          </p:cNvPr>
          <p:cNvPicPr>
            <a:picLocks noChangeAspect="1"/>
          </p:cNvPicPr>
          <p:nvPr/>
        </p:nvPicPr>
        <p:blipFill>
          <a:blip r:embed="rId3"/>
          <a:stretch>
            <a:fillRect/>
          </a:stretch>
        </p:blipFill>
        <p:spPr>
          <a:xfrm>
            <a:off x="6532807" y="1035900"/>
            <a:ext cx="3309771" cy="675030"/>
          </a:xfrm>
          <a:prstGeom prst="rect">
            <a:avLst/>
          </a:prstGeom>
        </p:spPr>
      </p:pic>
      <p:pic>
        <p:nvPicPr>
          <p:cNvPr id="14" name="Picture 13">
            <a:extLst>
              <a:ext uri="{FF2B5EF4-FFF2-40B4-BE49-F238E27FC236}">
                <a16:creationId xmlns:a16="http://schemas.microsoft.com/office/drawing/2014/main" id="{823B5AC1-81B7-FF8D-8230-5B48F7942615}"/>
              </a:ext>
            </a:extLst>
          </p:cNvPr>
          <p:cNvPicPr>
            <a:picLocks noChangeAspect="1"/>
          </p:cNvPicPr>
          <p:nvPr/>
        </p:nvPicPr>
        <p:blipFill>
          <a:blip r:embed="rId4"/>
          <a:stretch>
            <a:fillRect/>
          </a:stretch>
        </p:blipFill>
        <p:spPr>
          <a:xfrm>
            <a:off x="1670763" y="3157004"/>
            <a:ext cx="3371875" cy="2352692"/>
          </a:xfrm>
          <a:prstGeom prst="rect">
            <a:avLst/>
          </a:prstGeom>
        </p:spPr>
      </p:pic>
      <p:pic>
        <p:nvPicPr>
          <p:cNvPr id="16" name="Picture 15">
            <a:extLst>
              <a:ext uri="{FF2B5EF4-FFF2-40B4-BE49-F238E27FC236}">
                <a16:creationId xmlns:a16="http://schemas.microsoft.com/office/drawing/2014/main" id="{BEAC4649-FF38-2DAD-0ED8-1491C9CD19A5}"/>
              </a:ext>
            </a:extLst>
          </p:cNvPr>
          <p:cNvPicPr>
            <a:picLocks noChangeAspect="1"/>
          </p:cNvPicPr>
          <p:nvPr/>
        </p:nvPicPr>
        <p:blipFill>
          <a:blip r:embed="rId5"/>
          <a:stretch>
            <a:fillRect/>
          </a:stretch>
        </p:blipFill>
        <p:spPr>
          <a:xfrm>
            <a:off x="6595309" y="3577527"/>
            <a:ext cx="3247269" cy="2648756"/>
          </a:xfrm>
          <a:prstGeom prst="rect">
            <a:avLst/>
          </a:prstGeom>
        </p:spPr>
      </p:pic>
      <p:pic>
        <p:nvPicPr>
          <p:cNvPr id="18" name="Picture 17">
            <a:extLst>
              <a:ext uri="{FF2B5EF4-FFF2-40B4-BE49-F238E27FC236}">
                <a16:creationId xmlns:a16="http://schemas.microsoft.com/office/drawing/2014/main" id="{335977E1-34E0-65FF-119A-9DE53E162570}"/>
              </a:ext>
            </a:extLst>
          </p:cNvPr>
          <p:cNvPicPr>
            <a:picLocks noChangeAspect="1"/>
          </p:cNvPicPr>
          <p:nvPr/>
        </p:nvPicPr>
        <p:blipFill>
          <a:blip r:embed="rId6"/>
          <a:stretch>
            <a:fillRect/>
          </a:stretch>
        </p:blipFill>
        <p:spPr>
          <a:xfrm>
            <a:off x="6580854" y="2285134"/>
            <a:ext cx="2924196" cy="581029"/>
          </a:xfrm>
          <a:prstGeom prst="rect">
            <a:avLst/>
          </a:prstGeom>
        </p:spPr>
      </p:pic>
      <p:sp>
        <p:nvSpPr>
          <p:cNvPr id="19" name="TextBox 18">
            <a:extLst>
              <a:ext uri="{FF2B5EF4-FFF2-40B4-BE49-F238E27FC236}">
                <a16:creationId xmlns:a16="http://schemas.microsoft.com/office/drawing/2014/main" id="{BF4C1F58-09D1-D72C-A451-51B3C87B7333}"/>
              </a:ext>
            </a:extLst>
          </p:cNvPr>
          <p:cNvSpPr txBox="1"/>
          <p:nvPr/>
        </p:nvSpPr>
        <p:spPr>
          <a:xfrm>
            <a:off x="6030630" y="1790400"/>
            <a:ext cx="1556323"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solidFill>
              </a:rPr>
              <a:t>Track table</a:t>
            </a:r>
            <a:endParaRPr lang="en-IN" dirty="0">
              <a:solidFill>
                <a:schemeClr val="accent2"/>
              </a:solidFill>
            </a:endParaRPr>
          </a:p>
        </p:txBody>
      </p:sp>
      <p:sp>
        <p:nvSpPr>
          <p:cNvPr id="3" name="TextBox 2">
            <a:extLst>
              <a:ext uri="{FF2B5EF4-FFF2-40B4-BE49-F238E27FC236}">
                <a16:creationId xmlns:a16="http://schemas.microsoft.com/office/drawing/2014/main" id="{EAC3E31C-863E-D51F-815D-553235EDFB25}"/>
              </a:ext>
            </a:extLst>
          </p:cNvPr>
          <p:cNvSpPr txBox="1"/>
          <p:nvPr/>
        </p:nvSpPr>
        <p:spPr>
          <a:xfrm>
            <a:off x="4450524" y="194800"/>
            <a:ext cx="6096896" cy="369332"/>
          </a:xfrm>
          <a:prstGeom prst="rect">
            <a:avLst/>
          </a:prstGeom>
          <a:noFill/>
        </p:spPr>
        <p:txBody>
          <a:bodyPr wrap="square">
            <a:spAutoFit/>
          </a:bodyPr>
          <a:lstStyle/>
          <a:p>
            <a:r>
              <a:rPr lang="en-US" b="1" dirty="0">
                <a:solidFill>
                  <a:srgbClr val="FF0000"/>
                </a:solidFill>
              </a:rPr>
              <a:t>About tables</a:t>
            </a:r>
            <a:endParaRPr lang="en-IN" b="1" dirty="0">
              <a:solidFill>
                <a:srgbClr val="FF0000"/>
              </a:solidFill>
            </a:endParaRPr>
          </a:p>
        </p:txBody>
      </p:sp>
    </p:spTree>
    <p:extLst>
      <p:ext uri="{BB962C8B-B14F-4D97-AF65-F5344CB8AC3E}">
        <p14:creationId xmlns:p14="http://schemas.microsoft.com/office/powerpoint/2010/main" val="208725618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10C47C-2EE8-25F6-0795-CFE6AD8A0B15}"/>
              </a:ext>
            </a:extLst>
          </p:cNvPr>
          <p:cNvSpPr txBox="1"/>
          <p:nvPr/>
        </p:nvSpPr>
        <p:spPr>
          <a:xfrm>
            <a:off x="623799" y="828260"/>
            <a:ext cx="1636154"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solidFill>
              </a:rPr>
              <a:t>Genre table</a:t>
            </a:r>
            <a:endParaRPr lang="en-IN" dirty="0">
              <a:solidFill>
                <a:schemeClr val="accent2"/>
              </a:solidFill>
            </a:endParaRPr>
          </a:p>
        </p:txBody>
      </p:sp>
      <p:pic>
        <p:nvPicPr>
          <p:cNvPr id="6" name="Picture 5">
            <a:extLst>
              <a:ext uri="{FF2B5EF4-FFF2-40B4-BE49-F238E27FC236}">
                <a16:creationId xmlns:a16="http://schemas.microsoft.com/office/drawing/2014/main" id="{4D38EAF5-7415-2CD4-0584-A465638A5BE5}"/>
              </a:ext>
            </a:extLst>
          </p:cNvPr>
          <p:cNvPicPr>
            <a:picLocks noChangeAspect="1"/>
          </p:cNvPicPr>
          <p:nvPr/>
        </p:nvPicPr>
        <p:blipFill>
          <a:blip r:embed="rId2"/>
          <a:stretch>
            <a:fillRect/>
          </a:stretch>
        </p:blipFill>
        <p:spPr>
          <a:xfrm>
            <a:off x="1136272" y="1409166"/>
            <a:ext cx="3228999" cy="552454"/>
          </a:xfrm>
          <a:prstGeom prst="rect">
            <a:avLst/>
          </a:prstGeom>
        </p:spPr>
      </p:pic>
      <p:sp>
        <p:nvSpPr>
          <p:cNvPr id="7" name="TextBox 6">
            <a:extLst>
              <a:ext uri="{FF2B5EF4-FFF2-40B4-BE49-F238E27FC236}">
                <a16:creationId xmlns:a16="http://schemas.microsoft.com/office/drawing/2014/main" id="{21CAD76E-30FB-A700-E640-6062AA95230E}"/>
              </a:ext>
            </a:extLst>
          </p:cNvPr>
          <p:cNvSpPr txBox="1"/>
          <p:nvPr/>
        </p:nvSpPr>
        <p:spPr>
          <a:xfrm>
            <a:off x="5436096" y="737413"/>
            <a:ext cx="1740092"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solidFill>
              </a:rPr>
              <a:t>Invoice table</a:t>
            </a:r>
            <a:endParaRPr lang="en-IN" dirty="0">
              <a:solidFill>
                <a:schemeClr val="accent2"/>
              </a:solidFill>
            </a:endParaRPr>
          </a:p>
        </p:txBody>
      </p:sp>
      <p:pic>
        <p:nvPicPr>
          <p:cNvPr id="9" name="Picture 8">
            <a:extLst>
              <a:ext uri="{FF2B5EF4-FFF2-40B4-BE49-F238E27FC236}">
                <a16:creationId xmlns:a16="http://schemas.microsoft.com/office/drawing/2014/main" id="{27F603FF-289F-E644-11DD-40D14B9BE248}"/>
              </a:ext>
            </a:extLst>
          </p:cNvPr>
          <p:cNvPicPr>
            <a:picLocks noChangeAspect="1"/>
          </p:cNvPicPr>
          <p:nvPr/>
        </p:nvPicPr>
        <p:blipFill>
          <a:blip r:embed="rId3"/>
          <a:stretch>
            <a:fillRect/>
          </a:stretch>
        </p:blipFill>
        <p:spPr>
          <a:xfrm>
            <a:off x="6146252" y="1339579"/>
            <a:ext cx="3724302" cy="1685937"/>
          </a:xfrm>
          <a:prstGeom prst="rect">
            <a:avLst/>
          </a:prstGeom>
        </p:spPr>
      </p:pic>
      <p:pic>
        <p:nvPicPr>
          <p:cNvPr id="12" name="Picture 11">
            <a:extLst>
              <a:ext uri="{FF2B5EF4-FFF2-40B4-BE49-F238E27FC236}">
                <a16:creationId xmlns:a16="http://schemas.microsoft.com/office/drawing/2014/main" id="{77802F09-FE51-F0BD-FE66-A291C6F4F618}"/>
              </a:ext>
            </a:extLst>
          </p:cNvPr>
          <p:cNvPicPr>
            <a:picLocks noChangeAspect="1"/>
          </p:cNvPicPr>
          <p:nvPr/>
        </p:nvPicPr>
        <p:blipFill>
          <a:blip r:embed="rId4"/>
          <a:stretch>
            <a:fillRect/>
          </a:stretch>
        </p:blipFill>
        <p:spPr>
          <a:xfrm>
            <a:off x="1166393" y="2971994"/>
            <a:ext cx="3486175" cy="1028708"/>
          </a:xfrm>
          <a:prstGeom prst="rect">
            <a:avLst/>
          </a:prstGeom>
        </p:spPr>
      </p:pic>
      <p:sp>
        <p:nvSpPr>
          <p:cNvPr id="13" name="TextBox 12">
            <a:extLst>
              <a:ext uri="{FF2B5EF4-FFF2-40B4-BE49-F238E27FC236}">
                <a16:creationId xmlns:a16="http://schemas.microsoft.com/office/drawing/2014/main" id="{53D0B9DF-A727-F7C4-F3A0-2873DB61DE21}"/>
              </a:ext>
            </a:extLst>
          </p:cNvPr>
          <p:cNvSpPr txBox="1"/>
          <p:nvPr/>
        </p:nvSpPr>
        <p:spPr>
          <a:xfrm>
            <a:off x="670046" y="2450704"/>
            <a:ext cx="2102370"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solidFill>
                  <a:schemeClr val="accent2"/>
                </a:solidFill>
              </a:rPr>
              <a:t>Invoiceline</a:t>
            </a:r>
            <a:r>
              <a:rPr lang="en-US" dirty="0">
                <a:solidFill>
                  <a:schemeClr val="accent2"/>
                </a:solidFill>
              </a:rPr>
              <a:t> table</a:t>
            </a:r>
            <a:endParaRPr lang="en-IN" dirty="0">
              <a:solidFill>
                <a:schemeClr val="accent2"/>
              </a:solidFill>
            </a:endParaRPr>
          </a:p>
        </p:txBody>
      </p:sp>
      <p:sp>
        <p:nvSpPr>
          <p:cNvPr id="14" name="TextBox 13">
            <a:extLst>
              <a:ext uri="{FF2B5EF4-FFF2-40B4-BE49-F238E27FC236}">
                <a16:creationId xmlns:a16="http://schemas.microsoft.com/office/drawing/2014/main" id="{E01C3CFA-6FCB-DBAB-3CEF-8EE1A7737683}"/>
              </a:ext>
            </a:extLst>
          </p:cNvPr>
          <p:cNvSpPr txBox="1"/>
          <p:nvPr/>
        </p:nvSpPr>
        <p:spPr>
          <a:xfrm>
            <a:off x="5543059" y="3244334"/>
            <a:ext cx="2070054"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solidFill>
                  <a:schemeClr val="accent2"/>
                </a:solidFill>
              </a:rPr>
              <a:t>Mediatype</a:t>
            </a:r>
            <a:r>
              <a:rPr lang="en-US" dirty="0">
                <a:solidFill>
                  <a:schemeClr val="accent2"/>
                </a:solidFill>
              </a:rPr>
              <a:t> table</a:t>
            </a:r>
            <a:endParaRPr lang="en-IN" dirty="0">
              <a:solidFill>
                <a:schemeClr val="accent2"/>
              </a:solidFill>
            </a:endParaRPr>
          </a:p>
        </p:txBody>
      </p:sp>
      <p:pic>
        <p:nvPicPr>
          <p:cNvPr id="16" name="Picture 15">
            <a:extLst>
              <a:ext uri="{FF2B5EF4-FFF2-40B4-BE49-F238E27FC236}">
                <a16:creationId xmlns:a16="http://schemas.microsoft.com/office/drawing/2014/main" id="{13862361-AC3E-8164-F126-24006E076FE7}"/>
              </a:ext>
            </a:extLst>
          </p:cNvPr>
          <p:cNvPicPr>
            <a:picLocks noChangeAspect="1"/>
          </p:cNvPicPr>
          <p:nvPr/>
        </p:nvPicPr>
        <p:blipFill>
          <a:blip r:embed="rId5"/>
          <a:stretch>
            <a:fillRect/>
          </a:stretch>
        </p:blipFill>
        <p:spPr>
          <a:xfrm>
            <a:off x="6088126" y="3671798"/>
            <a:ext cx="3505226" cy="542929"/>
          </a:xfrm>
          <a:prstGeom prst="rect">
            <a:avLst/>
          </a:prstGeom>
        </p:spPr>
      </p:pic>
      <p:sp>
        <p:nvSpPr>
          <p:cNvPr id="17" name="TextBox 16">
            <a:extLst>
              <a:ext uri="{FF2B5EF4-FFF2-40B4-BE49-F238E27FC236}">
                <a16:creationId xmlns:a16="http://schemas.microsoft.com/office/drawing/2014/main" id="{34F59CED-31F3-BF98-F660-826172D48E0F}"/>
              </a:ext>
            </a:extLst>
          </p:cNvPr>
          <p:cNvSpPr txBox="1"/>
          <p:nvPr/>
        </p:nvSpPr>
        <p:spPr>
          <a:xfrm>
            <a:off x="702362" y="4390647"/>
            <a:ext cx="1748299"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solidFill>
              </a:rPr>
              <a:t>Playlist table</a:t>
            </a:r>
            <a:endParaRPr lang="en-IN" dirty="0">
              <a:solidFill>
                <a:schemeClr val="accent2"/>
              </a:solidFill>
            </a:endParaRPr>
          </a:p>
        </p:txBody>
      </p:sp>
      <p:pic>
        <p:nvPicPr>
          <p:cNvPr id="19" name="Picture 18">
            <a:extLst>
              <a:ext uri="{FF2B5EF4-FFF2-40B4-BE49-F238E27FC236}">
                <a16:creationId xmlns:a16="http://schemas.microsoft.com/office/drawing/2014/main" id="{691BBC01-4708-18B3-823C-83534DF49F9B}"/>
              </a:ext>
            </a:extLst>
          </p:cNvPr>
          <p:cNvPicPr>
            <a:picLocks noChangeAspect="1"/>
          </p:cNvPicPr>
          <p:nvPr/>
        </p:nvPicPr>
        <p:blipFill>
          <a:blip r:embed="rId6"/>
          <a:stretch>
            <a:fillRect/>
          </a:stretch>
        </p:blipFill>
        <p:spPr>
          <a:xfrm>
            <a:off x="1166393" y="4901316"/>
            <a:ext cx="3371875" cy="600079"/>
          </a:xfrm>
          <a:prstGeom prst="rect">
            <a:avLst/>
          </a:prstGeom>
        </p:spPr>
      </p:pic>
      <p:pic>
        <p:nvPicPr>
          <p:cNvPr id="21" name="Picture 20">
            <a:extLst>
              <a:ext uri="{FF2B5EF4-FFF2-40B4-BE49-F238E27FC236}">
                <a16:creationId xmlns:a16="http://schemas.microsoft.com/office/drawing/2014/main" id="{D5D183F8-0389-08E3-C6FD-CA9053DB5CD2}"/>
              </a:ext>
            </a:extLst>
          </p:cNvPr>
          <p:cNvPicPr>
            <a:picLocks noChangeAspect="1"/>
          </p:cNvPicPr>
          <p:nvPr/>
        </p:nvPicPr>
        <p:blipFill>
          <a:blip r:embed="rId7"/>
          <a:stretch>
            <a:fillRect/>
          </a:stretch>
        </p:blipFill>
        <p:spPr>
          <a:xfrm>
            <a:off x="6146252" y="4965967"/>
            <a:ext cx="2933721" cy="552454"/>
          </a:xfrm>
          <a:prstGeom prst="rect">
            <a:avLst/>
          </a:prstGeom>
        </p:spPr>
      </p:pic>
      <p:sp>
        <p:nvSpPr>
          <p:cNvPr id="22" name="TextBox 21">
            <a:extLst>
              <a:ext uri="{FF2B5EF4-FFF2-40B4-BE49-F238E27FC236}">
                <a16:creationId xmlns:a16="http://schemas.microsoft.com/office/drawing/2014/main" id="{3850EE88-7400-5885-3DF1-D91230BD9758}"/>
              </a:ext>
            </a:extLst>
          </p:cNvPr>
          <p:cNvSpPr txBox="1"/>
          <p:nvPr/>
        </p:nvSpPr>
        <p:spPr>
          <a:xfrm>
            <a:off x="5543059" y="4447561"/>
            <a:ext cx="2297680"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schemeClr val="accent2"/>
                </a:solidFill>
              </a:rPr>
              <a:t>Playlist track table</a:t>
            </a:r>
            <a:endParaRPr lang="en-IN" dirty="0">
              <a:solidFill>
                <a:schemeClr val="accent2"/>
              </a:solidFill>
            </a:endParaRPr>
          </a:p>
        </p:txBody>
      </p:sp>
    </p:spTree>
    <p:extLst>
      <p:ext uri="{BB962C8B-B14F-4D97-AF65-F5344CB8AC3E}">
        <p14:creationId xmlns:p14="http://schemas.microsoft.com/office/powerpoint/2010/main" val="58467905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41985-C34C-1477-1B3F-80629C54A3FC}"/>
              </a:ext>
            </a:extLst>
          </p:cNvPr>
          <p:cNvSpPr>
            <a:spLocks noGrp="1"/>
          </p:cNvSpPr>
          <p:nvPr>
            <p:ph type="title"/>
          </p:nvPr>
        </p:nvSpPr>
        <p:spPr>
          <a:xfrm>
            <a:off x="1719441" y="176478"/>
            <a:ext cx="10515600" cy="1325563"/>
          </a:xfrm>
        </p:spPr>
        <p:txBody>
          <a:bodyPr/>
          <a:lstStyle/>
          <a:p>
            <a:r>
              <a:rPr lang="en-US" sz="2400" b="1" dirty="0">
                <a:solidFill>
                  <a:srgbClr val="FF0000"/>
                </a:solidFill>
                <a:latin typeface="Times New Roman" panose="02020603050405020304" pitchFamily="18" charset="0"/>
                <a:ea typeface="+mn-ea"/>
                <a:cs typeface="Times New Roman" panose="02020603050405020304" pitchFamily="18" charset="0"/>
              </a:rPr>
              <a:t>ER Diagram</a:t>
            </a:r>
            <a:endParaRPr lang="en-IN" sz="2400" b="1" dirty="0">
              <a:solidFill>
                <a:srgbClr val="FF0000"/>
              </a:solidFill>
              <a:latin typeface="Times New Roman" panose="02020603050405020304" pitchFamily="18" charset="0"/>
              <a:ea typeface="+mn-ea"/>
              <a:cs typeface="Times New Roman" panose="02020603050405020304" pitchFamily="18" charset="0"/>
            </a:endParaRPr>
          </a:p>
        </p:txBody>
      </p:sp>
      <p:pic>
        <p:nvPicPr>
          <p:cNvPr id="5" name="Content Placeholder 4" descr="A computer screen shot of a computer">
            <a:hlinkClick r:id="rId2" action="ppaction://hlinkfile"/>
            <a:extLst>
              <a:ext uri="{FF2B5EF4-FFF2-40B4-BE49-F238E27FC236}">
                <a16:creationId xmlns:a16="http://schemas.microsoft.com/office/drawing/2014/main" id="{420EEF2D-A349-41A0-6A7F-95B4C0C5079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2218" y="1082575"/>
            <a:ext cx="7368015" cy="5217654"/>
          </a:xfrm>
        </p:spPr>
      </p:pic>
    </p:spTree>
    <p:extLst>
      <p:ext uri="{BB962C8B-B14F-4D97-AF65-F5344CB8AC3E}">
        <p14:creationId xmlns:p14="http://schemas.microsoft.com/office/powerpoint/2010/main" val="377352831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4ED63-3338-0BD3-92FF-D0C365F5A15C}"/>
              </a:ext>
            </a:extLst>
          </p:cNvPr>
          <p:cNvSpPr>
            <a:spLocks noGrp="1"/>
          </p:cNvSpPr>
          <p:nvPr>
            <p:ph type="title"/>
          </p:nvPr>
        </p:nvSpPr>
        <p:spPr>
          <a:xfrm>
            <a:off x="368365" y="434019"/>
            <a:ext cx="10515600" cy="1325563"/>
          </a:xfrm>
        </p:spPr>
        <p:txBody>
          <a:bodyPr/>
          <a:lstStyle/>
          <a:p>
            <a:r>
              <a:rPr lang="en-US" altLang="en-US" sz="2400" b="1" dirty="0">
                <a:solidFill>
                  <a:srgbClr val="FF0000"/>
                </a:solidFill>
                <a:latin typeface="Times New Roman" panose="02020603050405020304" pitchFamily="18" charset="0"/>
                <a:ea typeface="+mn-ea"/>
                <a:cs typeface="Times New Roman" panose="02020603050405020304" pitchFamily="18" charset="0"/>
              </a:rPr>
              <a:t>ER DIAGRAM DESCRIPTION</a:t>
            </a:r>
            <a:br>
              <a:rPr lang="en-US" altLang="en-US" sz="2400" b="1" dirty="0">
                <a:solidFill>
                  <a:srgbClr val="FF0000"/>
                </a:solidFill>
                <a:latin typeface="Times New Roman" panose="02020603050405020304" pitchFamily="18" charset="0"/>
                <a:ea typeface="+mn-ea"/>
                <a:cs typeface="Times New Roman" panose="02020603050405020304" pitchFamily="18" charset="0"/>
              </a:rPr>
            </a:br>
            <a:endParaRPr lang="en-IN" sz="2400" b="1" dirty="0">
              <a:solidFill>
                <a:srgbClr val="FF0000"/>
              </a:solidFill>
              <a:latin typeface="Times New Roman" panose="02020603050405020304" pitchFamily="18" charset="0"/>
              <a:ea typeface="+mn-ea"/>
              <a:cs typeface="Times New Roman" panose="02020603050405020304" pitchFamily="18" charset="0"/>
            </a:endParaRPr>
          </a:p>
        </p:txBody>
      </p:sp>
      <p:sp>
        <p:nvSpPr>
          <p:cNvPr id="5" name="Rectangle 1">
            <a:extLst>
              <a:ext uri="{FF2B5EF4-FFF2-40B4-BE49-F238E27FC236}">
                <a16:creationId xmlns:a16="http://schemas.microsoft.com/office/drawing/2014/main" id="{79197A21-D602-37BE-8571-115047D897B3}"/>
              </a:ext>
            </a:extLst>
          </p:cNvPr>
          <p:cNvSpPr>
            <a:spLocks noGrp="1" noChangeArrowheads="1"/>
          </p:cNvSpPr>
          <p:nvPr>
            <p:ph idx="1"/>
          </p:nvPr>
        </p:nvSpPr>
        <p:spPr bwMode="auto">
          <a:xfrm>
            <a:off x="769356" y="1096801"/>
            <a:ext cx="10928657"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Core Entities:</a:t>
            </a:r>
            <a:r>
              <a:rPr kumimoji="0" lang="en-US" altLang="en-US" sz="1800" b="0" i="0" u="none" strike="noStrike" cap="none" normalizeH="0" baseline="0" dirty="0">
                <a:ln>
                  <a:noFill/>
                </a:ln>
                <a:solidFill>
                  <a:schemeClr val="tx1"/>
                </a:solidFill>
                <a:effectLst/>
                <a:latin typeface="Arial" panose="020B0604020202020204" pitchFamily="34" charset="0"/>
              </a:rPr>
              <a:t> 11 main tables including </a:t>
            </a:r>
            <a:r>
              <a:rPr kumimoji="0" lang="en-US" altLang="en-US" sz="1800" b="0" i="1" u="none" strike="noStrike" cap="none" normalizeH="0" baseline="0" dirty="0">
                <a:ln>
                  <a:noFill/>
                </a:ln>
                <a:solidFill>
                  <a:schemeClr val="tx1"/>
                </a:solidFill>
                <a:effectLst/>
                <a:latin typeface="Arial" panose="020B0604020202020204" pitchFamily="34" charset="0"/>
              </a:rPr>
              <a:t>Customer, Employee, Artist, Album, Track, Genre, MediaType,         Playlist, Invoice, and </a:t>
            </a:r>
            <a:r>
              <a:rPr kumimoji="0" lang="en-US" altLang="en-US" sz="1800" b="0" i="1" u="none" strike="noStrike" cap="none" normalizeH="0" baseline="0" dirty="0" err="1">
                <a:ln>
                  <a:noFill/>
                </a:ln>
                <a:solidFill>
                  <a:schemeClr val="tx1"/>
                </a:solidFill>
                <a:effectLst/>
                <a:latin typeface="Arial" panose="020B0604020202020204" pitchFamily="34" charset="0"/>
              </a:rPr>
              <a:t>InvoiceLine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Relational Structure:</a:t>
            </a:r>
            <a:r>
              <a:rPr kumimoji="0" lang="en-US" altLang="en-US" sz="1800" b="0" i="0" u="none" strike="noStrike" cap="none" normalizeH="0" baseline="0" dirty="0">
                <a:ln>
                  <a:noFill/>
                </a:ln>
                <a:solidFill>
                  <a:schemeClr val="tx1"/>
                </a:solidFill>
                <a:effectLst/>
                <a:latin typeface="Arial" panose="020B0604020202020204" pitchFamily="34" charset="0"/>
              </a:rPr>
              <a:t> Foreign keys ensure data integrity and connect music catalog with business operations.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Sales Flow:</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Invoice</a:t>
            </a:r>
            <a:r>
              <a:rPr kumimoji="0" lang="en-US" altLang="en-US" sz="1800" b="0" i="0" u="none" strike="noStrike" cap="none" normalizeH="0" baseline="0" dirty="0">
                <a:ln>
                  <a:noFill/>
                </a:ln>
                <a:solidFill>
                  <a:schemeClr val="tx1"/>
                </a:solidFill>
                <a:effectLst/>
                <a:latin typeface="Arial" panose="020B0604020202020204" pitchFamily="34" charset="0"/>
              </a:rPr>
              <a:t> records transactions; </a:t>
            </a:r>
            <a:r>
              <a:rPr kumimoji="0" lang="en-US" altLang="en-US" sz="1800" b="0" i="1" u="none" strike="noStrike" cap="none" normalizeH="0" baseline="0" dirty="0" err="1">
                <a:ln>
                  <a:noFill/>
                </a:ln>
                <a:solidFill>
                  <a:schemeClr val="tx1"/>
                </a:solidFill>
                <a:effectLst/>
                <a:latin typeface="Arial" panose="020B0604020202020204" pitchFamily="34" charset="0"/>
              </a:rPr>
              <a:t>InvoiceLine</a:t>
            </a:r>
            <a:r>
              <a:rPr kumimoji="0" lang="en-US" altLang="en-US" sz="1800" b="0" i="0" u="none" strike="noStrike" cap="none" normalizeH="0" baseline="0" dirty="0">
                <a:ln>
                  <a:noFill/>
                </a:ln>
                <a:solidFill>
                  <a:schemeClr val="tx1"/>
                </a:solidFill>
                <a:effectLst/>
                <a:latin typeface="Arial" panose="020B0604020202020204" pitchFamily="34" charset="0"/>
              </a:rPr>
              <a:t> details each purchased track with price and quantity.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Music Classification:</a:t>
            </a:r>
            <a:r>
              <a:rPr kumimoji="0" lang="en-US" altLang="en-US" sz="1800" b="0" i="0" u="none" strike="noStrike" cap="none" normalizeH="0" baseline="0" dirty="0">
                <a:ln>
                  <a:noFill/>
                </a:ln>
                <a:solidFill>
                  <a:schemeClr val="tx1"/>
                </a:solidFill>
                <a:effectLst/>
                <a:latin typeface="Arial" panose="020B0604020202020204" pitchFamily="34" charset="0"/>
              </a:rPr>
              <a:t> Tracks linked to </a:t>
            </a:r>
            <a:r>
              <a:rPr kumimoji="0" lang="en-US" altLang="en-US" sz="1800" b="0" i="1" u="none" strike="noStrike" cap="none" normalizeH="0" baseline="0" dirty="0">
                <a:ln>
                  <a:noFill/>
                </a:ln>
                <a:solidFill>
                  <a:schemeClr val="tx1"/>
                </a:solidFill>
                <a:effectLst/>
                <a:latin typeface="Arial" panose="020B0604020202020204" pitchFamily="34" charset="0"/>
              </a:rPr>
              <a:t>Genre, Media Type, Album,</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1" u="none" strike="noStrike" cap="none" normalizeH="0" baseline="0" dirty="0">
                <a:ln>
                  <a:noFill/>
                </a:ln>
                <a:solidFill>
                  <a:schemeClr val="tx1"/>
                </a:solidFill>
                <a:effectLst/>
                <a:latin typeface="Arial" panose="020B0604020202020204" pitchFamily="34" charset="0"/>
              </a:rPr>
              <a:t>Artist</a:t>
            </a:r>
            <a:r>
              <a:rPr kumimoji="0" lang="en-US" altLang="en-US" sz="1800" b="0" i="0" u="none" strike="noStrike" cap="none" normalizeH="0" baseline="0" dirty="0">
                <a:ln>
                  <a:noFill/>
                </a:ln>
                <a:solidFill>
                  <a:schemeClr val="tx1"/>
                </a:solidFill>
                <a:effectLst/>
                <a:latin typeface="Arial" panose="020B0604020202020204" pitchFamily="34" charset="0"/>
              </a:rPr>
              <a:t> for detailed product categorization.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People Data: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Customer</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1" u="none" strike="noStrike" cap="none" normalizeH="0" baseline="0" dirty="0">
                <a:ln>
                  <a:noFill/>
                </a:ln>
                <a:solidFill>
                  <a:schemeClr val="tx1"/>
                </a:solidFill>
                <a:effectLst/>
                <a:latin typeface="Arial" panose="020B0604020202020204" pitchFamily="34" charset="0"/>
              </a:rPr>
              <a:t>Employee</a:t>
            </a:r>
            <a:r>
              <a:rPr kumimoji="0" lang="en-US" altLang="en-US" sz="1800" b="0" i="0" u="none" strike="noStrike" cap="none" normalizeH="0" baseline="0" dirty="0">
                <a:ln>
                  <a:noFill/>
                </a:ln>
                <a:solidFill>
                  <a:schemeClr val="tx1"/>
                </a:solidFill>
                <a:effectLst/>
                <a:latin typeface="Arial" panose="020B0604020202020204" pitchFamily="34" charset="0"/>
              </a:rPr>
              <a:t> tables capture buyer details, support reps, and organizational hierarchy.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Efficient Design:</a:t>
            </a:r>
            <a:r>
              <a:rPr kumimoji="0" lang="en-US" altLang="en-US" sz="1800" b="0" i="0" u="none" strike="noStrike" cap="none" normalizeH="0" baseline="0" dirty="0">
                <a:ln>
                  <a:noFill/>
                </a:ln>
                <a:solidFill>
                  <a:schemeClr val="tx1"/>
                </a:solidFill>
                <a:effectLst/>
                <a:latin typeface="Arial" panose="020B0604020202020204" pitchFamily="34" charset="0"/>
              </a:rPr>
              <a:t> Use of data types (</a:t>
            </a:r>
            <a:r>
              <a:rPr kumimoji="0" lang="en-US" altLang="en-US" sz="1800" b="0" i="1" u="none" strike="noStrike" cap="none" normalizeH="0" baseline="0" dirty="0">
                <a:ln>
                  <a:noFill/>
                </a:ln>
                <a:solidFill>
                  <a:schemeClr val="tx1"/>
                </a:solidFill>
                <a:effectLst/>
                <a:latin typeface="Arial" panose="020B0604020202020204" pitchFamily="34" charset="0"/>
              </a:rPr>
              <a:t>INT, VARCHAR, DECIMAL</a:t>
            </a:r>
            <a:r>
              <a:rPr kumimoji="0" lang="en-US" altLang="en-US" sz="1800" b="0" i="0" u="none" strike="noStrike" cap="none" normalizeH="0" baseline="0" dirty="0">
                <a:ln>
                  <a:noFill/>
                </a:ln>
                <a:solidFill>
                  <a:schemeClr val="tx1"/>
                </a:solidFill>
                <a:effectLst/>
                <a:latin typeface="Arial" panose="020B0604020202020204" pitchFamily="34" charset="0"/>
              </a:rPr>
              <a:t>) ensures accuracy and optimized storage.</a:t>
            </a:r>
          </a:p>
        </p:txBody>
      </p:sp>
    </p:spTree>
    <p:extLst>
      <p:ext uri="{BB962C8B-B14F-4D97-AF65-F5344CB8AC3E}">
        <p14:creationId xmlns:p14="http://schemas.microsoft.com/office/powerpoint/2010/main" val="19035628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72085-0C01-C93C-CC20-06BBDC2CCF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0A9AAF-B0BF-A9F1-F85F-8FF837EE7B1B}"/>
              </a:ext>
            </a:extLst>
          </p:cNvPr>
          <p:cNvSpPr>
            <a:spLocks noGrp="1"/>
          </p:cNvSpPr>
          <p:nvPr>
            <p:ph type="title"/>
          </p:nvPr>
        </p:nvSpPr>
        <p:spPr>
          <a:xfrm>
            <a:off x="712264" y="852440"/>
            <a:ext cx="10515600" cy="1325563"/>
          </a:xfrm>
        </p:spPr>
        <p:txBody>
          <a:bodyPr/>
          <a:lstStyle/>
          <a:p>
            <a:r>
              <a:rPr lang="en-US" sz="2400" b="1" dirty="0">
                <a:solidFill>
                  <a:srgbClr val="FF0000"/>
                </a:solidFill>
                <a:latin typeface="Times New Roman" panose="02020603050405020304" pitchFamily="18" charset="0"/>
                <a:ea typeface="+mn-ea"/>
                <a:cs typeface="Times New Roman" panose="02020603050405020304" pitchFamily="18" charset="0"/>
              </a:rPr>
              <a:t>Importing  data into the tables</a:t>
            </a:r>
            <a:endParaRPr lang="en-IN" sz="2400" b="1" dirty="0">
              <a:solidFill>
                <a:srgbClr val="FF0000"/>
              </a:solidFill>
              <a:latin typeface="Times New Roman" panose="02020603050405020304" pitchFamily="18" charset="0"/>
              <a:ea typeface="+mn-ea"/>
              <a:cs typeface="Times New Roman" panose="02020603050405020304" pitchFamily="18" charset="0"/>
            </a:endParaRPr>
          </a:p>
        </p:txBody>
      </p:sp>
      <p:pic>
        <p:nvPicPr>
          <p:cNvPr id="5" name="Content Placeholder 4" descr="A screenshot of a computer&#10;&#10;AI-generated content may be incorrect.">
            <a:extLst>
              <a:ext uri="{FF2B5EF4-FFF2-40B4-BE49-F238E27FC236}">
                <a16:creationId xmlns:a16="http://schemas.microsoft.com/office/drawing/2014/main" id="{0C9862B3-3729-5416-88C9-8C09573976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3419" y="1574911"/>
            <a:ext cx="2280707" cy="2938821"/>
          </a:xfrm>
        </p:spPr>
      </p:pic>
      <p:sp>
        <p:nvSpPr>
          <p:cNvPr id="3" name="TextBox 2">
            <a:extLst>
              <a:ext uri="{FF2B5EF4-FFF2-40B4-BE49-F238E27FC236}">
                <a16:creationId xmlns:a16="http://schemas.microsoft.com/office/drawing/2014/main" id="{07E37631-D86C-FAD2-8E16-9C38892C3D1E}"/>
              </a:ext>
            </a:extLst>
          </p:cNvPr>
          <p:cNvSpPr txBox="1"/>
          <p:nvPr/>
        </p:nvSpPr>
        <p:spPr>
          <a:xfrm>
            <a:off x="497874" y="2251314"/>
            <a:ext cx="8753332" cy="2585323"/>
          </a:xfrm>
          <a:prstGeom prst="rect">
            <a:avLst/>
          </a:prstGeom>
          <a:noFill/>
        </p:spPr>
        <p:txBody>
          <a:bodyPr wrap="square" rtlCol="0">
            <a:spAutoFit/>
          </a:bodyPr>
          <a:lstStyle/>
          <a:p>
            <a:r>
              <a:rPr lang="en-US" b="1" dirty="0"/>
              <a:t>Bulk Importing:</a:t>
            </a:r>
            <a:r>
              <a:rPr lang="en-US" dirty="0"/>
              <a:t> Use LOAD DATA INFILE for fast loading of large datasets (e.g., tracks from CSV).</a:t>
            </a:r>
          </a:p>
          <a:p>
            <a:r>
              <a:rPr lang="en-US" b="1" dirty="0"/>
              <a:t>High Performance:</a:t>
            </a:r>
            <a:r>
              <a:rPr lang="en-US" dirty="0"/>
              <a:t> Optimized for handling large volumes of data quickly and efficiently.</a:t>
            </a:r>
          </a:p>
          <a:p>
            <a:r>
              <a:rPr lang="en-US" b="1" dirty="0"/>
              <a:t>Structured Process:</a:t>
            </a:r>
            <a:r>
              <a:rPr lang="en-US" dirty="0"/>
              <a:t> Ensures organized and systematic data insertion.</a:t>
            </a:r>
          </a:p>
          <a:p>
            <a:r>
              <a:rPr lang="en-US" b="1" dirty="0"/>
              <a:t>Guided Tools:</a:t>
            </a:r>
            <a:r>
              <a:rPr lang="en-US" dirty="0"/>
              <a:t> Import wizards provide step-by-step assistance for easier workflow.</a:t>
            </a:r>
          </a:p>
          <a:p>
            <a:r>
              <a:rPr lang="en-US" b="1" dirty="0"/>
              <a:t>Accuracy &amp; Flexibility:</a:t>
            </a:r>
            <a:r>
              <a:rPr lang="en-US" dirty="0"/>
              <a:t> Supports customization and validation at each stage to maintain data quality.</a:t>
            </a:r>
          </a:p>
          <a:p>
            <a:endParaRPr lang="en-IN" dirty="0"/>
          </a:p>
        </p:txBody>
      </p:sp>
    </p:spTree>
    <p:extLst>
      <p:ext uri="{BB962C8B-B14F-4D97-AF65-F5344CB8AC3E}">
        <p14:creationId xmlns:p14="http://schemas.microsoft.com/office/powerpoint/2010/main" val="132279291"/>
      </p:ext>
    </p:extLst>
  </p:cSld>
  <p:clrMapOvr>
    <a:masterClrMapping/>
  </p:clrMapOvr>
  <p:transition spd="slow">
    <p:wipe/>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1129</TotalTime>
  <Words>2843</Words>
  <Application>Microsoft Office PowerPoint</Application>
  <PresentationFormat>Widescreen</PresentationFormat>
  <Paragraphs>253</Paragraphs>
  <Slides>26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Aptos</vt:lpstr>
      <vt:lpstr>Aptos Display</vt:lpstr>
      <vt:lpstr>Arial</vt:lpstr>
      <vt:lpstr>Baguet Script</vt:lpstr>
      <vt:lpstr>Calibri</vt:lpstr>
      <vt:lpstr>Courier New</vt:lpstr>
      <vt:lpstr>Google Sans</vt:lpstr>
      <vt:lpstr>Google Sans Text</vt:lpstr>
      <vt:lpstr>Times New Roman</vt:lpstr>
      <vt:lpstr>Wingdings</vt:lpstr>
      <vt:lpstr>Custom Design</vt:lpstr>
      <vt:lpstr>PowerPoint Presentation</vt:lpstr>
      <vt:lpstr>PowerPoint Presentation</vt:lpstr>
      <vt:lpstr>Introduction:</vt:lpstr>
      <vt:lpstr>Creating Tables</vt:lpstr>
      <vt:lpstr>PowerPoint Presentation</vt:lpstr>
      <vt:lpstr>PowerPoint Presentation</vt:lpstr>
      <vt:lpstr>ER Diagram</vt:lpstr>
      <vt:lpstr>ER DIAGRAM DESCRIPTION </vt:lpstr>
      <vt:lpstr>Importing  data into the tables</vt:lpstr>
      <vt:lpstr>Challenges we gone through</vt:lpstr>
      <vt:lpstr>Problem Statement:</vt:lpstr>
      <vt:lpstr>Queries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Insights</vt:lpstr>
      <vt:lpstr>PowerPoint Presentation</vt:lpstr>
      <vt:lpstr>Conclusion :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yalamanchilli ravindranadh</dc:creator>
  <cp:lastModifiedBy>yalamanchilli ravindranadh</cp:lastModifiedBy>
  <cp:revision>27</cp:revision>
  <dcterms:created xsi:type="dcterms:W3CDTF">2025-09-09T09:17:29Z</dcterms:created>
  <dcterms:modified xsi:type="dcterms:W3CDTF">2025-09-13T06:43:52Z</dcterms:modified>
</cp:coreProperties>
</file>