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6" r:id="rId8"/>
    <p:sldId id="262" r:id="rId9"/>
    <p:sldId id="263" r:id="rId10"/>
    <p:sldId id="265" r:id="rId11"/>
    <p:sldId id="275" r:id="rId12"/>
    <p:sldId id="264" r:id="rId13"/>
    <p:sldId id="293" r:id="rId14"/>
    <p:sldId id="294" r:id="rId15"/>
    <p:sldId id="295" r:id="rId16"/>
    <p:sldId id="296" r:id="rId17"/>
    <p:sldId id="268" r:id="rId18"/>
    <p:sldId id="269" r:id="rId19"/>
    <p:sldId id="270" r:id="rId20"/>
    <p:sldId id="266" r:id="rId21"/>
    <p:sldId id="267" r:id="rId22"/>
    <p:sldId id="271" r:id="rId23"/>
    <p:sldId id="272" r:id="rId24"/>
    <p:sldId id="273" r:id="rId25"/>
    <p:sldId id="274" r:id="rId26"/>
    <p:sldId id="277" r:id="rId27"/>
    <p:sldId id="278" r:id="rId28"/>
    <p:sldId id="279" r:id="rId29"/>
    <p:sldId id="280" r:id="rId30"/>
    <p:sldId id="281" r:id="rId31"/>
    <p:sldId id="282" r:id="rId32"/>
    <p:sldId id="283" r:id="rId33"/>
    <p:sldId id="285" r:id="rId34"/>
    <p:sldId id="284" r:id="rId35"/>
    <p:sldId id="287" r:id="rId36"/>
    <p:sldId id="286" r:id="rId37"/>
    <p:sldId id="288" r:id="rId38"/>
    <p:sldId id="289" r:id="rId39"/>
    <p:sldId id="290" r:id="rId40"/>
    <p:sldId id="291"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0CD28-94E3-4DD8-ADCD-BEE9E71DBACF}"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61F3A6E4-E890-4085-B306-1B8A0B8F0DB5}">
      <dgm:prSet/>
      <dgm:spPr/>
      <dgm:t>
        <a:bodyPr/>
        <a:lstStyle/>
        <a:p>
          <a:r>
            <a:rPr lang="en-US"/>
            <a:t>Linear Function</a:t>
          </a:r>
        </a:p>
      </dgm:t>
    </dgm:pt>
    <dgm:pt modelId="{AB580CEB-9D71-45BB-95F8-8B3CCB50478C}" type="parTrans" cxnId="{0A5004F0-2D89-46BC-B798-F207CB5B10DA}">
      <dgm:prSet/>
      <dgm:spPr/>
      <dgm:t>
        <a:bodyPr/>
        <a:lstStyle/>
        <a:p>
          <a:endParaRPr lang="en-US"/>
        </a:p>
      </dgm:t>
    </dgm:pt>
    <dgm:pt modelId="{367A169B-ADEE-4554-8857-6C7416661F2C}" type="sibTrans" cxnId="{0A5004F0-2D89-46BC-B798-F207CB5B10DA}">
      <dgm:prSet/>
      <dgm:spPr/>
      <dgm:t>
        <a:bodyPr/>
        <a:lstStyle/>
        <a:p>
          <a:endParaRPr lang="en-US"/>
        </a:p>
      </dgm:t>
    </dgm:pt>
    <dgm:pt modelId="{7B178FB3-F949-4DA7-87C8-B587849F9A09}">
      <dgm:prSet/>
      <dgm:spPr/>
      <dgm:t>
        <a:bodyPr/>
        <a:lstStyle/>
        <a:p>
          <a:r>
            <a:rPr lang="en-US"/>
            <a:t>Sigmoid or Logistic</a:t>
          </a:r>
        </a:p>
      </dgm:t>
    </dgm:pt>
    <dgm:pt modelId="{F7835FB0-C6D1-4772-8C52-3C00923CE414}" type="parTrans" cxnId="{E8EE3998-7FB1-4D2B-AFA6-399207B92278}">
      <dgm:prSet/>
      <dgm:spPr/>
      <dgm:t>
        <a:bodyPr/>
        <a:lstStyle/>
        <a:p>
          <a:endParaRPr lang="en-US"/>
        </a:p>
      </dgm:t>
    </dgm:pt>
    <dgm:pt modelId="{966DF75E-226F-4821-88B5-B748DBC4401A}" type="sibTrans" cxnId="{E8EE3998-7FB1-4D2B-AFA6-399207B92278}">
      <dgm:prSet/>
      <dgm:spPr/>
      <dgm:t>
        <a:bodyPr/>
        <a:lstStyle/>
        <a:p>
          <a:endParaRPr lang="en-US"/>
        </a:p>
      </dgm:t>
    </dgm:pt>
    <dgm:pt modelId="{27625C54-B2E6-4093-ABF1-0A54F99B752D}">
      <dgm:prSet/>
      <dgm:spPr/>
      <dgm:t>
        <a:bodyPr/>
        <a:lstStyle/>
        <a:p>
          <a:r>
            <a:rPr lang="en-US"/>
            <a:t>Softmax Function</a:t>
          </a:r>
        </a:p>
      </dgm:t>
    </dgm:pt>
    <dgm:pt modelId="{2F9EBB4D-3E85-43B2-B179-29CCEE207676}" type="parTrans" cxnId="{54393A17-875E-4204-80B4-8350F0FD2411}">
      <dgm:prSet/>
      <dgm:spPr/>
      <dgm:t>
        <a:bodyPr/>
        <a:lstStyle/>
        <a:p>
          <a:endParaRPr lang="en-US"/>
        </a:p>
      </dgm:t>
    </dgm:pt>
    <dgm:pt modelId="{206F7D25-31BE-4870-A16E-8230BF650BF4}" type="sibTrans" cxnId="{54393A17-875E-4204-80B4-8350F0FD2411}">
      <dgm:prSet/>
      <dgm:spPr/>
      <dgm:t>
        <a:bodyPr/>
        <a:lstStyle/>
        <a:p>
          <a:endParaRPr lang="en-US"/>
        </a:p>
      </dgm:t>
    </dgm:pt>
    <dgm:pt modelId="{F3CEF493-91B1-4AA1-A5CC-A872859283DF}">
      <dgm:prSet/>
      <dgm:spPr/>
      <dgm:t>
        <a:bodyPr/>
        <a:lstStyle/>
        <a:p>
          <a:r>
            <a:rPr lang="en-US"/>
            <a:t>Tanh – Hyperbolic Tangent</a:t>
          </a:r>
        </a:p>
      </dgm:t>
    </dgm:pt>
    <dgm:pt modelId="{084DF183-BA4E-4D68-8892-5EA03D161A7C}" type="parTrans" cxnId="{5AEE4116-0DE2-48AC-926A-BE968860E42B}">
      <dgm:prSet/>
      <dgm:spPr/>
      <dgm:t>
        <a:bodyPr/>
        <a:lstStyle/>
        <a:p>
          <a:endParaRPr lang="en-US"/>
        </a:p>
      </dgm:t>
    </dgm:pt>
    <dgm:pt modelId="{786BC8FE-4851-4DE4-880F-4797660E0FA7}" type="sibTrans" cxnId="{5AEE4116-0DE2-48AC-926A-BE968860E42B}">
      <dgm:prSet/>
      <dgm:spPr/>
      <dgm:t>
        <a:bodyPr/>
        <a:lstStyle/>
        <a:p>
          <a:endParaRPr lang="en-US"/>
        </a:p>
      </dgm:t>
    </dgm:pt>
    <dgm:pt modelId="{277D0954-862E-4A5B-A92C-B09D67AA68DD}">
      <dgm:prSet/>
      <dgm:spPr/>
      <dgm:t>
        <a:bodyPr/>
        <a:lstStyle/>
        <a:p>
          <a:r>
            <a:rPr lang="en-US" dirty="0" err="1"/>
            <a:t>ReLU</a:t>
          </a:r>
          <a:r>
            <a:rPr lang="en-US" dirty="0"/>
            <a:t> – Rectified Linear Units</a:t>
          </a:r>
        </a:p>
      </dgm:t>
    </dgm:pt>
    <dgm:pt modelId="{70C91609-A181-48D4-821B-36A31CCEA2A9}" type="parTrans" cxnId="{EB90F390-8051-45D4-8F21-6C2D11EB5139}">
      <dgm:prSet/>
      <dgm:spPr/>
      <dgm:t>
        <a:bodyPr/>
        <a:lstStyle/>
        <a:p>
          <a:endParaRPr lang="en-US"/>
        </a:p>
      </dgm:t>
    </dgm:pt>
    <dgm:pt modelId="{40347F42-2657-4CD5-BA63-B40F4B623681}" type="sibTrans" cxnId="{EB90F390-8051-45D4-8F21-6C2D11EB5139}">
      <dgm:prSet/>
      <dgm:spPr/>
      <dgm:t>
        <a:bodyPr/>
        <a:lstStyle/>
        <a:p>
          <a:endParaRPr lang="en-US"/>
        </a:p>
      </dgm:t>
    </dgm:pt>
    <dgm:pt modelId="{69F04C91-8DAE-420C-8228-B586CD1DE69A}">
      <dgm:prSet/>
      <dgm:spPr/>
      <dgm:t>
        <a:bodyPr/>
        <a:lstStyle/>
        <a:p>
          <a:endParaRPr lang="en-US" dirty="0"/>
        </a:p>
      </dgm:t>
    </dgm:pt>
    <dgm:pt modelId="{9329D04D-5C72-4C21-892A-50201DBE13DE}" type="parTrans" cxnId="{687DF381-E43E-49DE-9F40-607F4C5C2C32}">
      <dgm:prSet/>
      <dgm:spPr/>
      <dgm:t>
        <a:bodyPr/>
        <a:lstStyle/>
        <a:p>
          <a:endParaRPr lang="en-US"/>
        </a:p>
      </dgm:t>
    </dgm:pt>
    <dgm:pt modelId="{D2C9B5FB-D25A-494A-9520-7960856B5088}" type="sibTrans" cxnId="{687DF381-E43E-49DE-9F40-607F4C5C2C32}">
      <dgm:prSet/>
      <dgm:spPr/>
      <dgm:t>
        <a:bodyPr/>
        <a:lstStyle/>
        <a:p>
          <a:endParaRPr lang="en-US"/>
        </a:p>
      </dgm:t>
    </dgm:pt>
    <dgm:pt modelId="{2B868E1D-4932-4155-99E4-75028C7C021B}" type="pres">
      <dgm:prSet presAssocID="{1030CD28-94E3-4DD8-ADCD-BEE9E71DBACF}" presName="vert0" presStyleCnt="0">
        <dgm:presLayoutVars>
          <dgm:dir/>
          <dgm:animOne val="branch"/>
          <dgm:animLvl val="lvl"/>
        </dgm:presLayoutVars>
      </dgm:prSet>
      <dgm:spPr/>
    </dgm:pt>
    <dgm:pt modelId="{9748F9A8-AFAC-4646-9738-51401EE51E42}" type="pres">
      <dgm:prSet presAssocID="{61F3A6E4-E890-4085-B306-1B8A0B8F0DB5}" presName="thickLine" presStyleLbl="alignNode1" presStyleIdx="0" presStyleCnt="6"/>
      <dgm:spPr/>
    </dgm:pt>
    <dgm:pt modelId="{EC1DF786-B774-4CBA-84F1-EB6E55442449}" type="pres">
      <dgm:prSet presAssocID="{61F3A6E4-E890-4085-B306-1B8A0B8F0DB5}" presName="horz1" presStyleCnt="0"/>
      <dgm:spPr/>
    </dgm:pt>
    <dgm:pt modelId="{CD11D122-013D-4D31-AB95-B01B38804560}" type="pres">
      <dgm:prSet presAssocID="{61F3A6E4-E890-4085-B306-1B8A0B8F0DB5}" presName="tx1" presStyleLbl="revTx" presStyleIdx="0" presStyleCnt="6"/>
      <dgm:spPr/>
    </dgm:pt>
    <dgm:pt modelId="{995766B8-00C0-43EA-BE54-FEB07DED4EFF}" type="pres">
      <dgm:prSet presAssocID="{61F3A6E4-E890-4085-B306-1B8A0B8F0DB5}" presName="vert1" presStyleCnt="0"/>
      <dgm:spPr/>
    </dgm:pt>
    <dgm:pt modelId="{57770009-4B85-48BF-AEE0-5F8C95FA3FBC}" type="pres">
      <dgm:prSet presAssocID="{7B178FB3-F949-4DA7-87C8-B587849F9A09}" presName="thickLine" presStyleLbl="alignNode1" presStyleIdx="1" presStyleCnt="6"/>
      <dgm:spPr/>
    </dgm:pt>
    <dgm:pt modelId="{EA655BBE-0AE4-49E6-85A4-6BA204D78312}" type="pres">
      <dgm:prSet presAssocID="{7B178FB3-F949-4DA7-87C8-B587849F9A09}" presName="horz1" presStyleCnt="0"/>
      <dgm:spPr/>
    </dgm:pt>
    <dgm:pt modelId="{6D5036F0-1020-4BC6-8D7F-41DB1092DA43}" type="pres">
      <dgm:prSet presAssocID="{7B178FB3-F949-4DA7-87C8-B587849F9A09}" presName="tx1" presStyleLbl="revTx" presStyleIdx="1" presStyleCnt="6"/>
      <dgm:spPr/>
    </dgm:pt>
    <dgm:pt modelId="{F9995B22-80A4-4C35-A121-1929529CD566}" type="pres">
      <dgm:prSet presAssocID="{7B178FB3-F949-4DA7-87C8-B587849F9A09}" presName="vert1" presStyleCnt="0"/>
      <dgm:spPr/>
    </dgm:pt>
    <dgm:pt modelId="{9D7C1C2A-FAAE-4A6B-84E8-566B5FBA5791}" type="pres">
      <dgm:prSet presAssocID="{27625C54-B2E6-4093-ABF1-0A54F99B752D}" presName="thickLine" presStyleLbl="alignNode1" presStyleIdx="2" presStyleCnt="6"/>
      <dgm:spPr/>
    </dgm:pt>
    <dgm:pt modelId="{375E2B07-4128-43B8-9CDE-1C11939EBDC7}" type="pres">
      <dgm:prSet presAssocID="{27625C54-B2E6-4093-ABF1-0A54F99B752D}" presName="horz1" presStyleCnt="0"/>
      <dgm:spPr/>
    </dgm:pt>
    <dgm:pt modelId="{F110C87F-543F-43CB-B063-34963F791231}" type="pres">
      <dgm:prSet presAssocID="{27625C54-B2E6-4093-ABF1-0A54F99B752D}" presName="tx1" presStyleLbl="revTx" presStyleIdx="2" presStyleCnt="6"/>
      <dgm:spPr/>
    </dgm:pt>
    <dgm:pt modelId="{5708871F-C566-40A4-A9D6-3318FE2DC388}" type="pres">
      <dgm:prSet presAssocID="{27625C54-B2E6-4093-ABF1-0A54F99B752D}" presName="vert1" presStyleCnt="0"/>
      <dgm:spPr/>
    </dgm:pt>
    <dgm:pt modelId="{C3712F34-7D42-48EA-8605-77A1FD82B6D7}" type="pres">
      <dgm:prSet presAssocID="{F3CEF493-91B1-4AA1-A5CC-A872859283DF}" presName="thickLine" presStyleLbl="alignNode1" presStyleIdx="3" presStyleCnt="6"/>
      <dgm:spPr/>
    </dgm:pt>
    <dgm:pt modelId="{197EB1E1-BEC3-4D8F-8D96-61312C6F69EC}" type="pres">
      <dgm:prSet presAssocID="{F3CEF493-91B1-4AA1-A5CC-A872859283DF}" presName="horz1" presStyleCnt="0"/>
      <dgm:spPr/>
    </dgm:pt>
    <dgm:pt modelId="{61836AA3-FE48-4178-A3BE-755737BF9321}" type="pres">
      <dgm:prSet presAssocID="{F3CEF493-91B1-4AA1-A5CC-A872859283DF}" presName="tx1" presStyleLbl="revTx" presStyleIdx="3" presStyleCnt="6"/>
      <dgm:spPr/>
    </dgm:pt>
    <dgm:pt modelId="{13282487-FDE5-4EA6-8D30-F922E93C3E29}" type="pres">
      <dgm:prSet presAssocID="{F3CEF493-91B1-4AA1-A5CC-A872859283DF}" presName="vert1" presStyleCnt="0"/>
      <dgm:spPr/>
    </dgm:pt>
    <dgm:pt modelId="{5EA36FF8-E422-4F9B-9051-033DC33F02D2}" type="pres">
      <dgm:prSet presAssocID="{277D0954-862E-4A5B-A92C-B09D67AA68DD}" presName="thickLine" presStyleLbl="alignNode1" presStyleIdx="4" presStyleCnt="6"/>
      <dgm:spPr/>
    </dgm:pt>
    <dgm:pt modelId="{DB3643B3-DFEF-4118-820A-3D12403567FD}" type="pres">
      <dgm:prSet presAssocID="{277D0954-862E-4A5B-A92C-B09D67AA68DD}" presName="horz1" presStyleCnt="0"/>
      <dgm:spPr/>
    </dgm:pt>
    <dgm:pt modelId="{81252ED7-59E4-4A29-A0EF-7B4B944AF955}" type="pres">
      <dgm:prSet presAssocID="{277D0954-862E-4A5B-A92C-B09D67AA68DD}" presName="tx1" presStyleLbl="revTx" presStyleIdx="4" presStyleCnt="6"/>
      <dgm:spPr/>
    </dgm:pt>
    <dgm:pt modelId="{B05D4CCE-94C5-4C08-ADAC-5019C49732E1}" type="pres">
      <dgm:prSet presAssocID="{277D0954-862E-4A5B-A92C-B09D67AA68DD}" presName="vert1" presStyleCnt="0"/>
      <dgm:spPr/>
    </dgm:pt>
    <dgm:pt modelId="{9BE92EEE-9986-4ACC-A2D8-B43868F939CC}" type="pres">
      <dgm:prSet presAssocID="{69F04C91-8DAE-420C-8228-B586CD1DE69A}" presName="thickLine" presStyleLbl="alignNode1" presStyleIdx="5" presStyleCnt="6"/>
      <dgm:spPr/>
    </dgm:pt>
    <dgm:pt modelId="{B5AE1341-ED40-4981-83D7-27D763D338AE}" type="pres">
      <dgm:prSet presAssocID="{69F04C91-8DAE-420C-8228-B586CD1DE69A}" presName="horz1" presStyleCnt="0"/>
      <dgm:spPr/>
    </dgm:pt>
    <dgm:pt modelId="{C9B8F0BD-AF43-4A6E-A4C4-4C22A358FA2A}" type="pres">
      <dgm:prSet presAssocID="{69F04C91-8DAE-420C-8228-B586CD1DE69A}" presName="tx1" presStyleLbl="revTx" presStyleIdx="5" presStyleCnt="6"/>
      <dgm:spPr/>
    </dgm:pt>
    <dgm:pt modelId="{EA21D45A-2AEA-458F-A832-2D2069078034}" type="pres">
      <dgm:prSet presAssocID="{69F04C91-8DAE-420C-8228-B586CD1DE69A}" presName="vert1" presStyleCnt="0"/>
      <dgm:spPr/>
    </dgm:pt>
  </dgm:ptLst>
  <dgm:cxnLst>
    <dgm:cxn modelId="{5AEE4116-0DE2-48AC-926A-BE968860E42B}" srcId="{1030CD28-94E3-4DD8-ADCD-BEE9E71DBACF}" destId="{F3CEF493-91B1-4AA1-A5CC-A872859283DF}" srcOrd="3" destOrd="0" parTransId="{084DF183-BA4E-4D68-8892-5EA03D161A7C}" sibTransId="{786BC8FE-4851-4DE4-880F-4797660E0FA7}"/>
    <dgm:cxn modelId="{54393A17-875E-4204-80B4-8350F0FD2411}" srcId="{1030CD28-94E3-4DD8-ADCD-BEE9E71DBACF}" destId="{27625C54-B2E6-4093-ABF1-0A54F99B752D}" srcOrd="2" destOrd="0" parTransId="{2F9EBB4D-3E85-43B2-B179-29CCEE207676}" sibTransId="{206F7D25-31BE-4870-A16E-8230BF650BF4}"/>
    <dgm:cxn modelId="{7073B334-580C-42CF-9AA5-1A7AD75A825A}" type="presOf" srcId="{F3CEF493-91B1-4AA1-A5CC-A872859283DF}" destId="{61836AA3-FE48-4178-A3BE-755737BF9321}" srcOrd="0" destOrd="0" presId="urn:microsoft.com/office/officeart/2008/layout/LinedList"/>
    <dgm:cxn modelId="{D57B8860-60F0-41EC-9FD5-511B9E08F8B7}" type="presOf" srcId="{27625C54-B2E6-4093-ABF1-0A54F99B752D}" destId="{F110C87F-543F-43CB-B063-34963F791231}" srcOrd="0" destOrd="0" presId="urn:microsoft.com/office/officeart/2008/layout/LinedList"/>
    <dgm:cxn modelId="{8B7C026B-D7AC-4265-9870-1C93199A8492}" type="presOf" srcId="{61F3A6E4-E890-4085-B306-1B8A0B8F0DB5}" destId="{CD11D122-013D-4D31-AB95-B01B38804560}" srcOrd="0" destOrd="0" presId="urn:microsoft.com/office/officeart/2008/layout/LinedList"/>
    <dgm:cxn modelId="{687DF381-E43E-49DE-9F40-607F4C5C2C32}" srcId="{1030CD28-94E3-4DD8-ADCD-BEE9E71DBACF}" destId="{69F04C91-8DAE-420C-8228-B586CD1DE69A}" srcOrd="5" destOrd="0" parTransId="{9329D04D-5C72-4C21-892A-50201DBE13DE}" sibTransId="{D2C9B5FB-D25A-494A-9520-7960856B5088}"/>
    <dgm:cxn modelId="{EB90F390-8051-45D4-8F21-6C2D11EB5139}" srcId="{1030CD28-94E3-4DD8-ADCD-BEE9E71DBACF}" destId="{277D0954-862E-4A5B-A92C-B09D67AA68DD}" srcOrd="4" destOrd="0" parTransId="{70C91609-A181-48D4-821B-36A31CCEA2A9}" sibTransId="{40347F42-2657-4CD5-BA63-B40F4B623681}"/>
    <dgm:cxn modelId="{E8EE3998-7FB1-4D2B-AFA6-399207B92278}" srcId="{1030CD28-94E3-4DD8-ADCD-BEE9E71DBACF}" destId="{7B178FB3-F949-4DA7-87C8-B587849F9A09}" srcOrd="1" destOrd="0" parTransId="{F7835FB0-C6D1-4772-8C52-3C00923CE414}" sibTransId="{966DF75E-226F-4821-88B5-B748DBC4401A}"/>
    <dgm:cxn modelId="{8AB54FA9-180A-418C-BB6F-F6B065BA2D2B}" type="presOf" srcId="{69F04C91-8DAE-420C-8228-B586CD1DE69A}" destId="{C9B8F0BD-AF43-4A6E-A4C4-4C22A358FA2A}" srcOrd="0" destOrd="0" presId="urn:microsoft.com/office/officeart/2008/layout/LinedList"/>
    <dgm:cxn modelId="{A2C8E2B1-C1E2-4C39-B7E2-E721E254F347}" type="presOf" srcId="{277D0954-862E-4A5B-A92C-B09D67AA68DD}" destId="{81252ED7-59E4-4A29-A0EF-7B4B944AF955}" srcOrd="0" destOrd="0" presId="urn:microsoft.com/office/officeart/2008/layout/LinedList"/>
    <dgm:cxn modelId="{FED8F1B8-EB79-4D9B-8096-D1485D18414C}" type="presOf" srcId="{1030CD28-94E3-4DD8-ADCD-BEE9E71DBACF}" destId="{2B868E1D-4932-4155-99E4-75028C7C021B}" srcOrd="0" destOrd="0" presId="urn:microsoft.com/office/officeart/2008/layout/LinedList"/>
    <dgm:cxn modelId="{234FDFE0-6128-4772-8AE8-19C1A60381C9}" type="presOf" srcId="{7B178FB3-F949-4DA7-87C8-B587849F9A09}" destId="{6D5036F0-1020-4BC6-8D7F-41DB1092DA43}" srcOrd="0" destOrd="0" presId="urn:microsoft.com/office/officeart/2008/layout/LinedList"/>
    <dgm:cxn modelId="{0A5004F0-2D89-46BC-B798-F207CB5B10DA}" srcId="{1030CD28-94E3-4DD8-ADCD-BEE9E71DBACF}" destId="{61F3A6E4-E890-4085-B306-1B8A0B8F0DB5}" srcOrd="0" destOrd="0" parTransId="{AB580CEB-9D71-45BB-95F8-8B3CCB50478C}" sibTransId="{367A169B-ADEE-4554-8857-6C7416661F2C}"/>
    <dgm:cxn modelId="{2BC408F1-998D-4851-A034-3CE43FE36F6A}" type="presParOf" srcId="{2B868E1D-4932-4155-99E4-75028C7C021B}" destId="{9748F9A8-AFAC-4646-9738-51401EE51E42}" srcOrd="0" destOrd="0" presId="urn:microsoft.com/office/officeart/2008/layout/LinedList"/>
    <dgm:cxn modelId="{8ADE52F7-B59C-478D-9DBE-91C98BA90FD6}" type="presParOf" srcId="{2B868E1D-4932-4155-99E4-75028C7C021B}" destId="{EC1DF786-B774-4CBA-84F1-EB6E55442449}" srcOrd="1" destOrd="0" presId="urn:microsoft.com/office/officeart/2008/layout/LinedList"/>
    <dgm:cxn modelId="{81D61BF4-9961-4335-A42E-0CED4357983C}" type="presParOf" srcId="{EC1DF786-B774-4CBA-84F1-EB6E55442449}" destId="{CD11D122-013D-4D31-AB95-B01B38804560}" srcOrd="0" destOrd="0" presId="urn:microsoft.com/office/officeart/2008/layout/LinedList"/>
    <dgm:cxn modelId="{708C5A62-E050-44B6-BF03-CABF93163640}" type="presParOf" srcId="{EC1DF786-B774-4CBA-84F1-EB6E55442449}" destId="{995766B8-00C0-43EA-BE54-FEB07DED4EFF}" srcOrd="1" destOrd="0" presId="urn:microsoft.com/office/officeart/2008/layout/LinedList"/>
    <dgm:cxn modelId="{B6FA666B-2B3B-47B1-9AB4-71C4127B24C6}" type="presParOf" srcId="{2B868E1D-4932-4155-99E4-75028C7C021B}" destId="{57770009-4B85-48BF-AEE0-5F8C95FA3FBC}" srcOrd="2" destOrd="0" presId="urn:microsoft.com/office/officeart/2008/layout/LinedList"/>
    <dgm:cxn modelId="{738886A8-9E8E-4B15-B35E-F1602D85D82E}" type="presParOf" srcId="{2B868E1D-4932-4155-99E4-75028C7C021B}" destId="{EA655BBE-0AE4-49E6-85A4-6BA204D78312}" srcOrd="3" destOrd="0" presId="urn:microsoft.com/office/officeart/2008/layout/LinedList"/>
    <dgm:cxn modelId="{E159A20A-FD8A-4C44-AF19-7FED8571E824}" type="presParOf" srcId="{EA655BBE-0AE4-49E6-85A4-6BA204D78312}" destId="{6D5036F0-1020-4BC6-8D7F-41DB1092DA43}" srcOrd="0" destOrd="0" presId="urn:microsoft.com/office/officeart/2008/layout/LinedList"/>
    <dgm:cxn modelId="{A49BC805-A7B4-4762-9B35-9EF21BAE0423}" type="presParOf" srcId="{EA655BBE-0AE4-49E6-85A4-6BA204D78312}" destId="{F9995B22-80A4-4C35-A121-1929529CD566}" srcOrd="1" destOrd="0" presId="urn:microsoft.com/office/officeart/2008/layout/LinedList"/>
    <dgm:cxn modelId="{87657D88-807E-476E-B3CA-63383125159E}" type="presParOf" srcId="{2B868E1D-4932-4155-99E4-75028C7C021B}" destId="{9D7C1C2A-FAAE-4A6B-84E8-566B5FBA5791}" srcOrd="4" destOrd="0" presId="urn:microsoft.com/office/officeart/2008/layout/LinedList"/>
    <dgm:cxn modelId="{79D415C4-D90F-4F51-AC53-F74276F6E772}" type="presParOf" srcId="{2B868E1D-4932-4155-99E4-75028C7C021B}" destId="{375E2B07-4128-43B8-9CDE-1C11939EBDC7}" srcOrd="5" destOrd="0" presId="urn:microsoft.com/office/officeart/2008/layout/LinedList"/>
    <dgm:cxn modelId="{827A93FE-713E-4607-9221-8F71E14DD967}" type="presParOf" srcId="{375E2B07-4128-43B8-9CDE-1C11939EBDC7}" destId="{F110C87F-543F-43CB-B063-34963F791231}" srcOrd="0" destOrd="0" presId="urn:microsoft.com/office/officeart/2008/layout/LinedList"/>
    <dgm:cxn modelId="{3A4EBB1D-BC03-4280-A6E4-E3EE38875C7B}" type="presParOf" srcId="{375E2B07-4128-43B8-9CDE-1C11939EBDC7}" destId="{5708871F-C566-40A4-A9D6-3318FE2DC388}" srcOrd="1" destOrd="0" presId="urn:microsoft.com/office/officeart/2008/layout/LinedList"/>
    <dgm:cxn modelId="{3BE024BC-F727-48F2-8DF1-AD1023F5F443}" type="presParOf" srcId="{2B868E1D-4932-4155-99E4-75028C7C021B}" destId="{C3712F34-7D42-48EA-8605-77A1FD82B6D7}" srcOrd="6" destOrd="0" presId="urn:microsoft.com/office/officeart/2008/layout/LinedList"/>
    <dgm:cxn modelId="{0B1A4B69-F241-43F4-A73E-CD35992D1F89}" type="presParOf" srcId="{2B868E1D-4932-4155-99E4-75028C7C021B}" destId="{197EB1E1-BEC3-4D8F-8D96-61312C6F69EC}" srcOrd="7" destOrd="0" presId="urn:microsoft.com/office/officeart/2008/layout/LinedList"/>
    <dgm:cxn modelId="{BFC2717D-D4D0-4203-96D2-9D66DF44C1B6}" type="presParOf" srcId="{197EB1E1-BEC3-4D8F-8D96-61312C6F69EC}" destId="{61836AA3-FE48-4178-A3BE-755737BF9321}" srcOrd="0" destOrd="0" presId="urn:microsoft.com/office/officeart/2008/layout/LinedList"/>
    <dgm:cxn modelId="{3AAA5C67-038F-4487-87F3-E880A8E2D46F}" type="presParOf" srcId="{197EB1E1-BEC3-4D8F-8D96-61312C6F69EC}" destId="{13282487-FDE5-4EA6-8D30-F922E93C3E29}" srcOrd="1" destOrd="0" presId="urn:microsoft.com/office/officeart/2008/layout/LinedList"/>
    <dgm:cxn modelId="{E21F9648-32B7-43D6-BC19-AD2AB95DA868}" type="presParOf" srcId="{2B868E1D-4932-4155-99E4-75028C7C021B}" destId="{5EA36FF8-E422-4F9B-9051-033DC33F02D2}" srcOrd="8" destOrd="0" presId="urn:microsoft.com/office/officeart/2008/layout/LinedList"/>
    <dgm:cxn modelId="{807866A5-3BF8-449A-ABB9-B8DDD7496927}" type="presParOf" srcId="{2B868E1D-4932-4155-99E4-75028C7C021B}" destId="{DB3643B3-DFEF-4118-820A-3D12403567FD}" srcOrd="9" destOrd="0" presId="urn:microsoft.com/office/officeart/2008/layout/LinedList"/>
    <dgm:cxn modelId="{2B5A3888-992F-45C7-A67C-E9E3CC3D8A7F}" type="presParOf" srcId="{DB3643B3-DFEF-4118-820A-3D12403567FD}" destId="{81252ED7-59E4-4A29-A0EF-7B4B944AF955}" srcOrd="0" destOrd="0" presId="urn:microsoft.com/office/officeart/2008/layout/LinedList"/>
    <dgm:cxn modelId="{08097E62-7F93-4DC7-9201-520F0AC9E68B}" type="presParOf" srcId="{DB3643B3-DFEF-4118-820A-3D12403567FD}" destId="{B05D4CCE-94C5-4C08-ADAC-5019C49732E1}" srcOrd="1" destOrd="0" presId="urn:microsoft.com/office/officeart/2008/layout/LinedList"/>
    <dgm:cxn modelId="{A182EC62-262C-4772-9444-BB69BA552F51}" type="presParOf" srcId="{2B868E1D-4932-4155-99E4-75028C7C021B}" destId="{9BE92EEE-9986-4ACC-A2D8-B43868F939CC}" srcOrd="10" destOrd="0" presId="urn:microsoft.com/office/officeart/2008/layout/LinedList"/>
    <dgm:cxn modelId="{27C8D4E8-9EFC-4E5F-AA04-39ECC7D29C2E}" type="presParOf" srcId="{2B868E1D-4932-4155-99E4-75028C7C021B}" destId="{B5AE1341-ED40-4981-83D7-27D763D338AE}" srcOrd="11" destOrd="0" presId="urn:microsoft.com/office/officeart/2008/layout/LinedList"/>
    <dgm:cxn modelId="{F96E61FA-5542-48D0-80C1-83AC665FAA99}" type="presParOf" srcId="{B5AE1341-ED40-4981-83D7-27D763D338AE}" destId="{C9B8F0BD-AF43-4A6E-A4C4-4C22A358FA2A}" srcOrd="0" destOrd="0" presId="urn:microsoft.com/office/officeart/2008/layout/LinedList"/>
    <dgm:cxn modelId="{FB8333DF-4B0A-4C4C-94EE-39727446CA9B}" type="presParOf" srcId="{B5AE1341-ED40-4981-83D7-27D763D338AE}" destId="{EA21D45A-2AEA-458F-A832-2D20690780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8F9A8-AFAC-4646-9738-51401EE51E42}">
      <dsp:nvSpPr>
        <dsp:cNvPr id="0" name=""/>
        <dsp:cNvSpPr/>
      </dsp:nvSpPr>
      <dsp:spPr>
        <a:xfrm>
          <a:off x="0" y="2720"/>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D11D122-013D-4D31-AB95-B01B38804560}">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Linear Function</a:t>
          </a:r>
        </a:p>
      </dsp:txBody>
      <dsp:txXfrm>
        <a:off x="0" y="2720"/>
        <a:ext cx="6269038" cy="927780"/>
      </dsp:txXfrm>
    </dsp:sp>
    <dsp:sp modelId="{57770009-4B85-48BF-AEE0-5F8C95FA3FBC}">
      <dsp:nvSpPr>
        <dsp:cNvPr id="0" name=""/>
        <dsp:cNvSpPr/>
      </dsp:nvSpPr>
      <dsp:spPr>
        <a:xfrm>
          <a:off x="0" y="930501"/>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D5036F0-1020-4BC6-8D7F-41DB1092DA43}">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Sigmoid or Logistic</a:t>
          </a:r>
        </a:p>
      </dsp:txBody>
      <dsp:txXfrm>
        <a:off x="0" y="930501"/>
        <a:ext cx="6269038" cy="927780"/>
      </dsp:txXfrm>
    </dsp:sp>
    <dsp:sp modelId="{9D7C1C2A-FAAE-4A6B-84E8-566B5FBA5791}">
      <dsp:nvSpPr>
        <dsp:cNvPr id="0" name=""/>
        <dsp:cNvSpPr/>
      </dsp:nvSpPr>
      <dsp:spPr>
        <a:xfrm>
          <a:off x="0" y="1858281"/>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10C87F-543F-43CB-B063-34963F791231}">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Softmax Function</a:t>
          </a:r>
        </a:p>
      </dsp:txBody>
      <dsp:txXfrm>
        <a:off x="0" y="1858281"/>
        <a:ext cx="6269038" cy="927780"/>
      </dsp:txXfrm>
    </dsp:sp>
    <dsp:sp modelId="{C3712F34-7D42-48EA-8605-77A1FD82B6D7}">
      <dsp:nvSpPr>
        <dsp:cNvPr id="0" name=""/>
        <dsp:cNvSpPr/>
      </dsp:nvSpPr>
      <dsp:spPr>
        <a:xfrm>
          <a:off x="0" y="2786062"/>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836AA3-FE48-4178-A3BE-755737BF9321}">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Tanh – Hyperbolic Tangent</a:t>
          </a:r>
        </a:p>
      </dsp:txBody>
      <dsp:txXfrm>
        <a:off x="0" y="2786062"/>
        <a:ext cx="6269038" cy="927780"/>
      </dsp:txXfrm>
    </dsp:sp>
    <dsp:sp modelId="{5EA36FF8-E422-4F9B-9051-033DC33F02D2}">
      <dsp:nvSpPr>
        <dsp:cNvPr id="0" name=""/>
        <dsp:cNvSpPr/>
      </dsp:nvSpPr>
      <dsp:spPr>
        <a:xfrm>
          <a:off x="0" y="3713843"/>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252ED7-59E4-4A29-A0EF-7B4B944AF955}">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err="1"/>
            <a:t>ReLU</a:t>
          </a:r>
          <a:r>
            <a:rPr lang="en-US" sz="4000" kern="1200" dirty="0"/>
            <a:t> – Rectified Linear Units</a:t>
          </a:r>
        </a:p>
      </dsp:txBody>
      <dsp:txXfrm>
        <a:off x="0" y="3713843"/>
        <a:ext cx="6269038" cy="927780"/>
      </dsp:txXfrm>
    </dsp:sp>
    <dsp:sp modelId="{9BE92EEE-9986-4ACC-A2D8-B43868F939CC}">
      <dsp:nvSpPr>
        <dsp:cNvPr id="0" name=""/>
        <dsp:cNvSpPr/>
      </dsp:nvSpPr>
      <dsp:spPr>
        <a:xfrm>
          <a:off x="0" y="4641623"/>
          <a:ext cx="6269038"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B8F0BD-AF43-4A6E-A4C4-4C22A358FA2A}">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endParaRPr lang="en-US" sz="4000" kern="1200" dirty="0"/>
        </a:p>
      </dsp:txBody>
      <dsp:txXfrm>
        <a:off x="0" y="4641623"/>
        <a:ext cx="6269038" cy="9277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48A4-E673-4373-B361-3A85DC818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5A633-B084-4391-9D96-159F3E0FA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F89387-8A5D-4B63-8F68-BA1A92F47055}"/>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6167DFB1-B872-4526-B0F9-537633F98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3EA22-EA37-48DC-A81D-92DAD49DE52A}"/>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81926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32A-488C-471C-9314-0EDEE95B1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2EA0E-433F-4170-BB4F-C163228DF4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4215A-7ABC-4DF0-B67B-8B1CBD1B272D}"/>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7422E4AF-23CA-4C59-BB66-87A084DE3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49B05-8A6B-4226-8713-F23E7C025C61}"/>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416147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FC9CF-8113-492A-B3CC-CD29655E5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9699A6-D39B-4DE1-937D-E7C3D56E55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D812D-24CF-4F7C-8518-3F197E72185F}"/>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FC97E824-0028-4D90-931B-60731A6D3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3A6BA-F0DC-482B-B3FD-37C0463F25F7}"/>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365496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C00C-F137-4855-9DE7-D06133BFA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3AB3B-EC1B-4FF4-A8DC-B20CB23827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D35F0-3352-43C4-8336-D319AF4F2496}"/>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68A57C16-8923-4127-926F-258CCCFD9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3F583-1713-4FDB-A5FE-9595BF7A1AEC}"/>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391970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C750-625C-4EC6-B185-F7F24D0DF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A1189-B08A-48D3-B1F0-2976A6849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DDE51-4AAD-47C3-B5DE-BD50B274C374}"/>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27E66254-2F31-4CFF-A912-1B684E996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193C6-715E-4F87-9E29-8AD6416D90E5}"/>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389492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B797-E4EC-4519-BEE4-2CF634F55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0AFF8-CE50-4190-BC7F-7FDFC76BB4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303E6-D2D5-42DB-B601-CE8E9623A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21098-9847-4E60-8DC0-481A5A99284A}"/>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6" name="Footer Placeholder 5">
            <a:extLst>
              <a:ext uri="{FF2B5EF4-FFF2-40B4-BE49-F238E27FC236}">
                <a16:creationId xmlns:a16="http://schemas.microsoft.com/office/drawing/2014/main" id="{3618ED7D-E854-4764-A951-18174F9BD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7D772-7F67-4B21-BC40-87813942E4E6}"/>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27605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3FEB-D94D-42D2-8121-F08F8CFFA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CCD0E-4A7F-4D00-A6D0-E38442A19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6CCDC4-47E9-4DA8-BEAE-3EC0D00430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035152-7476-42AE-8CB0-A6F5F267D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CC82EF-1555-4847-A4C4-67568442A6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78568-7C1D-4867-904B-0427BEF6B446}"/>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8" name="Footer Placeholder 7">
            <a:extLst>
              <a:ext uri="{FF2B5EF4-FFF2-40B4-BE49-F238E27FC236}">
                <a16:creationId xmlns:a16="http://schemas.microsoft.com/office/drawing/2014/main" id="{62A0CDA2-BEED-450A-90E1-AE699F60E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39764D-E888-40F1-8554-AEE7F2D0FA65}"/>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218078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AC9A-18C5-4C12-B913-E292D3E1D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DBD7F-7C4D-4CC9-8514-7A3416513D51}"/>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4" name="Footer Placeholder 3">
            <a:extLst>
              <a:ext uri="{FF2B5EF4-FFF2-40B4-BE49-F238E27FC236}">
                <a16:creationId xmlns:a16="http://schemas.microsoft.com/office/drawing/2014/main" id="{E402E37E-F392-4A91-91CE-B4A6F6A47C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E862D-C6EA-4D72-B31E-E3852B1DA228}"/>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35051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0F86D-43F0-4662-A10B-4473D1C26DC8}"/>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3" name="Footer Placeholder 2">
            <a:extLst>
              <a:ext uri="{FF2B5EF4-FFF2-40B4-BE49-F238E27FC236}">
                <a16:creationId xmlns:a16="http://schemas.microsoft.com/office/drawing/2014/main" id="{B51F8D55-181C-4930-87EA-4752E5BBE2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9575E-1F5E-4D0C-9CE9-CF99D21EB5FB}"/>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189480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37FD-E37B-4609-9F27-A63619788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2BCBE-7414-474F-8395-B5D87F47B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2561A5-A8FB-446E-812A-79472B670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C80383-E192-4D1A-B8F5-DA116E457870}"/>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6" name="Footer Placeholder 5">
            <a:extLst>
              <a:ext uri="{FF2B5EF4-FFF2-40B4-BE49-F238E27FC236}">
                <a16:creationId xmlns:a16="http://schemas.microsoft.com/office/drawing/2014/main" id="{BC8664C7-C2AF-4DB7-A843-80D672CB3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F54A-41C6-4B95-85C3-D61CDA86A048}"/>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413976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404C-3601-487C-AA34-B5E3376F4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A7D77-5CC1-42C2-8F99-9DF2FB41A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5DDFC7-79A5-4540-BED6-7E308105F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69330-F263-41E9-9651-EF2EB4CE2E33}"/>
              </a:ext>
            </a:extLst>
          </p:cNvPr>
          <p:cNvSpPr>
            <a:spLocks noGrp="1"/>
          </p:cNvSpPr>
          <p:nvPr>
            <p:ph type="dt" sz="half" idx="10"/>
          </p:nvPr>
        </p:nvSpPr>
        <p:spPr/>
        <p:txBody>
          <a:bodyPr/>
          <a:lstStyle/>
          <a:p>
            <a:fld id="{78B257F2-ACD5-4E71-AB45-2C555CB9A88C}" type="datetimeFigureOut">
              <a:rPr lang="en-US" smtClean="0"/>
              <a:t>8/9/2018</a:t>
            </a:fld>
            <a:endParaRPr lang="en-US"/>
          </a:p>
        </p:txBody>
      </p:sp>
      <p:sp>
        <p:nvSpPr>
          <p:cNvPr id="6" name="Footer Placeholder 5">
            <a:extLst>
              <a:ext uri="{FF2B5EF4-FFF2-40B4-BE49-F238E27FC236}">
                <a16:creationId xmlns:a16="http://schemas.microsoft.com/office/drawing/2014/main" id="{41AFFB20-0B09-461F-9CB0-C5F41DCBB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6DBC-7218-460C-A39F-ED149331D9FE}"/>
              </a:ext>
            </a:extLst>
          </p:cNvPr>
          <p:cNvSpPr>
            <a:spLocks noGrp="1"/>
          </p:cNvSpPr>
          <p:nvPr>
            <p:ph type="sldNum" sz="quarter" idx="12"/>
          </p:nvPr>
        </p:nvSpPr>
        <p:spPr/>
        <p:txBody>
          <a:bodyPr/>
          <a:lstStyle/>
          <a:p>
            <a:fld id="{F9B80ADC-68F7-4645-B035-D5FFAAB57F57}" type="slidenum">
              <a:rPr lang="en-US" smtClean="0"/>
              <a:t>‹#›</a:t>
            </a:fld>
            <a:endParaRPr lang="en-US"/>
          </a:p>
        </p:txBody>
      </p:sp>
    </p:spTree>
    <p:extLst>
      <p:ext uri="{BB962C8B-B14F-4D97-AF65-F5344CB8AC3E}">
        <p14:creationId xmlns:p14="http://schemas.microsoft.com/office/powerpoint/2010/main" val="377084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2914C-CDBD-415C-B7BA-AEA5ABCDE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6E610-3971-4CC7-9B27-89EA49368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E598F-210A-40B3-94FF-2D8905AC6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257F2-ACD5-4E71-AB45-2C555CB9A88C}" type="datetimeFigureOut">
              <a:rPr lang="en-US" smtClean="0"/>
              <a:t>8/9/2018</a:t>
            </a:fld>
            <a:endParaRPr lang="en-US"/>
          </a:p>
        </p:txBody>
      </p:sp>
      <p:sp>
        <p:nvSpPr>
          <p:cNvPr id="5" name="Footer Placeholder 4">
            <a:extLst>
              <a:ext uri="{FF2B5EF4-FFF2-40B4-BE49-F238E27FC236}">
                <a16:creationId xmlns:a16="http://schemas.microsoft.com/office/drawing/2014/main" id="{8587FD09-807F-4202-972C-76C166E9F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D6BCD-8B07-4AC7-BABE-B86116B40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80ADC-68F7-4645-B035-D5FFAAB57F57}" type="slidenum">
              <a:rPr lang="en-US" smtClean="0"/>
              <a:t>‹#›</a:t>
            </a:fld>
            <a:endParaRPr lang="en-US"/>
          </a:p>
        </p:txBody>
      </p:sp>
    </p:spTree>
    <p:extLst>
      <p:ext uri="{BB962C8B-B14F-4D97-AF65-F5344CB8AC3E}">
        <p14:creationId xmlns:p14="http://schemas.microsoft.com/office/powerpoint/2010/main" val="1076122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7A1D-11A8-4296-8814-7FACDA1FBD16}"/>
              </a:ext>
            </a:extLst>
          </p:cNvPr>
          <p:cNvSpPr>
            <a:spLocks noGrp="1"/>
          </p:cNvSpPr>
          <p:nvPr>
            <p:ph type="ctrTitle"/>
          </p:nvPr>
        </p:nvSpPr>
        <p:spPr/>
        <p:txBody>
          <a:bodyPr>
            <a:normAutofit fontScale="90000"/>
          </a:bodyPr>
          <a:lstStyle/>
          <a:p>
            <a:r>
              <a:rPr lang="en-US" dirty="0"/>
              <a:t>Activation Functions</a:t>
            </a:r>
            <a:br>
              <a:rPr lang="en-US" dirty="0"/>
            </a:br>
            <a:r>
              <a:rPr lang="en-US" dirty="0"/>
              <a:t>&amp;</a:t>
            </a:r>
            <a:br>
              <a:rPr lang="en-US" dirty="0"/>
            </a:br>
            <a:r>
              <a:rPr lang="en-US" dirty="0"/>
              <a:t>Loss Functions</a:t>
            </a:r>
          </a:p>
        </p:txBody>
      </p:sp>
      <p:sp>
        <p:nvSpPr>
          <p:cNvPr id="3" name="Subtitle 2">
            <a:extLst>
              <a:ext uri="{FF2B5EF4-FFF2-40B4-BE49-F238E27FC236}">
                <a16:creationId xmlns:a16="http://schemas.microsoft.com/office/drawing/2014/main" id="{52619D90-3D40-44FB-8327-00415CAF8691}"/>
              </a:ext>
            </a:extLst>
          </p:cNvPr>
          <p:cNvSpPr>
            <a:spLocks noGrp="1"/>
          </p:cNvSpPr>
          <p:nvPr>
            <p:ph type="subTitle" idx="1"/>
          </p:nvPr>
        </p:nvSpPr>
        <p:spPr>
          <a:xfrm>
            <a:off x="9074870" y="5773321"/>
            <a:ext cx="1897930" cy="432634"/>
          </a:xfrm>
        </p:spPr>
        <p:txBody>
          <a:bodyPr/>
          <a:lstStyle/>
          <a:p>
            <a:r>
              <a:rPr lang="en-US" dirty="0"/>
              <a:t>By : - Ravi</a:t>
            </a:r>
          </a:p>
        </p:txBody>
      </p:sp>
    </p:spTree>
    <p:extLst>
      <p:ext uri="{BB962C8B-B14F-4D97-AF65-F5344CB8AC3E}">
        <p14:creationId xmlns:p14="http://schemas.microsoft.com/office/powerpoint/2010/main" val="178625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8E331-B398-4F31-92F7-D8604955C1B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Softmax Function</a:t>
            </a:r>
          </a:p>
        </p:txBody>
      </p:sp>
      <p:pic>
        <p:nvPicPr>
          <p:cNvPr id="5" name="Content Placeholder 4" descr="A close up of a logo&#10;&#10;Description generated with very high confidence">
            <a:extLst>
              <a:ext uri="{FF2B5EF4-FFF2-40B4-BE49-F238E27FC236}">
                <a16:creationId xmlns:a16="http://schemas.microsoft.com/office/drawing/2014/main" id="{EBC22552-D09C-4C7F-8B8A-9761085C8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263829"/>
            <a:ext cx="10905066" cy="3216994"/>
          </a:xfrm>
          <a:prstGeom prst="rect">
            <a:avLst/>
          </a:prstGeom>
        </p:spPr>
      </p:pic>
    </p:spTree>
    <p:extLst>
      <p:ext uri="{BB962C8B-B14F-4D97-AF65-F5344CB8AC3E}">
        <p14:creationId xmlns:p14="http://schemas.microsoft.com/office/powerpoint/2010/main" val="280396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6F7-1805-47F9-89F1-529BA168A4AE}"/>
              </a:ext>
            </a:extLst>
          </p:cNvPr>
          <p:cNvSpPr>
            <a:spLocks noGrp="1"/>
          </p:cNvSpPr>
          <p:nvPr>
            <p:ph type="title"/>
          </p:nvPr>
        </p:nvSpPr>
        <p:spPr/>
        <p:txBody>
          <a:bodyPr/>
          <a:lstStyle/>
          <a:p>
            <a:pPr algn="ctr"/>
            <a:r>
              <a:rPr lang="en-US" dirty="0" err="1"/>
              <a:t>Softmax</a:t>
            </a:r>
            <a:r>
              <a:rPr lang="en-US" dirty="0"/>
              <a:t> Function</a:t>
            </a:r>
          </a:p>
        </p:txBody>
      </p:sp>
      <p:sp>
        <p:nvSpPr>
          <p:cNvPr id="3" name="Content Placeholder 2">
            <a:extLst>
              <a:ext uri="{FF2B5EF4-FFF2-40B4-BE49-F238E27FC236}">
                <a16:creationId xmlns:a16="http://schemas.microsoft.com/office/drawing/2014/main" id="{EEEF0B20-565E-480E-86D4-E081642EC434}"/>
              </a:ext>
            </a:extLst>
          </p:cNvPr>
          <p:cNvSpPr>
            <a:spLocks noGrp="1"/>
          </p:cNvSpPr>
          <p:nvPr>
            <p:ph idx="1"/>
          </p:nvPr>
        </p:nvSpPr>
        <p:spPr/>
        <p:txBody>
          <a:bodyPr>
            <a:normAutofit lnSpcReduction="10000"/>
          </a:bodyPr>
          <a:lstStyle/>
          <a:p>
            <a:pPr marL="0" indent="0">
              <a:buNone/>
            </a:pPr>
            <a:r>
              <a:rPr lang="en-US" b="1" dirty="0"/>
              <a:t>What if we have to handle multiple classes ?</a:t>
            </a:r>
          </a:p>
          <a:p>
            <a:r>
              <a:rPr lang="en-US" dirty="0"/>
              <a:t>The </a:t>
            </a:r>
            <a:r>
              <a:rPr lang="en-US" dirty="0" err="1"/>
              <a:t>softmax</a:t>
            </a:r>
            <a:r>
              <a:rPr lang="en-US" dirty="0"/>
              <a:t> function is also a type of sigmoid function but is handy when we are trying to handle classification problems.</a:t>
            </a:r>
          </a:p>
          <a:p>
            <a:r>
              <a:rPr lang="en-US" dirty="0"/>
              <a:t>The sigmoid function as we saw earlier was able to handle just two classes. What shall we do when we are trying to handle multiple classes. Just classifying yes or no for a single class would not help then.</a:t>
            </a:r>
          </a:p>
          <a:p>
            <a:r>
              <a:rPr lang="en-US" dirty="0"/>
              <a:t>The </a:t>
            </a:r>
            <a:r>
              <a:rPr lang="en-US" dirty="0" err="1"/>
              <a:t>softmax</a:t>
            </a:r>
            <a:r>
              <a:rPr lang="en-US" dirty="0"/>
              <a:t> function would squeeze the outputs for each class between 0 and 1 and would also divide by the sum of the outputs. This essentially gives the probability of the input being in a particular class.</a:t>
            </a:r>
          </a:p>
        </p:txBody>
      </p:sp>
    </p:spTree>
    <p:extLst>
      <p:ext uri="{BB962C8B-B14F-4D97-AF65-F5344CB8AC3E}">
        <p14:creationId xmlns:p14="http://schemas.microsoft.com/office/powerpoint/2010/main" val="39148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F07C-C2E5-4D60-82E3-3E6832AA11F2}"/>
              </a:ext>
            </a:extLst>
          </p:cNvPr>
          <p:cNvSpPr>
            <a:spLocks noGrp="1"/>
          </p:cNvSpPr>
          <p:nvPr>
            <p:ph type="title"/>
          </p:nvPr>
        </p:nvSpPr>
        <p:spPr/>
        <p:txBody>
          <a:bodyPr/>
          <a:lstStyle/>
          <a:p>
            <a:pPr algn="ctr"/>
            <a:r>
              <a:rPr lang="en-US" dirty="0" err="1"/>
              <a:t>Softmax</a:t>
            </a:r>
            <a:r>
              <a:rPr lang="en-US" dirty="0"/>
              <a:t> Function</a:t>
            </a:r>
          </a:p>
        </p:txBody>
      </p:sp>
      <p:sp>
        <p:nvSpPr>
          <p:cNvPr id="3" name="Content Placeholder 2">
            <a:extLst>
              <a:ext uri="{FF2B5EF4-FFF2-40B4-BE49-F238E27FC236}">
                <a16:creationId xmlns:a16="http://schemas.microsoft.com/office/drawing/2014/main" id="{E72A94F1-27FA-4059-A861-302F12B12E36}"/>
              </a:ext>
            </a:extLst>
          </p:cNvPr>
          <p:cNvSpPr>
            <a:spLocks noGrp="1"/>
          </p:cNvSpPr>
          <p:nvPr>
            <p:ph idx="1"/>
          </p:nvPr>
        </p:nvSpPr>
        <p:spPr/>
        <p:txBody>
          <a:bodyPr>
            <a:normAutofit fontScale="92500"/>
          </a:bodyPr>
          <a:lstStyle/>
          <a:p>
            <a:pPr marL="0" indent="0">
              <a:buNone/>
            </a:pPr>
            <a:r>
              <a:rPr lang="hu-HU" dirty="0"/>
              <a:t>In mathematics, the softmax function (normalized exponential function) is a generalization of the logistic function</a:t>
            </a:r>
            <a:endParaRPr lang="en-US" dirty="0"/>
          </a:p>
          <a:p>
            <a:pPr marL="0" indent="0">
              <a:buNone/>
            </a:pPr>
            <a:endParaRPr lang="hu-HU" dirty="0"/>
          </a:p>
          <a:p>
            <a:pPr marL="0" indent="0">
              <a:buNone/>
            </a:pPr>
            <a:endParaRPr lang="en-US" dirty="0"/>
          </a:p>
          <a:p>
            <a:r>
              <a:rPr lang="hu-HU" dirty="0"/>
              <a:t>transforms the values in the range </a:t>
            </a:r>
            <a:r>
              <a:rPr lang="hu-HU" b="1" dirty="0"/>
              <a:t>[0,1] </a:t>
            </a:r>
            <a:r>
              <a:rPr lang="hu-HU" dirty="0"/>
              <a:t>that add up to </a:t>
            </a:r>
            <a:r>
              <a:rPr lang="hu-HU" b="1" dirty="0"/>
              <a:t>1 </a:t>
            </a:r>
            <a:endParaRPr lang="en-US" b="1" dirty="0"/>
          </a:p>
          <a:p>
            <a:r>
              <a:rPr lang="hu-HU" dirty="0">
                <a:sym typeface="Wingdings" panose="05000000000000000000" pitchFamily="2" charset="2"/>
              </a:rPr>
              <a:t>t</a:t>
            </a:r>
            <a:r>
              <a:rPr lang="en-US" dirty="0"/>
              <a:t>he </a:t>
            </a:r>
            <a:r>
              <a:rPr lang="en-US" dirty="0" err="1"/>
              <a:t>softmax</a:t>
            </a:r>
            <a:r>
              <a:rPr lang="en-US" dirty="0"/>
              <a:t> function is used in various multiclass classification methods</a:t>
            </a:r>
            <a:endParaRPr lang="hu-HU" dirty="0"/>
          </a:p>
          <a:p>
            <a:pPr marL="0" indent="0">
              <a:buNone/>
            </a:pPr>
            <a:r>
              <a:rPr lang="hu-HU" dirty="0"/>
              <a:t>For example: when we classify</a:t>
            </a:r>
            <a:r>
              <a:rPr lang="en-US" dirty="0"/>
              <a:t> handwritten</a:t>
            </a:r>
            <a:r>
              <a:rPr lang="hu-HU" dirty="0"/>
              <a:t> digits ...</a:t>
            </a:r>
            <a:endParaRPr lang="en-US" dirty="0"/>
          </a:p>
          <a:p>
            <a:pPr marL="0" indent="0">
              <a:buNone/>
            </a:pPr>
            <a:r>
              <a:rPr lang="hu-HU" dirty="0"/>
              <a:t>We use the softmax activation function in the last layer because we want to classify handwritten digits</a:t>
            </a:r>
            <a:r>
              <a:rPr lang="en-US" dirty="0"/>
              <a:t>,</a:t>
            </a:r>
            <a:r>
              <a:rPr lang="hu-HU" dirty="0"/>
              <a:t> we choose the class with the highest probability </a:t>
            </a:r>
          </a:p>
          <a:p>
            <a:pPr marL="0" indent="0">
              <a:buNone/>
            </a:pPr>
            <a:endParaRPr lang="hu-HU" dirty="0"/>
          </a:p>
          <a:p>
            <a:endParaRPr lang="en-US" dirty="0"/>
          </a:p>
        </p:txBody>
      </p:sp>
      <p:pic>
        <p:nvPicPr>
          <p:cNvPr id="4" name="Picture 3">
            <a:extLst>
              <a:ext uri="{FF2B5EF4-FFF2-40B4-BE49-F238E27FC236}">
                <a16:creationId xmlns:a16="http://schemas.microsoft.com/office/drawing/2014/main" id="{B2FF52FB-1255-4A54-B31B-FB410956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987" y="2584454"/>
            <a:ext cx="4131711" cy="872824"/>
          </a:xfrm>
          <a:prstGeom prst="rect">
            <a:avLst/>
          </a:prstGeom>
        </p:spPr>
      </p:pic>
    </p:spTree>
    <p:extLst>
      <p:ext uri="{BB962C8B-B14F-4D97-AF65-F5344CB8AC3E}">
        <p14:creationId xmlns:p14="http://schemas.microsoft.com/office/powerpoint/2010/main" val="112066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1EEB-3107-44D5-8324-A8F7316A69B5}"/>
              </a:ext>
            </a:extLst>
          </p:cNvPr>
          <p:cNvSpPr>
            <a:spLocks noGrp="1"/>
          </p:cNvSpPr>
          <p:nvPr>
            <p:ph type="title"/>
          </p:nvPr>
        </p:nvSpPr>
        <p:spPr/>
        <p:txBody>
          <a:bodyPr/>
          <a:lstStyle/>
          <a:p>
            <a:pPr algn="ctr"/>
            <a:r>
              <a:rPr lang="en-US" dirty="0" err="1"/>
              <a:t>Softmax</a:t>
            </a:r>
            <a:r>
              <a:rPr lang="en-US" dirty="0"/>
              <a:t> Example</a:t>
            </a:r>
          </a:p>
        </p:txBody>
      </p:sp>
      <p:sp>
        <p:nvSpPr>
          <p:cNvPr id="3" name="Content Placeholder 2">
            <a:extLst>
              <a:ext uri="{FF2B5EF4-FFF2-40B4-BE49-F238E27FC236}">
                <a16:creationId xmlns:a16="http://schemas.microsoft.com/office/drawing/2014/main" id="{3D392910-CD7F-48DF-BAF5-A431B69B9EC3}"/>
              </a:ext>
            </a:extLst>
          </p:cNvPr>
          <p:cNvSpPr>
            <a:spLocks noGrp="1"/>
          </p:cNvSpPr>
          <p:nvPr>
            <p:ph idx="1"/>
          </p:nvPr>
        </p:nvSpPr>
        <p:spPr/>
        <p:txBody>
          <a:bodyPr>
            <a:normAutofit lnSpcReduction="10000"/>
          </a:bodyPr>
          <a:lstStyle/>
          <a:p>
            <a:pPr marL="0" indent="0">
              <a:buNone/>
            </a:pPr>
            <a:r>
              <a:rPr lang="en-US" dirty="0"/>
              <a:t>If we take an input of [1, 2, 3, 4, 1, 2, 3], the </a:t>
            </a:r>
            <a:r>
              <a:rPr lang="en-US" dirty="0" err="1"/>
              <a:t>softmax</a:t>
            </a:r>
            <a:r>
              <a:rPr lang="en-US" dirty="0"/>
              <a:t> of that is [0.024, 0.064, 0.175, 0.475, 0.024, 0.064, 0.175]. The output has most of its weight where the '4' was in the original input. This is what the function is normally used for: to highlight the largest values and suppress values which are significantly below the maximum value. </a:t>
            </a:r>
          </a:p>
          <a:p>
            <a:pPr marL="0" indent="0">
              <a:buNone/>
            </a:pPr>
            <a:r>
              <a:rPr lang="en-US" dirty="0"/>
              <a:t>But if: </a:t>
            </a:r>
            <a:r>
              <a:rPr lang="en-US" dirty="0" err="1"/>
              <a:t>softmax</a:t>
            </a:r>
            <a:r>
              <a:rPr lang="en-US" dirty="0"/>
              <a:t> is not scale invariant, so if the input were [0.1, 0.2, 0.3, 0.4, 0.1, 0.2, 0.3] (which sums to 1.6) the </a:t>
            </a:r>
            <a:r>
              <a:rPr lang="en-US" dirty="0" err="1"/>
              <a:t>softmax</a:t>
            </a:r>
            <a:r>
              <a:rPr lang="en-US" dirty="0"/>
              <a:t> would be [0.125, 0.138, 0.153, 0.169, 0.125, 0.138, 0.153]. This shows that for values between 0 and 1 </a:t>
            </a:r>
            <a:r>
              <a:rPr lang="en-US" dirty="0" err="1"/>
              <a:t>softmax</a:t>
            </a:r>
            <a:r>
              <a:rPr lang="en-US" dirty="0"/>
              <a:t>, in fact, de-emphasizes the maximum value (note that 0.169 is not only less than 0.475, it is also less than the initial value of 0.4).</a:t>
            </a:r>
          </a:p>
        </p:txBody>
      </p:sp>
    </p:spTree>
    <p:extLst>
      <p:ext uri="{BB962C8B-B14F-4D97-AF65-F5344CB8AC3E}">
        <p14:creationId xmlns:p14="http://schemas.microsoft.com/office/powerpoint/2010/main" val="173231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E4B-E935-4531-8BCD-FDD9F2FA5743}"/>
              </a:ext>
            </a:extLst>
          </p:cNvPr>
          <p:cNvSpPr>
            <a:spLocks noGrp="1"/>
          </p:cNvSpPr>
          <p:nvPr>
            <p:ph type="title"/>
          </p:nvPr>
        </p:nvSpPr>
        <p:spPr/>
        <p:txBody>
          <a:bodyPr/>
          <a:lstStyle/>
          <a:p>
            <a:pPr algn="ctr"/>
            <a:r>
              <a:rPr lang="en-US" dirty="0"/>
              <a:t>Implementation of Sigmoid</a:t>
            </a:r>
          </a:p>
        </p:txBody>
      </p:sp>
      <p:pic>
        <p:nvPicPr>
          <p:cNvPr id="5" name="Content Placeholder 4">
            <a:extLst>
              <a:ext uri="{FF2B5EF4-FFF2-40B4-BE49-F238E27FC236}">
                <a16:creationId xmlns:a16="http://schemas.microsoft.com/office/drawing/2014/main" id="{460957EF-0CC3-4653-B412-DEEAAC694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578" y="1804553"/>
            <a:ext cx="9626271" cy="4143759"/>
          </a:xfrm>
        </p:spPr>
      </p:pic>
    </p:spTree>
    <p:extLst>
      <p:ext uri="{BB962C8B-B14F-4D97-AF65-F5344CB8AC3E}">
        <p14:creationId xmlns:p14="http://schemas.microsoft.com/office/powerpoint/2010/main" val="121372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D4A4-BA38-4F10-94D3-1D89EB33CE2F}"/>
              </a:ext>
            </a:extLst>
          </p:cNvPr>
          <p:cNvSpPr>
            <a:spLocks noGrp="1"/>
          </p:cNvSpPr>
          <p:nvPr>
            <p:ph type="title"/>
          </p:nvPr>
        </p:nvSpPr>
        <p:spPr/>
        <p:txBody>
          <a:bodyPr/>
          <a:lstStyle/>
          <a:p>
            <a:pPr algn="ctr"/>
            <a:r>
              <a:rPr lang="en-US" dirty="0"/>
              <a:t>Implementation of Sigmoid</a:t>
            </a:r>
          </a:p>
        </p:txBody>
      </p:sp>
      <p:sp>
        <p:nvSpPr>
          <p:cNvPr id="3" name="Content Placeholder 2">
            <a:extLst>
              <a:ext uri="{FF2B5EF4-FFF2-40B4-BE49-F238E27FC236}">
                <a16:creationId xmlns:a16="http://schemas.microsoft.com/office/drawing/2014/main" id="{66E02830-021C-49DD-A47D-7E01811DA709}"/>
              </a:ext>
            </a:extLst>
          </p:cNvPr>
          <p:cNvSpPr>
            <a:spLocks noGrp="1"/>
          </p:cNvSpPr>
          <p:nvPr>
            <p:ph idx="1"/>
          </p:nvPr>
        </p:nvSpPr>
        <p:spPr/>
        <p:txBody>
          <a:bodyPr>
            <a:normAutofit lnSpcReduction="10000"/>
          </a:bodyPr>
          <a:lstStyle/>
          <a:p>
            <a:pPr marL="0" indent="0">
              <a:buNone/>
            </a:pPr>
            <a:r>
              <a:rPr lang="en-US" dirty="0">
                <a:solidFill>
                  <a:srgbClr val="FF0000"/>
                </a:solidFill>
              </a:rPr>
              <a:t>import </a:t>
            </a:r>
            <a:r>
              <a:rPr lang="en-US" dirty="0" err="1">
                <a:solidFill>
                  <a:srgbClr val="FF0000"/>
                </a:solidFill>
              </a:rPr>
              <a:t>numpy</a:t>
            </a:r>
            <a:r>
              <a:rPr lang="en-US" dirty="0">
                <a:solidFill>
                  <a:srgbClr val="FF0000"/>
                </a:solidFill>
              </a:rPr>
              <a:t> as np</a:t>
            </a:r>
          </a:p>
          <a:p>
            <a:pPr marL="0" indent="0">
              <a:buNone/>
            </a:pPr>
            <a:r>
              <a:rPr lang="en-US" dirty="0">
                <a:solidFill>
                  <a:srgbClr val="FF0000"/>
                </a:solidFill>
              </a:rPr>
              <a:t>z = [2.0,1.0,0.1]</a:t>
            </a:r>
          </a:p>
          <a:p>
            <a:pPr marL="0" indent="0">
              <a:buNone/>
            </a:pPr>
            <a:r>
              <a:rPr lang="en-US" dirty="0">
                <a:solidFill>
                  <a:srgbClr val="FF0000"/>
                </a:solidFill>
              </a:rPr>
              <a:t>exp = [</a:t>
            </a:r>
            <a:r>
              <a:rPr lang="en-US" dirty="0" err="1">
                <a:solidFill>
                  <a:srgbClr val="FF0000"/>
                </a:solidFill>
              </a:rPr>
              <a:t>np.exp</a:t>
            </a:r>
            <a:r>
              <a:rPr lang="en-US" dirty="0">
                <a:solidFill>
                  <a:srgbClr val="FF0000"/>
                </a:solidFill>
              </a:rPr>
              <a:t>(</a:t>
            </a:r>
            <a:r>
              <a:rPr lang="en-US" dirty="0" err="1">
                <a:solidFill>
                  <a:srgbClr val="FF0000"/>
                </a:solidFill>
              </a:rPr>
              <a:t>i</a:t>
            </a:r>
            <a:r>
              <a:rPr lang="en-US" dirty="0">
                <a:solidFill>
                  <a:srgbClr val="FF0000"/>
                </a:solidFill>
              </a:rPr>
              <a:t>) for </a:t>
            </a:r>
            <a:r>
              <a:rPr lang="en-US" dirty="0" err="1">
                <a:solidFill>
                  <a:srgbClr val="FF0000"/>
                </a:solidFill>
              </a:rPr>
              <a:t>i</a:t>
            </a:r>
            <a:r>
              <a:rPr lang="en-US" dirty="0">
                <a:solidFill>
                  <a:srgbClr val="FF0000"/>
                </a:solidFill>
              </a:rPr>
              <a:t> in z]</a:t>
            </a:r>
          </a:p>
          <a:p>
            <a:pPr marL="0" indent="0">
              <a:buNone/>
            </a:pPr>
            <a:r>
              <a:rPr lang="en-US" dirty="0"/>
              <a:t>We use </a:t>
            </a:r>
            <a:r>
              <a:rPr lang="en-US" dirty="0" err="1"/>
              <a:t>numpy.exp</a:t>
            </a:r>
            <a:r>
              <a:rPr lang="en-US" dirty="0"/>
              <a:t>(power) to take the special number e to any power we want. We use python list comprehension to iterate through each of the logits, and compute </a:t>
            </a:r>
            <a:r>
              <a:rPr lang="en-US" dirty="0" err="1"/>
              <a:t>np.exp</a:t>
            </a:r>
            <a:r>
              <a:rPr lang="en-US" dirty="0"/>
              <a:t>(z).</a:t>
            </a:r>
          </a:p>
          <a:p>
            <a:pPr marL="0" indent="0">
              <a:buNone/>
            </a:pPr>
            <a:r>
              <a:rPr lang="en-US" dirty="0"/>
              <a:t>We just computed the top part of the </a:t>
            </a:r>
            <a:r>
              <a:rPr lang="en-US" dirty="0" err="1"/>
              <a:t>softmax</a:t>
            </a:r>
            <a:r>
              <a:rPr lang="en-US" dirty="0"/>
              <a:t> for each logit. Each of these transformed logit needs to be normalized by another number — the sum of all the transformed logits. This normalized give us nice probabilities outputs that sum to one!</a:t>
            </a:r>
            <a:endParaRPr lang="en-US" dirty="0">
              <a:solidFill>
                <a:srgbClr val="FF0000"/>
              </a:solidFill>
            </a:endParaRPr>
          </a:p>
        </p:txBody>
      </p:sp>
    </p:spTree>
    <p:extLst>
      <p:ext uri="{BB962C8B-B14F-4D97-AF65-F5344CB8AC3E}">
        <p14:creationId xmlns:p14="http://schemas.microsoft.com/office/powerpoint/2010/main" val="263525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5AD-846E-4297-A544-8C66CB144773}"/>
              </a:ext>
            </a:extLst>
          </p:cNvPr>
          <p:cNvSpPr>
            <a:spLocks noGrp="1"/>
          </p:cNvSpPr>
          <p:nvPr>
            <p:ph type="title"/>
          </p:nvPr>
        </p:nvSpPr>
        <p:spPr/>
        <p:txBody>
          <a:bodyPr/>
          <a:lstStyle/>
          <a:p>
            <a:pPr algn="ctr"/>
            <a:r>
              <a:rPr lang="en-US" dirty="0"/>
              <a:t>Implementation of Sigmoid</a:t>
            </a:r>
          </a:p>
        </p:txBody>
      </p:sp>
      <p:sp>
        <p:nvSpPr>
          <p:cNvPr id="3" name="Content Placeholder 2">
            <a:extLst>
              <a:ext uri="{FF2B5EF4-FFF2-40B4-BE49-F238E27FC236}">
                <a16:creationId xmlns:a16="http://schemas.microsoft.com/office/drawing/2014/main" id="{10202690-78F6-4F7B-8C0B-DFA0EC881719}"/>
              </a:ext>
            </a:extLst>
          </p:cNvPr>
          <p:cNvSpPr>
            <a:spLocks noGrp="1"/>
          </p:cNvSpPr>
          <p:nvPr>
            <p:ph idx="1"/>
          </p:nvPr>
        </p:nvSpPr>
        <p:spPr/>
        <p:txBody>
          <a:bodyPr/>
          <a:lstStyle/>
          <a:p>
            <a:pPr marL="0" indent="0">
              <a:buNone/>
            </a:pPr>
            <a:r>
              <a:rPr lang="en-US" dirty="0"/>
              <a:t>We compute the sum of all the transformed logits and store the sum in </a:t>
            </a:r>
            <a:r>
              <a:rPr lang="en-US" dirty="0" err="1"/>
              <a:t>sum_of_exps</a:t>
            </a:r>
            <a:r>
              <a:rPr lang="en-US" dirty="0"/>
              <a:t>.</a:t>
            </a:r>
          </a:p>
          <a:p>
            <a:pPr marL="0" indent="0">
              <a:buNone/>
            </a:pPr>
            <a:r>
              <a:rPr lang="en-US" dirty="0" err="1">
                <a:solidFill>
                  <a:srgbClr val="FF0000"/>
                </a:solidFill>
              </a:rPr>
              <a:t>sumExp</a:t>
            </a:r>
            <a:r>
              <a:rPr lang="en-US" dirty="0">
                <a:solidFill>
                  <a:srgbClr val="FF0000"/>
                </a:solidFill>
              </a:rPr>
              <a:t> = sum(exp)</a:t>
            </a:r>
            <a:endParaRPr lang="en-US" dirty="0"/>
          </a:p>
          <a:p>
            <a:pPr marL="0" indent="0">
              <a:buNone/>
            </a:pPr>
            <a:r>
              <a:rPr lang="en-US" dirty="0"/>
              <a:t>Now we need to write the final part of our </a:t>
            </a:r>
            <a:r>
              <a:rPr lang="en-US" dirty="0" err="1"/>
              <a:t>softmax</a:t>
            </a:r>
            <a:r>
              <a:rPr lang="en-US" dirty="0"/>
              <a:t> function: each transformed logits need to be normalized</a:t>
            </a:r>
          </a:p>
          <a:p>
            <a:pPr marL="0" indent="0">
              <a:buNone/>
            </a:pPr>
            <a:r>
              <a:rPr lang="en-US" dirty="0" err="1">
                <a:solidFill>
                  <a:srgbClr val="FF0000"/>
                </a:solidFill>
              </a:rPr>
              <a:t>softmax</a:t>
            </a:r>
            <a:r>
              <a:rPr lang="en-US" dirty="0">
                <a:solidFill>
                  <a:srgbClr val="FF0000"/>
                </a:solidFill>
              </a:rPr>
              <a:t> = [ j / </a:t>
            </a:r>
            <a:r>
              <a:rPr lang="en-US" dirty="0" err="1">
                <a:solidFill>
                  <a:srgbClr val="FF0000"/>
                </a:solidFill>
              </a:rPr>
              <a:t>sumExp</a:t>
            </a:r>
            <a:r>
              <a:rPr lang="en-US" dirty="0">
                <a:solidFill>
                  <a:srgbClr val="FF0000"/>
                </a:solidFill>
              </a:rPr>
              <a:t> for j in exp ]</a:t>
            </a:r>
          </a:p>
          <a:p>
            <a:r>
              <a:rPr lang="en-US" dirty="0"/>
              <a:t>we use python list comprehension: we grab each transformed logit using [j for j in </a:t>
            </a:r>
            <a:r>
              <a:rPr lang="en-US" dirty="0" err="1"/>
              <a:t>exps</a:t>
            </a:r>
            <a:r>
              <a:rPr lang="en-US" dirty="0"/>
              <a:t>] divide each j by the </a:t>
            </a:r>
            <a:r>
              <a:rPr lang="en-US" dirty="0" err="1"/>
              <a:t>sum_of_exps</a:t>
            </a:r>
            <a:r>
              <a:rPr lang="en-US" dirty="0"/>
              <a:t>.</a:t>
            </a:r>
          </a:p>
          <a:p>
            <a:r>
              <a:rPr lang="en-US" dirty="0"/>
              <a:t>List comprehension gives us a list back.</a:t>
            </a:r>
          </a:p>
          <a:p>
            <a:pPr marL="0" indent="0">
              <a:buNone/>
            </a:pPr>
            <a:endParaRPr lang="en-US" dirty="0">
              <a:solidFill>
                <a:srgbClr val="FF0000"/>
              </a:solidFill>
            </a:endParaRPr>
          </a:p>
        </p:txBody>
      </p:sp>
    </p:spTree>
    <p:extLst>
      <p:ext uri="{BB962C8B-B14F-4D97-AF65-F5344CB8AC3E}">
        <p14:creationId xmlns:p14="http://schemas.microsoft.com/office/powerpoint/2010/main" val="40905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F2AA1-EFAD-46D9-9702-813653CC64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Tanh Function</a:t>
            </a:r>
          </a:p>
        </p:txBody>
      </p:sp>
      <p:pic>
        <p:nvPicPr>
          <p:cNvPr id="5" name="Content Placeholder 4" descr="A close up of a map&#10;&#10;Description generated with very high confidence">
            <a:extLst>
              <a:ext uri="{FF2B5EF4-FFF2-40B4-BE49-F238E27FC236}">
                <a16:creationId xmlns:a16="http://schemas.microsoft.com/office/drawing/2014/main" id="{6C3A51AE-7905-4CBF-A6EE-406850833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233526"/>
            <a:ext cx="6780700" cy="4388619"/>
          </a:xfrm>
          <a:prstGeom prst="rect">
            <a:avLst/>
          </a:prstGeom>
        </p:spPr>
      </p:pic>
    </p:spTree>
    <p:extLst>
      <p:ext uri="{BB962C8B-B14F-4D97-AF65-F5344CB8AC3E}">
        <p14:creationId xmlns:p14="http://schemas.microsoft.com/office/powerpoint/2010/main" val="348087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CF2F-CD06-49AB-8B6A-B30F8A7A00DE}"/>
              </a:ext>
            </a:extLst>
          </p:cNvPr>
          <p:cNvSpPr>
            <a:spLocks noGrp="1"/>
          </p:cNvSpPr>
          <p:nvPr>
            <p:ph type="title"/>
          </p:nvPr>
        </p:nvSpPr>
        <p:spPr/>
        <p:txBody>
          <a:bodyPr/>
          <a:lstStyle/>
          <a:p>
            <a:pPr algn="ctr"/>
            <a:r>
              <a:rPr lang="en-US" dirty="0"/>
              <a:t>Tanh Function</a:t>
            </a:r>
          </a:p>
        </p:txBody>
      </p:sp>
      <p:sp>
        <p:nvSpPr>
          <p:cNvPr id="3" name="Content Placeholder 2">
            <a:extLst>
              <a:ext uri="{FF2B5EF4-FFF2-40B4-BE49-F238E27FC236}">
                <a16:creationId xmlns:a16="http://schemas.microsoft.com/office/drawing/2014/main" id="{52253158-23DF-4610-8A7E-DA6176A60923}"/>
              </a:ext>
            </a:extLst>
          </p:cNvPr>
          <p:cNvSpPr>
            <a:spLocks noGrp="1"/>
          </p:cNvSpPr>
          <p:nvPr>
            <p:ph idx="1"/>
          </p:nvPr>
        </p:nvSpPr>
        <p:spPr/>
        <p:txBody>
          <a:bodyPr>
            <a:normAutofit/>
          </a:bodyPr>
          <a:lstStyle/>
          <a:p>
            <a:pPr marL="0" indent="0">
              <a:buNone/>
            </a:pPr>
            <a:r>
              <a:rPr lang="en-US" dirty="0"/>
              <a:t>It’s mathematical formula is:</a:t>
            </a:r>
          </a:p>
          <a:p>
            <a:pPr marL="0" indent="0">
              <a:buNone/>
            </a:pPr>
            <a:endParaRPr lang="en-US" dirty="0"/>
          </a:p>
          <a:p>
            <a:pPr marL="0" indent="0">
              <a:buNone/>
            </a:pPr>
            <a:r>
              <a:rPr lang="en-US" dirty="0"/>
              <a:t>This looks very similar to sigmoid. In fact, it is a scaled sigmoid function!</a:t>
            </a:r>
          </a:p>
          <a:p>
            <a:pPr marL="0" indent="0">
              <a:buNone/>
            </a:pPr>
            <a:endParaRPr lang="en-US" dirty="0"/>
          </a:p>
          <a:p>
            <a:pPr marL="0" indent="0">
              <a:buNone/>
            </a:pPr>
            <a:endParaRPr lang="en-US" dirty="0"/>
          </a:p>
          <a:p>
            <a:pPr marL="0" indent="0">
              <a:buNone/>
            </a:pPr>
            <a:r>
              <a:rPr lang="en-US" dirty="0"/>
              <a:t>Now it’s output is zero centered because its range in between -1 to 1 i.e., -1 &lt; output &lt; 1 . Hence optimization is </a:t>
            </a:r>
            <a:r>
              <a:rPr lang="en-US" i="1" dirty="0"/>
              <a:t>easier</a:t>
            </a:r>
            <a:r>
              <a:rPr lang="en-US" dirty="0"/>
              <a:t> in this method hence in practice it is always preferred over Sigmoid function.</a:t>
            </a:r>
          </a:p>
          <a:p>
            <a:pPr marL="0" indent="0">
              <a:buNone/>
            </a:pPr>
            <a:endParaRPr lang="en-US" dirty="0"/>
          </a:p>
        </p:txBody>
      </p:sp>
      <p:pic>
        <p:nvPicPr>
          <p:cNvPr id="5" name="Picture 4" descr="A close up of a logo&#10;&#10;Description generated with very high confidence">
            <a:extLst>
              <a:ext uri="{FF2B5EF4-FFF2-40B4-BE49-F238E27FC236}">
                <a16:creationId xmlns:a16="http://schemas.microsoft.com/office/drawing/2014/main" id="{5C251016-7F48-40C0-B44F-9C602C209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541" y="1690688"/>
            <a:ext cx="5219503" cy="972578"/>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FC208758-ECBD-493F-9A7C-209F153AC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082" y="3556061"/>
            <a:ext cx="6154402" cy="959127"/>
          </a:xfrm>
          <a:prstGeom prst="rect">
            <a:avLst/>
          </a:prstGeom>
        </p:spPr>
      </p:pic>
    </p:spTree>
    <p:extLst>
      <p:ext uri="{BB962C8B-B14F-4D97-AF65-F5344CB8AC3E}">
        <p14:creationId xmlns:p14="http://schemas.microsoft.com/office/powerpoint/2010/main" val="299033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A18-7873-4AD8-A6FD-B4886915E255}"/>
              </a:ext>
            </a:extLst>
          </p:cNvPr>
          <p:cNvSpPr>
            <a:spLocks noGrp="1"/>
          </p:cNvSpPr>
          <p:nvPr>
            <p:ph type="title"/>
          </p:nvPr>
        </p:nvSpPr>
        <p:spPr/>
        <p:txBody>
          <a:bodyPr/>
          <a:lstStyle/>
          <a:p>
            <a:pPr algn="ctr"/>
            <a:r>
              <a:rPr lang="en-US" dirty="0"/>
              <a:t>Tanh Function</a:t>
            </a:r>
          </a:p>
        </p:txBody>
      </p:sp>
      <p:sp>
        <p:nvSpPr>
          <p:cNvPr id="3" name="Content Placeholder 2">
            <a:extLst>
              <a:ext uri="{FF2B5EF4-FFF2-40B4-BE49-F238E27FC236}">
                <a16:creationId xmlns:a16="http://schemas.microsoft.com/office/drawing/2014/main" id="{660703C0-4B34-4CA8-B8DA-26744F1079FD}"/>
              </a:ext>
            </a:extLst>
          </p:cNvPr>
          <p:cNvSpPr>
            <a:spLocks noGrp="1"/>
          </p:cNvSpPr>
          <p:nvPr>
            <p:ph idx="1"/>
          </p:nvPr>
        </p:nvSpPr>
        <p:spPr/>
        <p:txBody>
          <a:bodyPr/>
          <a:lstStyle/>
          <a:p>
            <a:r>
              <a:rPr lang="en-US" dirty="0"/>
              <a:t>It is nonlinear in nature, </a:t>
            </a:r>
          </a:p>
          <a:p>
            <a:r>
              <a:rPr lang="en-US" dirty="0"/>
              <a:t>It is bound to range (-1, 1) so no worries of activations blowing up. </a:t>
            </a:r>
          </a:p>
          <a:p>
            <a:r>
              <a:rPr lang="en-US" dirty="0"/>
              <a:t>One point to mention is that the gradient is stronger for tanh than sigmoid ( derivatives are steeper). </a:t>
            </a:r>
          </a:p>
          <a:p>
            <a:r>
              <a:rPr lang="en-US" dirty="0"/>
              <a:t>Deciding between the sigmoid or tanh will depend on your requirement of gradient strength. Like sigmoid, tanh also has the vanishing gradient problem.</a:t>
            </a:r>
          </a:p>
        </p:txBody>
      </p:sp>
    </p:spTree>
    <p:extLst>
      <p:ext uri="{BB962C8B-B14F-4D97-AF65-F5344CB8AC3E}">
        <p14:creationId xmlns:p14="http://schemas.microsoft.com/office/powerpoint/2010/main" val="14394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7634-6ED9-4AF9-A4B3-6FBB2F2181E7}"/>
              </a:ext>
            </a:extLst>
          </p:cNvPr>
          <p:cNvSpPr>
            <a:spLocks noGrp="1"/>
          </p:cNvSpPr>
          <p:nvPr>
            <p:ph type="title"/>
          </p:nvPr>
        </p:nvSpPr>
        <p:spPr>
          <a:xfrm>
            <a:off x="838200" y="365125"/>
            <a:ext cx="10515600" cy="1325563"/>
          </a:xfrm>
        </p:spPr>
        <p:txBody>
          <a:bodyPr/>
          <a:lstStyle/>
          <a:p>
            <a:pPr algn="ctr"/>
            <a:r>
              <a:rPr lang="en-US"/>
              <a:t>Activation Functions</a:t>
            </a:r>
            <a:endParaRPr lang="en-US" dirty="0"/>
          </a:p>
        </p:txBody>
      </p:sp>
      <p:sp>
        <p:nvSpPr>
          <p:cNvPr id="3" name="Content Placeholder 2">
            <a:extLst>
              <a:ext uri="{FF2B5EF4-FFF2-40B4-BE49-F238E27FC236}">
                <a16:creationId xmlns:a16="http://schemas.microsoft.com/office/drawing/2014/main" id="{4287CEB1-3473-4850-9FFC-37145EB37DAC}"/>
              </a:ext>
            </a:extLst>
          </p:cNvPr>
          <p:cNvSpPr>
            <a:spLocks noGrp="1"/>
          </p:cNvSpPr>
          <p:nvPr>
            <p:ph idx="1"/>
          </p:nvPr>
        </p:nvSpPr>
        <p:spPr>
          <a:xfrm>
            <a:off x="838200" y="1825625"/>
            <a:ext cx="10515600" cy="4351338"/>
          </a:xfrm>
        </p:spPr>
        <p:txBody>
          <a:bodyPr/>
          <a:lstStyle/>
          <a:p>
            <a:pPr marL="0" indent="0">
              <a:buNone/>
            </a:pPr>
            <a:r>
              <a:rPr lang="en-US" b="1"/>
              <a:t>What is activation function ?</a:t>
            </a:r>
          </a:p>
          <a:p>
            <a:r>
              <a:rPr lang="en-US"/>
              <a:t>Decide whether a neuron should be activated or not. </a:t>
            </a:r>
          </a:p>
          <a:p>
            <a:r>
              <a:rPr lang="en-US"/>
              <a:t>Whether the information that the neuron is receiving is relevant for the given information or should it be ignored.</a:t>
            </a:r>
          </a:p>
          <a:p>
            <a:r>
              <a:rPr lang="en-US"/>
              <a:t>It is the non linear transformation that we do over the input signal. </a:t>
            </a:r>
          </a:p>
          <a:p>
            <a:r>
              <a:rPr lang="en-US"/>
              <a:t>This transformed output is then send to the next layer of neurons as input.</a:t>
            </a:r>
            <a:endParaRPr lang="en-US" dirty="0"/>
          </a:p>
        </p:txBody>
      </p:sp>
      <p:pic>
        <p:nvPicPr>
          <p:cNvPr id="4" name="Picture 3">
            <a:extLst>
              <a:ext uri="{FF2B5EF4-FFF2-40B4-BE49-F238E27FC236}">
                <a16:creationId xmlns:a16="http://schemas.microsoft.com/office/drawing/2014/main" id="{AD23B2D0-9116-438A-8B02-1FCC14489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215" y="5224774"/>
            <a:ext cx="7889569" cy="952189"/>
          </a:xfrm>
          <a:prstGeom prst="rect">
            <a:avLst/>
          </a:prstGeom>
        </p:spPr>
      </p:pic>
    </p:spTree>
    <p:extLst>
      <p:ext uri="{BB962C8B-B14F-4D97-AF65-F5344CB8AC3E}">
        <p14:creationId xmlns:p14="http://schemas.microsoft.com/office/powerpoint/2010/main" val="75815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32C6B-1E42-4BAB-B4DA-52075416F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ReLU Function</a:t>
            </a:r>
          </a:p>
        </p:txBody>
      </p:sp>
      <p:pic>
        <p:nvPicPr>
          <p:cNvPr id="5" name="Content Placeholder 4" descr="A screenshot of a cell phone&#10;&#10;Description generated with very high confidence">
            <a:extLst>
              <a:ext uri="{FF2B5EF4-FFF2-40B4-BE49-F238E27FC236}">
                <a16:creationId xmlns:a16="http://schemas.microsoft.com/office/drawing/2014/main" id="{188C3C90-A087-4225-8A73-F13B4B40E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787731"/>
            <a:ext cx="6780700" cy="5280208"/>
          </a:xfrm>
          <a:prstGeom prst="rect">
            <a:avLst/>
          </a:prstGeom>
        </p:spPr>
      </p:pic>
    </p:spTree>
    <p:extLst>
      <p:ext uri="{BB962C8B-B14F-4D97-AF65-F5344CB8AC3E}">
        <p14:creationId xmlns:p14="http://schemas.microsoft.com/office/powerpoint/2010/main" val="120165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4987-AC48-4D1C-9E24-77EA339EA0AD}"/>
              </a:ext>
            </a:extLst>
          </p:cNvPr>
          <p:cNvSpPr>
            <a:spLocks noGrp="1"/>
          </p:cNvSpPr>
          <p:nvPr>
            <p:ph type="title"/>
          </p:nvPr>
        </p:nvSpPr>
        <p:spPr/>
        <p:txBody>
          <a:bodyPr/>
          <a:lstStyle/>
          <a:p>
            <a:pPr algn="ctr"/>
            <a:r>
              <a:rPr lang="en-US" dirty="0" err="1"/>
              <a:t>ReLU</a:t>
            </a:r>
            <a:r>
              <a:rPr lang="en-US" dirty="0"/>
              <a:t> Function</a:t>
            </a:r>
          </a:p>
        </p:txBody>
      </p:sp>
      <p:sp>
        <p:nvSpPr>
          <p:cNvPr id="3" name="Content Placeholder 2">
            <a:extLst>
              <a:ext uri="{FF2B5EF4-FFF2-40B4-BE49-F238E27FC236}">
                <a16:creationId xmlns:a16="http://schemas.microsoft.com/office/drawing/2014/main" id="{D3A8BB8A-5B65-4F63-BB89-7749D6FDDBD2}"/>
              </a:ext>
            </a:extLst>
          </p:cNvPr>
          <p:cNvSpPr>
            <a:spLocks noGrp="1"/>
          </p:cNvSpPr>
          <p:nvPr>
            <p:ph idx="1"/>
          </p:nvPr>
        </p:nvSpPr>
        <p:spPr/>
        <p:txBody>
          <a:bodyPr>
            <a:normAutofit fontScale="92500" lnSpcReduction="20000"/>
          </a:bodyPr>
          <a:lstStyle/>
          <a:p>
            <a:pPr marL="0" indent="0">
              <a:buNone/>
            </a:pPr>
            <a:r>
              <a:rPr lang="en-US" dirty="0"/>
              <a:t>The </a:t>
            </a:r>
            <a:r>
              <a:rPr lang="en-US" dirty="0" err="1"/>
              <a:t>ReLU</a:t>
            </a:r>
            <a:r>
              <a:rPr lang="en-US" dirty="0"/>
              <a:t> function is the Rectified linear unit. It is the most widely used activation function. It is defined as - </a:t>
            </a:r>
            <a:r>
              <a:rPr lang="pt-BR" b="1" dirty="0"/>
              <a:t>R(x) = max(0,x)</a:t>
            </a:r>
          </a:p>
          <a:p>
            <a:r>
              <a:rPr lang="en-US" dirty="0"/>
              <a:t>the </a:t>
            </a:r>
            <a:r>
              <a:rPr lang="en-US" dirty="0" err="1"/>
              <a:t>ReLU</a:t>
            </a:r>
            <a:r>
              <a:rPr lang="en-US" dirty="0"/>
              <a:t> function is non linear, which means we can easily backpropagate the errors and have multiple layers of neurons being activated by the </a:t>
            </a:r>
            <a:r>
              <a:rPr lang="en-US" dirty="0" err="1"/>
              <a:t>ReLU</a:t>
            </a:r>
            <a:r>
              <a:rPr lang="en-US" dirty="0"/>
              <a:t> function.</a:t>
            </a:r>
          </a:p>
          <a:p>
            <a:r>
              <a:rPr lang="en-US" dirty="0"/>
              <a:t>It gives an output x if x is positive and 0 otherwise.</a:t>
            </a:r>
          </a:p>
          <a:p>
            <a:r>
              <a:rPr lang="en-US" dirty="0"/>
              <a:t>It was recently proved that it had 6 times improvement in convergence from Tanh function. It’s just R(x) = max(0,x) </a:t>
            </a:r>
          </a:p>
          <a:p>
            <a:r>
              <a:rPr lang="en-US" dirty="0"/>
              <a:t>if x &lt; 0 , R(x) = 0 and if x &gt;= 0 , R(x) = x. </a:t>
            </a:r>
          </a:p>
          <a:p>
            <a:r>
              <a:rPr lang="en-US" dirty="0"/>
              <a:t>Hence as seeing the mathematical form of this function we can see that it is very simple and efficient. Also it avoids and rectifies </a:t>
            </a:r>
            <a:r>
              <a:rPr lang="en-US" b="1" dirty="0"/>
              <a:t>vanishing gradient</a:t>
            </a:r>
            <a:r>
              <a:rPr lang="en-US" dirty="0"/>
              <a:t> problem .</a:t>
            </a:r>
            <a:endParaRPr lang="en-US" b="1" dirty="0"/>
          </a:p>
        </p:txBody>
      </p:sp>
    </p:spTree>
    <p:extLst>
      <p:ext uri="{BB962C8B-B14F-4D97-AF65-F5344CB8AC3E}">
        <p14:creationId xmlns:p14="http://schemas.microsoft.com/office/powerpoint/2010/main" val="252105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372D-41D0-4F5F-BBB3-C415142CE441}"/>
              </a:ext>
            </a:extLst>
          </p:cNvPr>
          <p:cNvSpPr>
            <a:spLocks noGrp="1"/>
          </p:cNvSpPr>
          <p:nvPr>
            <p:ph type="title"/>
          </p:nvPr>
        </p:nvSpPr>
        <p:spPr/>
        <p:txBody>
          <a:bodyPr/>
          <a:lstStyle/>
          <a:p>
            <a:pPr algn="ctr"/>
            <a:r>
              <a:rPr lang="en-US" dirty="0" err="1"/>
              <a:t>ReLU</a:t>
            </a:r>
            <a:r>
              <a:rPr lang="en-US" dirty="0"/>
              <a:t> Function</a:t>
            </a:r>
          </a:p>
        </p:txBody>
      </p:sp>
      <p:sp>
        <p:nvSpPr>
          <p:cNvPr id="3" name="Content Placeholder 2">
            <a:extLst>
              <a:ext uri="{FF2B5EF4-FFF2-40B4-BE49-F238E27FC236}">
                <a16:creationId xmlns:a16="http://schemas.microsoft.com/office/drawing/2014/main" id="{332A895B-7B69-44DC-B6DA-87029DEF53C1}"/>
              </a:ext>
            </a:extLst>
          </p:cNvPr>
          <p:cNvSpPr>
            <a:spLocks noGrp="1"/>
          </p:cNvSpPr>
          <p:nvPr>
            <p:ph idx="1"/>
          </p:nvPr>
        </p:nvSpPr>
        <p:spPr/>
        <p:txBody>
          <a:bodyPr/>
          <a:lstStyle/>
          <a:p>
            <a:r>
              <a:rPr lang="en-US" dirty="0"/>
              <a:t>The main advantage of using the </a:t>
            </a:r>
            <a:r>
              <a:rPr lang="en-US" dirty="0" err="1"/>
              <a:t>ReLU</a:t>
            </a:r>
            <a:r>
              <a:rPr lang="en-US" dirty="0"/>
              <a:t> function over other activation functions is that it does not activate all the neurons at the same time.</a:t>
            </a:r>
          </a:p>
          <a:p>
            <a:r>
              <a:rPr lang="en-US" dirty="0"/>
              <a:t>If you look at the </a:t>
            </a:r>
            <a:r>
              <a:rPr lang="en-US" dirty="0" err="1"/>
              <a:t>ReLU</a:t>
            </a:r>
            <a:r>
              <a:rPr lang="en-US" dirty="0"/>
              <a:t> function if the input is negative it will convert it to zero and the neuron does not get activated.</a:t>
            </a:r>
          </a:p>
          <a:p>
            <a:r>
              <a:rPr lang="en-US" dirty="0"/>
              <a:t>This means that at a time only a few neurons are activated making the network sparse making it efficient and easy for computation.</a:t>
            </a:r>
          </a:p>
          <a:p>
            <a:r>
              <a:rPr lang="en-US" dirty="0" err="1"/>
              <a:t>ReLu</a:t>
            </a:r>
            <a:r>
              <a:rPr lang="en-US" dirty="0"/>
              <a:t> is less computationally expensive than tanh and sigmoid because it involves simpler mathematical operations.</a:t>
            </a:r>
          </a:p>
        </p:txBody>
      </p:sp>
    </p:spTree>
    <p:extLst>
      <p:ext uri="{BB962C8B-B14F-4D97-AF65-F5344CB8AC3E}">
        <p14:creationId xmlns:p14="http://schemas.microsoft.com/office/powerpoint/2010/main" val="19165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6781-69D7-46DF-A153-DF6557031758}"/>
              </a:ext>
            </a:extLst>
          </p:cNvPr>
          <p:cNvSpPr>
            <a:spLocks noGrp="1"/>
          </p:cNvSpPr>
          <p:nvPr>
            <p:ph type="title"/>
          </p:nvPr>
        </p:nvSpPr>
        <p:spPr/>
        <p:txBody>
          <a:bodyPr/>
          <a:lstStyle/>
          <a:p>
            <a:pPr algn="ctr"/>
            <a:r>
              <a:rPr lang="en-US" dirty="0"/>
              <a:t>Leaky </a:t>
            </a:r>
            <a:r>
              <a:rPr lang="en-US" dirty="0" err="1"/>
              <a:t>ReLU</a:t>
            </a:r>
            <a:endParaRPr lang="en-US" dirty="0"/>
          </a:p>
        </p:txBody>
      </p:sp>
      <p:sp>
        <p:nvSpPr>
          <p:cNvPr id="3" name="Content Placeholder 2">
            <a:extLst>
              <a:ext uri="{FF2B5EF4-FFF2-40B4-BE49-F238E27FC236}">
                <a16:creationId xmlns:a16="http://schemas.microsoft.com/office/drawing/2014/main" id="{016AF4C4-9AD8-4808-BE30-90BBFB247BAC}"/>
              </a:ext>
            </a:extLst>
          </p:cNvPr>
          <p:cNvSpPr>
            <a:spLocks noGrp="1"/>
          </p:cNvSpPr>
          <p:nvPr>
            <p:ph idx="1"/>
          </p:nvPr>
        </p:nvSpPr>
        <p:spPr/>
        <p:txBody>
          <a:bodyPr>
            <a:normAutofit fontScale="92500" lnSpcReduction="10000"/>
          </a:bodyPr>
          <a:lstStyle/>
          <a:p>
            <a:r>
              <a:rPr lang="en-US" dirty="0"/>
              <a:t>Leaky </a:t>
            </a:r>
            <a:r>
              <a:rPr lang="en-US" dirty="0" err="1"/>
              <a:t>ReLU</a:t>
            </a:r>
            <a:r>
              <a:rPr lang="en-US" dirty="0"/>
              <a:t> function is nothing but an improved version of the </a:t>
            </a:r>
            <a:r>
              <a:rPr lang="en-US" dirty="0" err="1"/>
              <a:t>ReLU</a:t>
            </a:r>
            <a:r>
              <a:rPr lang="en-US" dirty="0"/>
              <a:t> function.</a:t>
            </a:r>
            <a:endParaRPr lang="en-US" b="1" dirty="0"/>
          </a:p>
          <a:p>
            <a:r>
              <a:rPr lang="en-US" b="1" dirty="0"/>
              <a:t>Problem with </a:t>
            </a:r>
            <a:r>
              <a:rPr lang="en-US" b="1" dirty="0" err="1"/>
              <a:t>ReLu</a:t>
            </a:r>
            <a:r>
              <a:rPr lang="en-US" dirty="0"/>
              <a:t> - is that some gradients can be fragile during training and can die. It can cause a weight update which will makes it never activate on any data point again. Simply saying that </a:t>
            </a:r>
            <a:r>
              <a:rPr lang="en-US" dirty="0" err="1"/>
              <a:t>ReLu</a:t>
            </a:r>
            <a:r>
              <a:rPr lang="en-US" dirty="0"/>
              <a:t> could result in Dead Neurons.</a:t>
            </a:r>
          </a:p>
          <a:p>
            <a:r>
              <a:rPr lang="en-US" dirty="0"/>
              <a:t>Because of the horizontal line in </a:t>
            </a:r>
            <a:r>
              <a:rPr lang="en-US" dirty="0" err="1"/>
              <a:t>ReLu</a:t>
            </a:r>
            <a:r>
              <a:rPr lang="en-US" dirty="0"/>
              <a:t>( for negative X ), the gradient can go towards 0. For activations in that region of </a:t>
            </a:r>
            <a:r>
              <a:rPr lang="en-US" dirty="0" err="1"/>
              <a:t>ReLu</a:t>
            </a:r>
            <a:r>
              <a:rPr lang="en-US" dirty="0"/>
              <a:t>, gradient will be 0 because of which the weights will not get adjusted during descent.</a:t>
            </a:r>
          </a:p>
          <a:p>
            <a:r>
              <a:rPr lang="en-US" dirty="0"/>
              <a:t>That means, those neurons which go into that state will stop responding to variations in error/ input ( simply because gradient is 0, nothing changes ). This is called dying </a:t>
            </a:r>
            <a:r>
              <a:rPr lang="en-US" dirty="0" err="1"/>
              <a:t>ReLu</a:t>
            </a:r>
            <a:r>
              <a:rPr lang="en-US" dirty="0"/>
              <a:t> problem.</a:t>
            </a:r>
          </a:p>
        </p:txBody>
      </p:sp>
    </p:spTree>
    <p:extLst>
      <p:ext uri="{BB962C8B-B14F-4D97-AF65-F5344CB8AC3E}">
        <p14:creationId xmlns:p14="http://schemas.microsoft.com/office/powerpoint/2010/main" val="1748338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4070-7B3D-4279-A003-11D5857A4ACD}"/>
              </a:ext>
            </a:extLst>
          </p:cNvPr>
          <p:cNvSpPr>
            <a:spLocks noGrp="1"/>
          </p:cNvSpPr>
          <p:nvPr>
            <p:ph type="title"/>
          </p:nvPr>
        </p:nvSpPr>
        <p:spPr/>
        <p:txBody>
          <a:bodyPr/>
          <a:lstStyle/>
          <a:p>
            <a:pPr algn="ctr"/>
            <a:r>
              <a:rPr lang="en-US" dirty="0"/>
              <a:t>Leaky </a:t>
            </a:r>
            <a:r>
              <a:rPr lang="en-US" dirty="0" err="1"/>
              <a:t>ReLU</a:t>
            </a:r>
            <a:endParaRPr lang="en-US" dirty="0"/>
          </a:p>
        </p:txBody>
      </p:sp>
      <p:sp>
        <p:nvSpPr>
          <p:cNvPr id="3" name="Content Placeholder 2">
            <a:extLst>
              <a:ext uri="{FF2B5EF4-FFF2-40B4-BE49-F238E27FC236}">
                <a16:creationId xmlns:a16="http://schemas.microsoft.com/office/drawing/2014/main" id="{B2B7C9F5-681C-40E8-BF82-8C540BF08D18}"/>
              </a:ext>
            </a:extLst>
          </p:cNvPr>
          <p:cNvSpPr>
            <a:spLocks noGrp="1"/>
          </p:cNvSpPr>
          <p:nvPr>
            <p:ph idx="1"/>
          </p:nvPr>
        </p:nvSpPr>
        <p:spPr/>
        <p:txBody>
          <a:bodyPr/>
          <a:lstStyle/>
          <a:p>
            <a:r>
              <a:rPr lang="en-US" dirty="0"/>
              <a:t>This problem can cause several neurons to just die and not respond making a substantial part of the network passive. </a:t>
            </a:r>
          </a:p>
          <a:p>
            <a:r>
              <a:rPr lang="en-US" dirty="0"/>
              <a:t>There are variations in </a:t>
            </a:r>
            <a:r>
              <a:rPr lang="en-US" dirty="0" err="1"/>
              <a:t>ReLu</a:t>
            </a:r>
            <a:r>
              <a:rPr lang="en-US" dirty="0"/>
              <a:t> to mitigate this issue by simply making the horizontal line into non-horizontal component.</a:t>
            </a:r>
          </a:p>
          <a:p>
            <a:r>
              <a:rPr lang="en-US" dirty="0"/>
              <a:t>for example y = 0.01x for x&lt;0 will make it a slightly inclined line rather than horizontal line. This is leaky </a:t>
            </a:r>
            <a:r>
              <a:rPr lang="en-US" dirty="0" err="1"/>
              <a:t>ReLu</a:t>
            </a:r>
            <a:r>
              <a:rPr lang="en-US" dirty="0"/>
              <a:t>. </a:t>
            </a:r>
          </a:p>
          <a:p>
            <a:r>
              <a:rPr lang="en-US" dirty="0"/>
              <a:t>There are other variations too. The main idea is to let the gradient be non zero and recover during training eventually.</a:t>
            </a:r>
          </a:p>
        </p:txBody>
      </p:sp>
    </p:spTree>
    <p:extLst>
      <p:ext uri="{BB962C8B-B14F-4D97-AF65-F5344CB8AC3E}">
        <p14:creationId xmlns:p14="http://schemas.microsoft.com/office/powerpoint/2010/main" val="310075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E19D-2C6E-4DC9-983B-E3B1ECB05D3F}"/>
              </a:ext>
            </a:extLst>
          </p:cNvPr>
          <p:cNvSpPr>
            <a:spLocks noGrp="1"/>
          </p:cNvSpPr>
          <p:nvPr>
            <p:ph type="title"/>
          </p:nvPr>
        </p:nvSpPr>
        <p:spPr>
          <a:xfrm>
            <a:off x="648929" y="629266"/>
            <a:ext cx="5127031" cy="1676603"/>
          </a:xfrm>
        </p:spPr>
        <p:txBody>
          <a:bodyPr>
            <a:normAutofit/>
          </a:bodyPr>
          <a:lstStyle/>
          <a:p>
            <a:r>
              <a:rPr lang="en-US" dirty="0"/>
              <a:t>Leaky </a:t>
            </a:r>
            <a:r>
              <a:rPr lang="en-US" dirty="0" err="1"/>
              <a:t>ReLU</a:t>
            </a:r>
            <a:endParaRPr lang="en-US"/>
          </a:p>
        </p:txBody>
      </p:sp>
      <p:sp>
        <p:nvSpPr>
          <p:cNvPr id="3" name="Content Placeholder 2">
            <a:extLst>
              <a:ext uri="{FF2B5EF4-FFF2-40B4-BE49-F238E27FC236}">
                <a16:creationId xmlns:a16="http://schemas.microsoft.com/office/drawing/2014/main" id="{F6A1A8BA-85E5-4D43-9E71-ADE42EE63E69}"/>
              </a:ext>
            </a:extLst>
          </p:cNvPr>
          <p:cNvSpPr>
            <a:spLocks noGrp="1"/>
          </p:cNvSpPr>
          <p:nvPr>
            <p:ph idx="1"/>
          </p:nvPr>
        </p:nvSpPr>
        <p:spPr>
          <a:xfrm>
            <a:off x="648930" y="2438400"/>
            <a:ext cx="5127029" cy="3785419"/>
          </a:xfrm>
        </p:spPr>
        <p:txBody>
          <a:bodyPr>
            <a:normAutofit/>
          </a:bodyPr>
          <a:lstStyle/>
          <a:p>
            <a:pPr marL="0" indent="0">
              <a:buNone/>
            </a:pPr>
            <a:r>
              <a:rPr lang="en-US" dirty="0"/>
              <a:t>What we have done here is that we have simply replaced the horizontal line with a non-zero, non-horizontal line. Here a is a small value like 0.01 or so. It can be represented on the graph as-</a:t>
            </a:r>
          </a:p>
        </p:txBody>
      </p:sp>
      <p:pic>
        <p:nvPicPr>
          <p:cNvPr id="5" name="Picture 4" descr="A screenshot of a cell phone&#10;&#10;Description generated with very high confidence">
            <a:extLst>
              <a:ext uri="{FF2B5EF4-FFF2-40B4-BE49-F238E27FC236}">
                <a16:creationId xmlns:a16="http://schemas.microsoft.com/office/drawing/2014/main" id="{44CC7633-89C4-465E-8DD0-F52D4E53F5FD}"/>
              </a:ext>
            </a:extLst>
          </p:cNvPr>
          <p:cNvPicPr>
            <a:picLocks noChangeAspect="1"/>
          </p:cNvPicPr>
          <p:nvPr/>
        </p:nvPicPr>
        <p:blipFill rotWithShape="1">
          <a:blip r:embed="rId2">
            <a:extLst>
              <a:ext uri="{28A0092B-C50C-407E-A947-70E740481C1C}">
                <a14:useLocalDpi xmlns:a14="http://schemas.microsoft.com/office/drawing/2010/main" val="0"/>
              </a:ext>
            </a:extLst>
          </a:blip>
          <a:srcRect r="2085" b="3"/>
          <a:stretch/>
        </p:blipFill>
        <p:spPr>
          <a:xfrm>
            <a:off x="6090613" y="640082"/>
            <a:ext cx="5461724" cy="5577837"/>
          </a:xfrm>
          <a:prstGeom prst="rect">
            <a:avLst/>
          </a:prstGeom>
          <a:effectLst/>
        </p:spPr>
      </p:pic>
    </p:spTree>
    <p:extLst>
      <p:ext uri="{BB962C8B-B14F-4D97-AF65-F5344CB8AC3E}">
        <p14:creationId xmlns:p14="http://schemas.microsoft.com/office/powerpoint/2010/main" val="377361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5364-713C-4A76-A193-5F6DE7610EFF}"/>
              </a:ext>
            </a:extLst>
          </p:cNvPr>
          <p:cNvSpPr>
            <a:spLocks noGrp="1"/>
          </p:cNvSpPr>
          <p:nvPr>
            <p:ph type="title"/>
          </p:nvPr>
        </p:nvSpPr>
        <p:spPr/>
        <p:txBody>
          <a:bodyPr/>
          <a:lstStyle/>
          <a:p>
            <a:pPr algn="ctr"/>
            <a:r>
              <a:rPr lang="en-US" dirty="0"/>
              <a:t>Choosing right function</a:t>
            </a:r>
          </a:p>
        </p:txBody>
      </p:sp>
      <p:sp>
        <p:nvSpPr>
          <p:cNvPr id="3" name="Content Placeholder 2">
            <a:extLst>
              <a:ext uri="{FF2B5EF4-FFF2-40B4-BE49-F238E27FC236}">
                <a16:creationId xmlns:a16="http://schemas.microsoft.com/office/drawing/2014/main" id="{A28E5580-7917-4247-B5BA-6A91F24EFD72}"/>
              </a:ext>
            </a:extLst>
          </p:cNvPr>
          <p:cNvSpPr>
            <a:spLocks noGrp="1"/>
          </p:cNvSpPr>
          <p:nvPr>
            <p:ph idx="1"/>
          </p:nvPr>
        </p:nvSpPr>
        <p:spPr/>
        <p:txBody>
          <a:bodyPr>
            <a:normAutofit fontScale="92500" lnSpcReduction="20000"/>
          </a:bodyPr>
          <a:lstStyle/>
          <a:p>
            <a:r>
              <a:rPr lang="en-US" dirty="0"/>
              <a:t>Sigmoid functions and their combinations generally work better in the case of classifiers</a:t>
            </a:r>
          </a:p>
          <a:p>
            <a:r>
              <a:rPr lang="en-US" dirty="0" err="1"/>
              <a:t>Sigmoids</a:t>
            </a:r>
            <a:r>
              <a:rPr lang="en-US" dirty="0"/>
              <a:t> and tanh functions are sometimes avoided due to the vanishing gradient problem</a:t>
            </a:r>
          </a:p>
          <a:p>
            <a:r>
              <a:rPr lang="en-US" dirty="0" err="1"/>
              <a:t>ReLU</a:t>
            </a:r>
            <a:r>
              <a:rPr lang="en-US" dirty="0"/>
              <a:t> function is a general activation function and is used in most cases these days</a:t>
            </a:r>
          </a:p>
          <a:p>
            <a:r>
              <a:rPr lang="en-US" dirty="0"/>
              <a:t>If we encounter a case of dead neurons in our networks the leaky </a:t>
            </a:r>
            <a:r>
              <a:rPr lang="en-US" dirty="0" err="1"/>
              <a:t>ReLU</a:t>
            </a:r>
            <a:r>
              <a:rPr lang="en-US" dirty="0"/>
              <a:t> function is the best choice</a:t>
            </a:r>
          </a:p>
          <a:p>
            <a:r>
              <a:rPr lang="en-US" dirty="0"/>
              <a:t>Always keep in mind that </a:t>
            </a:r>
            <a:r>
              <a:rPr lang="en-US" dirty="0" err="1"/>
              <a:t>ReLU</a:t>
            </a:r>
            <a:r>
              <a:rPr lang="en-US" dirty="0"/>
              <a:t> function should only be used in the hidden layers</a:t>
            </a:r>
          </a:p>
          <a:p>
            <a:r>
              <a:rPr lang="en-US" dirty="0"/>
              <a:t>As a rule of thumb, you can begin with using </a:t>
            </a:r>
            <a:r>
              <a:rPr lang="en-US" dirty="0" err="1"/>
              <a:t>ReLU</a:t>
            </a:r>
            <a:r>
              <a:rPr lang="en-US" dirty="0"/>
              <a:t> function and then move over to other activation functions in case </a:t>
            </a:r>
            <a:r>
              <a:rPr lang="en-US" dirty="0" err="1"/>
              <a:t>ReLU</a:t>
            </a:r>
            <a:r>
              <a:rPr lang="en-US" dirty="0"/>
              <a:t> doesn’t provide with optimum results</a:t>
            </a:r>
          </a:p>
          <a:p>
            <a:endParaRPr lang="en-US" dirty="0"/>
          </a:p>
        </p:txBody>
      </p:sp>
    </p:spTree>
    <p:extLst>
      <p:ext uri="{BB962C8B-B14F-4D97-AF65-F5344CB8AC3E}">
        <p14:creationId xmlns:p14="http://schemas.microsoft.com/office/powerpoint/2010/main" val="1479323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963C-8A68-47D0-A3ED-3BF1EE5C39E4}"/>
              </a:ext>
            </a:extLst>
          </p:cNvPr>
          <p:cNvSpPr>
            <a:spLocks noGrp="1"/>
          </p:cNvSpPr>
          <p:nvPr>
            <p:ph type="title"/>
          </p:nvPr>
        </p:nvSpPr>
        <p:spPr/>
        <p:txBody>
          <a:bodyPr/>
          <a:lstStyle/>
          <a:p>
            <a:pPr algn="ctr"/>
            <a:r>
              <a:rPr lang="en-US" dirty="0"/>
              <a:t>Loss Functions</a:t>
            </a:r>
          </a:p>
        </p:txBody>
      </p:sp>
      <p:sp>
        <p:nvSpPr>
          <p:cNvPr id="3" name="Content Placeholder 2">
            <a:extLst>
              <a:ext uri="{FF2B5EF4-FFF2-40B4-BE49-F238E27FC236}">
                <a16:creationId xmlns:a16="http://schemas.microsoft.com/office/drawing/2014/main" id="{1258E56F-0C38-4E68-855D-44688056A10A}"/>
              </a:ext>
            </a:extLst>
          </p:cNvPr>
          <p:cNvSpPr>
            <a:spLocks noGrp="1"/>
          </p:cNvSpPr>
          <p:nvPr>
            <p:ph idx="1"/>
          </p:nvPr>
        </p:nvSpPr>
        <p:spPr/>
        <p:txBody>
          <a:bodyPr/>
          <a:lstStyle/>
          <a:p>
            <a:r>
              <a:rPr lang="en-US" dirty="0"/>
              <a:t>W</a:t>
            </a:r>
            <a:r>
              <a:rPr lang="hu-HU" dirty="0"/>
              <a:t>e want to make sure the predictions made by the network</a:t>
            </a:r>
            <a:r>
              <a:rPr lang="en-US" dirty="0"/>
              <a:t> </a:t>
            </a:r>
            <a:r>
              <a:rPr lang="hu-HU" dirty="0"/>
              <a:t>is approximately the same as the labels in the dataset</a:t>
            </a:r>
            <a:r>
              <a:rPr lang="en-US" dirty="0"/>
              <a:t>.</a:t>
            </a:r>
          </a:p>
          <a:p>
            <a:r>
              <a:rPr lang="en-US" dirty="0"/>
              <a:t>It measures the inconsistency between predicted value and actual label. </a:t>
            </a:r>
          </a:p>
          <a:p>
            <a:r>
              <a:rPr lang="en-US" dirty="0"/>
              <a:t>It is a non-negative value, where the robustness of model increases along with the decrease of the value of loss function.</a:t>
            </a:r>
          </a:p>
          <a:p>
            <a:r>
              <a:rPr lang="en-US" dirty="0"/>
              <a:t>In most learning networks, error is calculated as the difference between the actual output and the predicted output.</a:t>
            </a:r>
          </a:p>
        </p:txBody>
      </p:sp>
    </p:spTree>
    <p:extLst>
      <p:ext uri="{BB962C8B-B14F-4D97-AF65-F5344CB8AC3E}">
        <p14:creationId xmlns:p14="http://schemas.microsoft.com/office/powerpoint/2010/main" val="337401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4850-0932-4265-8492-B67D7CE72A64}"/>
              </a:ext>
            </a:extLst>
          </p:cNvPr>
          <p:cNvSpPr>
            <a:spLocks noGrp="1"/>
          </p:cNvSpPr>
          <p:nvPr>
            <p:ph type="title"/>
          </p:nvPr>
        </p:nvSpPr>
        <p:spPr/>
        <p:txBody>
          <a:bodyPr/>
          <a:lstStyle/>
          <a:p>
            <a:pPr algn="ctr"/>
            <a:r>
              <a:rPr lang="en-US" dirty="0"/>
              <a:t>Loss Function</a:t>
            </a:r>
          </a:p>
        </p:txBody>
      </p:sp>
      <p:sp>
        <p:nvSpPr>
          <p:cNvPr id="3" name="Content Placeholder 2">
            <a:extLst>
              <a:ext uri="{FF2B5EF4-FFF2-40B4-BE49-F238E27FC236}">
                <a16:creationId xmlns:a16="http://schemas.microsoft.com/office/drawing/2014/main" id="{95BB25F8-F1B7-485E-9F67-64C10949A33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function that is used to compute this error is known as Loss Function J(.). Different loss functions will give different errors for the same prediction, and thus have a considerable effect on the performance of the model. One of the most widely used loss function is mean square error, which calculates the square of difference between actual value and predicted value. Different loss functions are used to deal with different type of tasks, i.e. regression and classification.</a:t>
            </a:r>
          </a:p>
        </p:txBody>
      </p:sp>
      <p:pic>
        <p:nvPicPr>
          <p:cNvPr id="4" name="Picture 3" descr="A close up of a logo&#10;&#10;Description generated with high confidence">
            <a:extLst>
              <a:ext uri="{FF2B5EF4-FFF2-40B4-BE49-F238E27FC236}">
                <a16:creationId xmlns:a16="http://schemas.microsoft.com/office/drawing/2014/main" id="{82E7A99E-0E3D-4062-8F19-0E58B299B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925" y="1825625"/>
            <a:ext cx="3988573" cy="721098"/>
          </a:xfrm>
          <a:prstGeom prst="rect">
            <a:avLst/>
          </a:prstGeom>
        </p:spPr>
      </p:pic>
    </p:spTree>
    <p:extLst>
      <p:ext uri="{BB962C8B-B14F-4D97-AF65-F5344CB8AC3E}">
        <p14:creationId xmlns:p14="http://schemas.microsoft.com/office/powerpoint/2010/main" val="316368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41FD-C690-47FE-954A-405E185AE1EF}"/>
              </a:ext>
            </a:extLst>
          </p:cNvPr>
          <p:cNvSpPr>
            <a:spLocks noGrp="1"/>
          </p:cNvSpPr>
          <p:nvPr>
            <p:ph type="title"/>
          </p:nvPr>
        </p:nvSpPr>
        <p:spPr/>
        <p:txBody>
          <a:bodyPr/>
          <a:lstStyle/>
          <a:p>
            <a:pPr algn="ctr"/>
            <a:r>
              <a:rPr lang="en-US" dirty="0"/>
              <a:t>Types of Loss Function</a:t>
            </a:r>
          </a:p>
        </p:txBody>
      </p:sp>
      <p:sp>
        <p:nvSpPr>
          <p:cNvPr id="3" name="Content Placeholder 2">
            <a:extLst>
              <a:ext uri="{FF2B5EF4-FFF2-40B4-BE49-F238E27FC236}">
                <a16:creationId xmlns:a16="http://schemas.microsoft.com/office/drawing/2014/main" id="{2108E0E1-DD26-4A97-8A0A-EB27CB2DCF37}"/>
              </a:ext>
            </a:extLst>
          </p:cNvPr>
          <p:cNvSpPr>
            <a:spLocks noGrp="1"/>
          </p:cNvSpPr>
          <p:nvPr>
            <p:ph idx="1"/>
          </p:nvPr>
        </p:nvSpPr>
        <p:spPr/>
        <p:txBody>
          <a:bodyPr/>
          <a:lstStyle/>
          <a:p>
            <a:r>
              <a:rPr lang="en-US" dirty="0"/>
              <a:t>MSE – Mean Squared Error</a:t>
            </a:r>
          </a:p>
          <a:p>
            <a:r>
              <a:rPr lang="en-US" dirty="0"/>
              <a:t>MAE – Mean Absolute Error</a:t>
            </a:r>
          </a:p>
          <a:p>
            <a:r>
              <a:rPr lang="en-US" dirty="0"/>
              <a:t>Cross Entropy</a:t>
            </a:r>
          </a:p>
          <a:p>
            <a:r>
              <a:rPr lang="en-US" dirty="0"/>
              <a:t>Negative Log Likelihood</a:t>
            </a:r>
          </a:p>
          <a:p>
            <a:r>
              <a:rPr lang="en-US" dirty="0"/>
              <a:t>Hinge Loss</a:t>
            </a:r>
          </a:p>
          <a:p>
            <a:r>
              <a:rPr lang="en-US" dirty="0" err="1"/>
              <a:t>Kullback-Liebler</a:t>
            </a:r>
            <a:r>
              <a:rPr lang="en-US" dirty="0"/>
              <a:t> Divergence</a:t>
            </a:r>
          </a:p>
        </p:txBody>
      </p:sp>
    </p:spTree>
    <p:extLst>
      <p:ext uri="{BB962C8B-B14F-4D97-AF65-F5344CB8AC3E}">
        <p14:creationId xmlns:p14="http://schemas.microsoft.com/office/powerpoint/2010/main" val="219307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9903-211C-486C-B870-BB7C282EBDBE}"/>
              </a:ext>
            </a:extLst>
          </p:cNvPr>
          <p:cNvSpPr>
            <a:spLocks noGrp="1"/>
          </p:cNvSpPr>
          <p:nvPr>
            <p:ph type="title"/>
          </p:nvPr>
        </p:nvSpPr>
        <p:spPr/>
        <p:txBody>
          <a:bodyPr/>
          <a:lstStyle/>
          <a:p>
            <a:pPr algn="ctr"/>
            <a:r>
              <a:rPr lang="en-US" dirty="0"/>
              <a:t>Need of Activation Functions</a:t>
            </a:r>
          </a:p>
        </p:txBody>
      </p:sp>
      <p:sp>
        <p:nvSpPr>
          <p:cNvPr id="3" name="Content Placeholder 2">
            <a:extLst>
              <a:ext uri="{FF2B5EF4-FFF2-40B4-BE49-F238E27FC236}">
                <a16:creationId xmlns:a16="http://schemas.microsoft.com/office/drawing/2014/main" id="{777F5E66-AF6D-4B1A-82AE-94ECB0BB7309}"/>
              </a:ext>
            </a:extLst>
          </p:cNvPr>
          <p:cNvSpPr>
            <a:spLocks noGrp="1"/>
          </p:cNvSpPr>
          <p:nvPr>
            <p:ph idx="1"/>
          </p:nvPr>
        </p:nvSpPr>
        <p:spPr/>
        <p:txBody>
          <a:bodyPr>
            <a:normAutofit lnSpcReduction="10000"/>
          </a:bodyPr>
          <a:lstStyle/>
          <a:p>
            <a:pPr marL="0" indent="0">
              <a:buNone/>
            </a:pPr>
            <a:r>
              <a:rPr lang="en-US" b="1" dirty="0"/>
              <a:t>Can we do without an activation function?</a:t>
            </a:r>
          </a:p>
          <a:p>
            <a:r>
              <a:rPr lang="en-US" dirty="0"/>
              <a:t>If we do not apply a Activation function then the output signal would simply be a simple </a:t>
            </a:r>
            <a:r>
              <a:rPr lang="en-US" b="1" i="1" dirty="0"/>
              <a:t>linear function.</a:t>
            </a:r>
            <a:endParaRPr lang="en-US" b="1" dirty="0"/>
          </a:p>
          <a:p>
            <a:r>
              <a:rPr lang="en-US" dirty="0"/>
              <a:t>A linear equation is simple to solve but is limited in its capacity to solve complex problems. A neural network without an activation function is essentially just a </a:t>
            </a:r>
            <a:r>
              <a:rPr lang="en-US" b="1" dirty="0"/>
              <a:t>linear regression model</a:t>
            </a:r>
            <a:r>
              <a:rPr lang="en-US" dirty="0"/>
              <a:t>.</a:t>
            </a:r>
          </a:p>
          <a:p>
            <a:r>
              <a:rPr lang="en-US" dirty="0"/>
              <a:t>The activation function does the non-linear transformation to the input making it capable to learn and perform more complex tasks. </a:t>
            </a:r>
          </a:p>
          <a:p>
            <a:r>
              <a:rPr lang="en-US" dirty="0"/>
              <a:t>We would want our neural networks to work on complicated tasks like language translations and image classifications.</a:t>
            </a:r>
            <a:endParaRPr lang="en-US" b="1" dirty="0"/>
          </a:p>
          <a:p>
            <a:pPr marL="0" indent="0">
              <a:buNone/>
            </a:pPr>
            <a:endParaRPr lang="en-US" dirty="0"/>
          </a:p>
        </p:txBody>
      </p:sp>
    </p:spTree>
    <p:extLst>
      <p:ext uri="{BB962C8B-B14F-4D97-AF65-F5344CB8AC3E}">
        <p14:creationId xmlns:p14="http://schemas.microsoft.com/office/powerpoint/2010/main" val="2483507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11A4-887C-4778-AB66-EEA980AD61AF}"/>
              </a:ext>
            </a:extLst>
          </p:cNvPr>
          <p:cNvSpPr>
            <a:spLocks noGrp="1"/>
          </p:cNvSpPr>
          <p:nvPr>
            <p:ph type="title"/>
          </p:nvPr>
        </p:nvSpPr>
        <p:spPr/>
        <p:txBody>
          <a:bodyPr/>
          <a:lstStyle/>
          <a:p>
            <a:pPr algn="ctr"/>
            <a:r>
              <a:rPr lang="en-US" dirty="0"/>
              <a:t>MSE – Mean Squared Error</a:t>
            </a:r>
          </a:p>
        </p:txBody>
      </p:sp>
      <p:sp>
        <p:nvSpPr>
          <p:cNvPr id="3" name="Content Placeholder 2">
            <a:extLst>
              <a:ext uri="{FF2B5EF4-FFF2-40B4-BE49-F238E27FC236}">
                <a16:creationId xmlns:a16="http://schemas.microsoft.com/office/drawing/2014/main" id="{A1DEACC3-579B-47AC-A0E1-D97147188202}"/>
              </a:ext>
            </a:extLst>
          </p:cNvPr>
          <p:cNvSpPr>
            <a:spLocks noGrp="1"/>
          </p:cNvSpPr>
          <p:nvPr>
            <p:ph idx="1"/>
          </p:nvPr>
        </p:nvSpPr>
        <p:spPr/>
        <p:txBody>
          <a:bodyPr/>
          <a:lstStyle/>
          <a:p>
            <a:pPr marL="0" indent="0">
              <a:buNone/>
            </a:pPr>
            <a:r>
              <a:rPr lang="en-US" dirty="0"/>
              <a:t>Mean Squared Error (MSE), or quadratic, loss function is widely used in </a:t>
            </a:r>
            <a:r>
              <a:rPr lang="en-US" b="1" dirty="0"/>
              <a:t>linear regression </a:t>
            </a:r>
            <a:r>
              <a:rPr lang="en-US" dirty="0"/>
              <a:t>as the performance measure, and the method of minimizing MSE is called </a:t>
            </a:r>
            <a:r>
              <a:rPr lang="en-US" b="1" u="sng" dirty="0"/>
              <a:t>Ordinary Least Squares (OSL)</a:t>
            </a:r>
            <a:r>
              <a:rPr lang="en-US" dirty="0"/>
              <a:t>, the basic principle of OSL is that the optimized fitting line should be a line which minimizes the sum of distance of each point to the regression line, i.e., minimizes the quadratic sum. The standard form of MSE loss function is defined as </a:t>
            </a:r>
            <a:endParaRPr lang="en-US" b="1" dirty="0"/>
          </a:p>
        </p:txBody>
      </p:sp>
      <p:pic>
        <p:nvPicPr>
          <p:cNvPr id="5" name="Picture 4" descr="A close up of a clock&#10;&#10;Description generated with high confidence">
            <a:extLst>
              <a:ext uri="{FF2B5EF4-FFF2-40B4-BE49-F238E27FC236}">
                <a16:creationId xmlns:a16="http://schemas.microsoft.com/office/drawing/2014/main" id="{5B2BA6E5-0A2A-4E61-86D8-6E9430F40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980" y="4619377"/>
            <a:ext cx="4765325" cy="1244095"/>
          </a:xfrm>
          <a:prstGeom prst="rect">
            <a:avLst/>
          </a:prstGeom>
        </p:spPr>
      </p:pic>
    </p:spTree>
    <p:extLst>
      <p:ext uri="{BB962C8B-B14F-4D97-AF65-F5344CB8AC3E}">
        <p14:creationId xmlns:p14="http://schemas.microsoft.com/office/powerpoint/2010/main" val="3929871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0D1E-EEA8-4FB5-B83E-DD66A454B7F6}"/>
              </a:ext>
            </a:extLst>
          </p:cNvPr>
          <p:cNvSpPr>
            <a:spLocks noGrp="1"/>
          </p:cNvSpPr>
          <p:nvPr>
            <p:ph type="title"/>
          </p:nvPr>
        </p:nvSpPr>
        <p:spPr/>
        <p:txBody>
          <a:bodyPr/>
          <a:lstStyle/>
          <a:p>
            <a:pPr algn="ctr"/>
            <a:r>
              <a:rPr lang="en-US" dirty="0"/>
              <a:t>MSE – Mean Squared Error</a:t>
            </a:r>
          </a:p>
        </p:txBody>
      </p:sp>
      <p:sp>
        <p:nvSpPr>
          <p:cNvPr id="3" name="Content Placeholder 2">
            <a:extLst>
              <a:ext uri="{FF2B5EF4-FFF2-40B4-BE49-F238E27FC236}">
                <a16:creationId xmlns:a16="http://schemas.microsoft.com/office/drawing/2014/main" id="{FD7D4F39-2958-4C0F-BB68-7D06840649C7}"/>
              </a:ext>
            </a:extLst>
          </p:cNvPr>
          <p:cNvSpPr>
            <a:spLocks noGrp="1"/>
          </p:cNvSpPr>
          <p:nvPr>
            <p:ph idx="1"/>
          </p:nvPr>
        </p:nvSpPr>
        <p:spPr/>
        <p:txBody>
          <a:bodyPr/>
          <a:lstStyle/>
          <a:p>
            <a:pPr marL="0" indent="0">
              <a:buNone/>
            </a:pPr>
            <a:r>
              <a:rPr lang="en-US" dirty="0"/>
              <a:t>where </a:t>
            </a:r>
            <a:r>
              <a:rPr lang="en-US" dirty="0">
                <a:solidFill>
                  <a:srgbClr val="FF0000"/>
                </a:solidFill>
              </a:rPr>
              <a:t>(y(</a:t>
            </a:r>
            <a:r>
              <a:rPr lang="en-US" dirty="0" err="1">
                <a:solidFill>
                  <a:srgbClr val="FF0000"/>
                </a:solidFill>
              </a:rPr>
              <a:t>i</a:t>
            </a:r>
            <a:r>
              <a:rPr lang="en-US" dirty="0">
                <a:solidFill>
                  <a:srgbClr val="FF0000"/>
                </a:solidFill>
              </a:rPr>
              <a:t>)−^y(</a:t>
            </a:r>
            <a:r>
              <a:rPr lang="en-US" dirty="0" err="1">
                <a:solidFill>
                  <a:srgbClr val="FF0000"/>
                </a:solidFill>
              </a:rPr>
              <a:t>i</a:t>
            </a:r>
            <a:r>
              <a:rPr lang="en-US" dirty="0">
                <a:solidFill>
                  <a:srgbClr val="FF0000"/>
                </a:solidFill>
              </a:rPr>
              <a:t>))</a:t>
            </a:r>
            <a:r>
              <a:rPr lang="en-US" dirty="0"/>
              <a:t> is named as residual, and the target of MSE loss function is to minimize the residual sum of squares.</a:t>
            </a:r>
          </a:p>
          <a:p>
            <a:pPr marL="0" indent="0">
              <a:buNone/>
            </a:pPr>
            <a:endParaRPr lang="en-US" dirty="0"/>
          </a:p>
          <a:p>
            <a:pPr marL="0" indent="0">
              <a:buNone/>
            </a:pPr>
            <a:r>
              <a:rPr lang="en-US" b="1" dirty="0"/>
              <a:t>L2 Loss Function</a:t>
            </a:r>
          </a:p>
          <a:p>
            <a:pPr marL="0" indent="0">
              <a:buNone/>
            </a:pPr>
            <a:r>
              <a:rPr lang="en-US" dirty="0"/>
              <a:t>L2 loss function is the square of the L2 norm of the difference between actual value and predicted value. It is mathematically similar to MSE, only do not have division by n, it is computed by</a:t>
            </a:r>
            <a:endParaRPr lang="en-US" b="1" dirty="0"/>
          </a:p>
        </p:txBody>
      </p:sp>
      <p:pic>
        <p:nvPicPr>
          <p:cNvPr id="5" name="Picture 4" descr="A close up of a clock&#10;&#10;Description generated with high confidence">
            <a:extLst>
              <a:ext uri="{FF2B5EF4-FFF2-40B4-BE49-F238E27FC236}">
                <a16:creationId xmlns:a16="http://schemas.microsoft.com/office/drawing/2014/main" id="{8EF59E7F-59F4-4C02-AB09-9DA5C4D83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615" y="4641903"/>
            <a:ext cx="3909515" cy="1439154"/>
          </a:xfrm>
          <a:prstGeom prst="rect">
            <a:avLst/>
          </a:prstGeom>
        </p:spPr>
      </p:pic>
    </p:spTree>
    <p:extLst>
      <p:ext uri="{BB962C8B-B14F-4D97-AF65-F5344CB8AC3E}">
        <p14:creationId xmlns:p14="http://schemas.microsoft.com/office/powerpoint/2010/main" val="1714507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6B6-B5AB-4878-8008-9A2EE2ED3794}"/>
              </a:ext>
            </a:extLst>
          </p:cNvPr>
          <p:cNvSpPr>
            <a:spLocks noGrp="1"/>
          </p:cNvSpPr>
          <p:nvPr>
            <p:ph type="title"/>
          </p:nvPr>
        </p:nvSpPr>
        <p:spPr/>
        <p:txBody>
          <a:bodyPr/>
          <a:lstStyle/>
          <a:p>
            <a:pPr algn="ctr"/>
            <a:r>
              <a:rPr lang="en-US" dirty="0"/>
              <a:t>MAE – Mean Absolute Error</a:t>
            </a:r>
          </a:p>
        </p:txBody>
      </p:sp>
      <p:sp>
        <p:nvSpPr>
          <p:cNvPr id="3" name="Content Placeholder 2">
            <a:extLst>
              <a:ext uri="{FF2B5EF4-FFF2-40B4-BE49-F238E27FC236}">
                <a16:creationId xmlns:a16="http://schemas.microsoft.com/office/drawing/2014/main" id="{EEB9AC45-1A9A-4538-9BA3-FA0D7094E3E6}"/>
              </a:ext>
            </a:extLst>
          </p:cNvPr>
          <p:cNvSpPr>
            <a:spLocks noGrp="1"/>
          </p:cNvSpPr>
          <p:nvPr>
            <p:ph idx="1"/>
          </p:nvPr>
        </p:nvSpPr>
        <p:spPr/>
        <p:txBody>
          <a:bodyPr>
            <a:normAutofit/>
          </a:bodyPr>
          <a:lstStyle/>
          <a:p>
            <a:pPr marL="0" indent="0">
              <a:buNone/>
            </a:pPr>
            <a:r>
              <a:rPr lang="en-US" dirty="0"/>
              <a:t>Mean Absolute Error (MAE) is another loss function used for regression models. MAE is the sum of absolute differences between our target and predicted variables. So it measures the average magnitude of errors in a set of predictions, without considering their directions.</a:t>
            </a:r>
          </a:p>
          <a:p>
            <a:pPr marL="0" indent="0">
              <a:buNone/>
            </a:pPr>
            <a:endParaRPr lang="en-US" dirty="0"/>
          </a:p>
          <a:p>
            <a:pPr marL="0" indent="0">
              <a:buNone/>
            </a:pPr>
            <a:endParaRPr lang="en-US" dirty="0"/>
          </a:p>
          <a:p>
            <a:pPr marL="0" indent="0">
              <a:buNone/>
            </a:pPr>
            <a:r>
              <a:rPr lang="en-US" dirty="0"/>
              <a:t>where |⋅| denotes the absolute value.</a:t>
            </a:r>
          </a:p>
        </p:txBody>
      </p:sp>
      <p:pic>
        <p:nvPicPr>
          <p:cNvPr id="5" name="Picture 4" descr="A close up of a clock&#10;&#10;Description generated with high confidence">
            <a:extLst>
              <a:ext uri="{FF2B5EF4-FFF2-40B4-BE49-F238E27FC236}">
                <a16:creationId xmlns:a16="http://schemas.microsoft.com/office/drawing/2014/main" id="{10F1E7F8-B07B-49DE-8E41-7152EA4FC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51" y="3412580"/>
            <a:ext cx="3392587" cy="1177428"/>
          </a:xfrm>
          <a:prstGeom prst="rect">
            <a:avLst/>
          </a:prstGeom>
        </p:spPr>
      </p:pic>
    </p:spTree>
    <p:extLst>
      <p:ext uri="{BB962C8B-B14F-4D97-AF65-F5344CB8AC3E}">
        <p14:creationId xmlns:p14="http://schemas.microsoft.com/office/powerpoint/2010/main" val="297586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DADF-D678-4818-B11D-32817C867A6B}"/>
              </a:ext>
            </a:extLst>
          </p:cNvPr>
          <p:cNvSpPr>
            <a:spLocks noGrp="1"/>
          </p:cNvSpPr>
          <p:nvPr>
            <p:ph type="title"/>
          </p:nvPr>
        </p:nvSpPr>
        <p:spPr/>
        <p:txBody>
          <a:bodyPr/>
          <a:lstStyle/>
          <a:p>
            <a:pPr algn="ctr"/>
            <a:r>
              <a:rPr lang="en-US" dirty="0"/>
              <a:t>MAE – Mean Absolute Error</a:t>
            </a:r>
          </a:p>
        </p:txBody>
      </p:sp>
      <p:sp>
        <p:nvSpPr>
          <p:cNvPr id="3" name="Content Placeholder 2">
            <a:extLst>
              <a:ext uri="{FF2B5EF4-FFF2-40B4-BE49-F238E27FC236}">
                <a16:creationId xmlns:a16="http://schemas.microsoft.com/office/drawing/2014/main" id="{79359151-48C9-4248-AF0A-A17A55621D7D}"/>
              </a:ext>
            </a:extLst>
          </p:cNvPr>
          <p:cNvSpPr>
            <a:spLocks noGrp="1"/>
          </p:cNvSpPr>
          <p:nvPr>
            <p:ph idx="1"/>
          </p:nvPr>
        </p:nvSpPr>
        <p:spPr/>
        <p:txBody>
          <a:bodyPr/>
          <a:lstStyle/>
          <a:p>
            <a:pPr marL="0" indent="0">
              <a:buNone/>
            </a:pPr>
            <a:r>
              <a:rPr lang="en-US" b="1" dirty="0"/>
              <a:t>L1 Loss Function</a:t>
            </a:r>
          </a:p>
          <a:p>
            <a:pPr marL="0" indent="0">
              <a:buNone/>
            </a:pPr>
            <a:r>
              <a:rPr lang="en-US" dirty="0"/>
              <a:t>L1 loss function is sum of absolute errors of the difference between actual value and predicted value. Similar to the relation between MSE and L2, L1 is mathematically similar to MAE, only do not have division by n, and it is defined as</a:t>
            </a:r>
          </a:p>
          <a:p>
            <a:endParaRPr lang="en-US" dirty="0"/>
          </a:p>
        </p:txBody>
      </p:sp>
      <p:pic>
        <p:nvPicPr>
          <p:cNvPr id="5" name="Picture 4" descr="A close up of a watch&#10;&#10;Description generated with very high confidence">
            <a:extLst>
              <a:ext uri="{FF2B5EF4-FFF2-40B4-BE49-F238E27FC236}">
                <a16:creationId xmlns:a16="http://schemas.microsoft.com/office/drawing/2014/main" id="{3F869D62-45E0-46EF-90AB-662F131A8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266" y="4164251"/>
            <a:ext cx="4045148" cy="1463705"/>
          </a:xfrm>
          <a:prstGeom prst="rect">
            <a:avLst/>
          </a:prstGeom>
        </p:spPr>
      </p:pic>
    </p:spTree>
    <p:extLst>
      <p:ext uri="{BB962C8B-B14F-4D97-AF65-F5344CB8AC3E}">
        <p14:creationId xmlns:p14="http://schemas.microsoft.com/office/powerpoint/2010/main" val="252802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7F63-8D13-422A-9ED8-218D55EE3F13}"/>
              </a:ext>
            </a:extLst>
          </p:cNvPr>
          <p:cNvSpPr>
            <a:spLocks noGrp="1"/>
          </p:cNvSpPr>
          <p:nvPr>
            <p:ph type="title"/>
          </p:nvPr>
        </p:nvSpPr>
        <p:spPr/>
        <p:txBody>
          <a:bodyPr/>
          <a:lstStyle/>
          <a:p>
            <a:pPr algn="ctr"/>
            <a:r>
              <a:rPr lang="en-US" dirty="0"/>
              <a:t>MSE Vs MAE</a:t>
            </a:r>
          </a:p>
        </p:txBody>
      </p:sp>
      <p:sp>
        <p:nvSpPr>
          <p:cNvPr id="3" name="Content Placeholder 2">
            <a:extLst>
              <a:ext uri="{FF2B5EF4-FFF2-40B4-BE49-F238E27FC236}">
                <a16:creationId xmlns:a16="http://schemas.microsoft.com/office/drawing/2014/main" id="{F97B23E7-D2AD-407D-BBE4-90D32371502B}"/>
              </a:ext>
            </a:extLst>
          </p:cNvPr>
          <p:cNvSpPr>
            <a:spLocks noGrp="1"/>
          </p:cNvSpPr>
          <p:nvPr>
            <p:ph idx="1"/>
          </p:nvPr>
        </p:nvSpPr>
        <p:spPr/>
        <p:txBody>
          <a:bodyPr>
            <a:normAutofit lnSpcReduction="10000"/>
          </a:bodyPr>
          <a:lstStyle/>
          <a:p>
            <a:r>
              <a:rPr lang="en-US" dirty="0"/>
              <a:t>MSE has nice mathematical properties which makes it easier to compute the gradient. </a:t>
            </a:r>
          </a:p>
          <a:p>
            <a:r>
              <a:rPr lang="en-US" dirty="0"/>
              <a:t>MAE requires more complicated tools such as linear programming to compute the gradient. Because of the square, large errors have relatively greater influence on MSE than do the smaller error. </a:t>
            </a:r>
          </a:p>
          <a:p>
            <a:r>
              <a:rPr lang="en-US" dirty="0"/>
              <a:t>Therefore, MAE is more robust to outliers since it does not make use of square. On the other hand, MSE is more useful if concerning about large errors whose consequences are much bigger than equivalent smaller ones. </a:t>
            </a:r>
          </a:p>
          <a:p>
            <a:r>
              <a:rPr lang="en-US" dirty="0"/>
              <a:t>MSE also corresponds to maximizing the likelihood of Gaussian random variables.</a:t>
            </a:r>
          </a:p>
        </p:txBody>
      </p:sp>
    </p:spTree>
    <p:extLst>
      <p:ext uri="{BB962C8B-B14F-4D97-AF65-F5344CB8AC3E}">
        <p14:creationId xmlns:p14="http://schemas.microsoft.com/office/powerpoint/2010/main" val="1478292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687E-A9B5-465D-97D9-373458C78103}"/>
              </a:ext>
            </a:extLst>
          </p:cNvPr>
          <p:cNvSpPr>
            <a:spLocks noGrp="1"/>
          </p:cNvSpPr>
          <p:nvPr>
            <p:ph type="title"/>
          </p:nvPr>
        </p:nvSpPr>
        <p:spPr/>
        <p:txBody>
          <a:bodyPr/>
          <a:lstStyle/>
          <a:p>
            <a:pPr algn="ctr"/>
            <a:r>
              <a:rPr lang="en-US" dirty="0"/>
              <a:t>MSE Vs MAE</a:t>
            </a:r>
          </a:p>
        </p:txBody>
      </p:sp>
      <p:sp>
        <p:nvSpPr>
          <p:cNvPr id="3" name="Content Placeholder 2">
            <a:extLst>
              <a:ext uri="{FF2B5EF4-FFF2-40B4-BE49-F238E27FC236}">
                <a16:creationId xmlns:a16="http://schemas.microsoft.com/office/drawing/2014/main" id="{D5371D81-27C8-4A2A-9260-BF34DBCFC714}"/>
              </a:ext>
            </a:extLst>
          </p:cNvPr>
          <p:cNvSpPr>
            <a:spLocks noGrp="1"/>
          </p:cNvSpPr>
          <p:nvPr>
            <p:ph idx="1"/>
          </p:nvPr>
        </p:nvSpPr>
        <p:spPr/>
        <p:txBody>
          <a:bodyPr/>
          <a:lstStyle/>
          <a:p>
            <a:r>
              <a:rPr lang="en-US" b="1" dirty="0"/>
              <a:t>MAE loss is useful</a:t>
            </a:r>
            <a:r>
              <a:rPr lang="en-US" dirty="0"/>
              <a:t> if the training data is corrupted with outliers (i.e. we erroneously receive unrealistically huge negative/positive values in our training environment, but not our testing environment).</a:t>
            </a:r>
          </a:p>
          <a:p>
            <a:r>
              <a:rPr lang="en-US" dirty="0"/>
              <a:t>Intuitively, we can think about it like this: If we only had to give one prediction for all the observations that try to minimize MSE, then that prediction should be the </a:t>
            </a:r>
            <a:r>
              <a:rPr lang="en-US" b="1" dirty="0"/>
              <a:t>mean </a:t>
            </a:r>
            <a:r>
              <a:rPr lang="en-US" dirty="0"/>
              <a:t>of all target values. But if we try to minimize MAE, that prediction would be the </a:t>
            </a:r>
            <a:r>
              <a:rPr lang="en-US" b="1" dirty="0"/>
              <a:t>median</a:t>
            </a:r>
            <a:r>
              <a:rPr lang="en-US" dirty="0"/>
              <a:t> of all observations. We know that median is more robust to outliers than mean, which consequently makes MAE more robust to outliers than MSE.</a:t>
            </a:r>
          </a:p>
        </p:txBody>
      </p:sp>
    </p:spTree>
    <p:extLst>
      <p:ext uri="{BB962C8B-B14F-4D97-AF65-F5344CB8AC3E}">
        <p14:creationId xmlns:p14="http://schemas.microsoft.com/office/powerpoint/2010/main" val="1008663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E6B2-3FD1-43F9-81C9-448125E473B7}"/>
              </a:ext>
            </a:extLst>
          </p:cNvPr>
          <p:cNvSpPr>
            <a:spLocks noGrp="1"/>
          </p:cNvSpPr>
          <p:nvPr>
            <p:ph type="title"/>
          </p:nvPr>
        </p:nvSpPr>
        <p:spPr/>
        <p:txBody>
          <a:bodyPr/>
          <a:lstStyle/>
          <a:p>
            <a:pPr algn="ctr"/>
            <a:r>
              <a:rPr lang="en-US" dirty="0"/>
              <a:t>Cross Entropy</a:t>
            </a:r>
          </a:p>
        </p:txBody>
      </p:sp>
      <p:sp>
        <p:nvSpPr>
          <p:cNvPr id="3" name="Content Placeholder 2">
            <a:extLst>
              <a:ext uri="{FF2B5EF4-FFF2-40B4-BE49-F238E27FC236}">
                <a16:creationId xmlns:a16="http://schemas.microsoft.com/office/drawing/2014/main" id="{D10A7F42-071E-47EA-8947-1962BEDB09D2}"/>
              </a:ext>
            </a:extLst>
          </p:cNvPr>
          <p:cNvSpPr>
            <a:spLocks noGrp="1"/>
          </p:cNvSpPr>
          <p:nvPr>
            <p:ph idx="1"/>
          </p:nvPr>
        </p:nvSpPr>
        <p:spPr/>
        <p:txBody>
          <a:bodyPr/>
          <a:lstStyle/>
          <a:p>
            <a:pPr marL="0" indent="0">
              <a:buNone/>
            </a:pPr>
            <a:r>
              <a:rPr lang="en-US" dirty="0"/>
              <a:t>Cross Entropy is commonly-used in </a:t>
            </a:r>
            <a:r>
              <a:rPr lang="en-US" b="1" dirty="0"/>
              <a:t>binary classification</a:t>
            </a:r>
            <a:r>
              <a:rPr lang="en-US" dirty="0"/>
              <a:t> (labels are assumed to take values 0 or 1) as a loss function  and defined as</a:t>
            </a:r>
          </a:p>
          <a:p>
            <a:pPr marL="0" indent="0">
              <a:buNone/>
            </a:pPr>
            <a:endParaRPr lang="en-US" dirty="0"/>
          </a:p>
          <a:p>
            <a:pPr marL="0" indent="0">
              <a:buNone/>
            </a:pPr>
            <a:endParaRPr lang="en-US" dirty="0"/>
          </a:p>
          <a:p>
            <a:pPr marL="0" indent="0">
              <a:buNone/>
            </a:pPr>
            <a:r>
              <a:rPr lang="en-US" dirty="0"/>
              <a:t>where </a:t>
            </a:r>
            <a:r>
              <a:rPr lang="en-US" i="1" dirty="0" err="1"/>
              <a:t>yi</a:t>
            </a:r>
            <a:r>
              <a:rPr lang="en-US" dirty="0"/>
              <a:t> is the target label and </a:t>
            </a:r>
            <a:r>
              <a:rPr lang="en-US" i="1" dirty="0"/>
              <a:t>pi</a:t>
            </a:r>
            <a:r>
              <a:rPr lang="en-US" dirty="0"/>
              <a:t> is the predicted probability of that label for a given observation.</a:t>
            </a:r>
          </a:p>
          <a:p>
            <a:pPr marL="0" indent="0">
              <a:buNone/>
            </a:pPr>
            <a:r>
              <a:rPr lang="en-US" dirty="0"/>
              <a:t>(For multi-classification, use </a:t>
            </a:r>
            <a:r>
              <a:rPr lang="en-US" b="1" dirty="0"/>
              <a:t>Multi-class Cross Entropy</a:t>
            </a:r>
            <a:r>
              <a:rPr lang="en-US" dirty="0"/>
              <a:t>), which is computed by</a:t>
            </a:r>
          </a:p>
        </p:txBody>
      </p:sp>
      <p:pic>
        <p:nvPicPr>
          <p:cNvPr id="5" name="Picture 4">
            <a:extLst>
              <a:ext uri="{FF2B5EF4-FFF2-40B4-BE49-F238E27FC236}">
                <a16:creationId xmlns:a16="http://schemas.microsoft.com/office/drawing/2014/main" id="{239023C4-6E99-44BB-BF1B-78F933746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163" y="5224060"/>
            <a:ext cx="7293194" cy="1268815"/>
          </a:xfrm>
          <a:prstGeom prst="rect">
            <a:avLst/>
          </a:prstGeom>
        </p:spPr>
      </p:pic>
      <p:pic>
        <p:nvPicPr>
          <p:cNvPr id="7" name="Picture 6" descr="A picture containing object&#10;&#10;Description generated with high confidence">
            <a:extLst>
              <a:ext uri="{FF2B5EF4-FFF2-40B4-BE49-F238E27FC236}">
                <a16:creationId xmlns:a16="http://schemas.microsoft.com/office/drawing/2014/main" id="{A340875A-0BE5-4D34-B3E9-1BF111173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488" y="2808520"/>
            <a:ext cx="4044954" cy="568111"/>
          </a:xfrm>
          <a:prstGeom prst="rect">
            <a:avLst/>
          </a:prstGeom>
        </p:spPr>
      </p:pic>
    </p:spTree>
    <p:extLst>
      <p:ext uri="{BB962C8B-B14F-4D97-AF65-F5344CB8AC3E}">
        <p14:creationId xmlns:p14="http://schemas.microsoft.com/office/powerpoint/2010/main" val="1647467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67B9-2197-44B8-93D6-B486DC13C9B6}"/>
              </a:ext>
            </a:extLst>
          </p:cNvPr>
          <p:cNvSpPr>
            <a:spLocks noGrp="1"/>
          </p:cNvSpPr>
          <p:nvPr>
            <p:ph type="title"/>
          </p:nvPr>
        </p:nvSpPr>
        <p:spPr/>
        <p:txBody>
          <a:bodyPr/>
          <a:lstStyle/>
          <a:p>
            <a:pPr algn="ctr"/>
            <a:r>
              <a:rPr lang="en-US" dirty="0"/>
              <a:t>Cross Entropy</a:t>
            </a:r>
          </a:p>
        </p:txBody>
      </p:sp>
      <p:sp>
        <p:nvSpPr>
          <p:cNvPr id="3" name="Content Placeholder 2">
            <a:extLst>
              <a:ext uri="{FF2B5EF4-FFF2-40B4-BE49-F238E27FC236}">
                <a16:creationId xmlns:a16="http://schemas.microsoft.com/office/drawing/2014/main" id="{6D2088F3-D956-47C6-9DBB-B5DFDA1EE78F}"/>
              </a:ext>
            </a:extLst>
          </p:cNvPr>
          <p:cNvSpPr>
            <a:spLocks noGrp="1"/>
          </p:cNvSpPr>
          <p:nvPr>
            <p:ph idx="1"/>
          </p:nvPr>
        </p:nvSpPr>
        <p:spPr/>
        <p:txBody>
          <a:bodyPr/>
          <a:lstStyle/>
          <a:p>
            <a:pPr marL="0" indent="0">
              <a:buNone/>
            </a:pPr>
            <a:r>
              <a:rPr lang="en-US" dirty="0"/>
              <a:t>Cross entropy measures the divergence between two probability distribution, if the cross entropy is large, which means that the difference between two distribution is large, while if the cross entropy is small, which means that two distribution is similar to each other.</a:t>
            </a:r>
          </a:p>
          <a:p>
            <a:pPr marL="0" indent="0">
              <a:buNone/>
            </a:pPr>
            <a:r>
              <a:rPr lang="en-US" dirty="0"/>
              <a:t> As we know that in MSE that it suffers slow divergence when using Sigmoid as activation function, here the cross entropy does not have such problem.</a:t>
            </a:r>
          </a:p>
        </p:txBody>
      </p:sp>
    </p:spTree>
    <p:extLst>
      <p:ext uri="{BB962C8B-B14F-4D97-AF65-F5344CB8AC3E}">
        <p14:creationId xmlns:p14="http://schemas.microsoft.com/office/powerpoint/2010/main" val="3183566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F400-31CC-408E-88D9-1184C50C2CD3}"/>
              </a:ext>
            </a:extLst>
          </p:cNvPr>
          <p:cNvSpPr>
            <a:spLocks noGrp="1"/>
          </p:cNvSpPr>
          <p:nvPr>
            <p:ph type="title"/>
          </p:nvPr>
        </p:nvSpPr>
        <p:spPr/>
        <p:txBody>
          <a:bodyPr/>
          <a:lstStyle/>
          <a:p>
            <a:pPr algn="ctr"/>
            <a:r>
              <a:rPr lang="en-US" dirty="0"/>
              <a:t>Negative Logarithmic Likelihood</a:t>
            </a:r>
          </a:p>
        </p:txBody>
      </p:sp>
      <p:sp>
        <p:nvSpPr>
          <p:cNvPr id="3" name="Content Placeholder 2">
            <a:extLst>
              <a:ext uri="{FF2B5EF4-FFF2-40B4-BE49-F238E27FC236}">
                <a16:creationId xmlns:a16="http://schemas.microsoft.com/office/drawing/2014/main" id="{0B086F8C-7810-4A3D-BE48-CC967EADC1F6}"/>
              </a:ext>
            </a:extLst>
          </p:cNvPr>
          <p:cNvSpPr>
            <a:spLocks noGrp="1"/>
          </p:cNvSpPr>
          <p:nvPr>
            <p:ph idx="1"/>
          </p:nvPr>
        </p:nvSpPr>
        <p:spPr/>
        <p:txBody>
          <a:bodyPr/>
          <a:lstStyle/>
          <a:p>
            <a:pPr marL="0" indent="0">
              <a:buNone/>
            </a:pPr>
            <a:r>
              <a:rPr lang="en-US" dirty="0"/>
              <a:t>Negative Log Likelihood loss function is widely used in neural networks, it measures the accuracy of a classifier. It is used when the model outputs a probability for each class, rather than just the most likely class. It is a “soft” measurement of accuracy that incorporates the idea of probabilistic confidence. It is similar to cross entropy mathematically. Negative log likelihood is computed by</a:t>
            </a:r>
          </a:p>
        </p:txBody>
      </p:sp>
      <p:pic>
        <p:nvPicPr>
          <p:cNvPr id="5" name="Picture 4" descr="A close up of a clock&#10;&#10;Description generated with high confidence">
            <a:extLst>
              <a:ext uri="{FF2B5EF4-FFF2-40B4-BE49-F238E27FC236}">
                <a16:creationId xmlns:a16="http://schemas.microsoft.com/office/drawing/2014/main" id="{5141FA2D-0788-4A12-8247-2F7333E17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9" y="4450370"/>
            <a:ext cx="3743082" cy="1408169"/>
          </a:xfrm>
          <a:prstGeom prst="rect">
            <a:avLst/>
          </a:prstGeom>
        </p:spPr>
      </p:pic>
    </p:spTree>
    <p:extLst>
      <p:ext uri="{BB962C8B-B14F-4D97-AF65-F5344CB8AC3E}">
        <p14:creationId xmlns:p14="http://schemas.microsoft.com/office/powerpoint/2010/main" val="3472078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F11AC5-21FA-425C-AB19-B9C2B00AC4E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Hinge Loss</a:t>
            </a:r>
          </a:p>
        </p:txBody>
      </p:sp>
      <p:pic>
        <p:nvPicPr>
          <p:cNvPr id="5" name="Picture 4" descr="A picture containing object&#10;&#10;Description generated with very high confidence">
            <a:extLst>
              <a:ext uri="{FF2B5EF4-FFF2-40B4-BE49-F238E27FC236}">
                <a16:creationId xmlns:a16="http://schemas.microsoft.com/office/drawing/2014/main" id="{794A3DBA-F746-41BA-83E6-17574898C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39" y="4318180"/>
            <a:ext cx="5211726" cy="1250813"/>
          </a:xfrm>
          <a:prstGeom prst="rect">
            <a:avLst/>
          </a:prstGeom>
        </p:spPr>
      </p:pic>
      <p:sp>
        <p:nvSpPr>
          <p:cNvPr id="3" name="Content Placeholder 2">
            <a:extLst>
              <a:ext uri="{FF2B5EF4-FFF2-40B4-BE49-F238E27FC236}">
                <a16:creationId xmlns:a16="http://schemas.microsoft.com/office/drawing/2014/main" id="{68C10A00-8838-4745-8208-1BE7DEE2A6E1}"/>
              </a:ext>
            </a:extLst>
          </p:cNvPr>
          <p:cNvSpPr>
            <a:spLocks noGrp="1"/>
          </p:cNvSpPr>
          <p:nvPr>
            <p:ph idx="1"/>
          </p:nvPr>
        </p:nvSpPr>
        <p:spPr>
          <a:xfrm>
            <a:off x="3953539" y="998728"/>
            <a:ext cx="7188199" cy="3231744"/>
          </a:xfrm>
        </p:spPr>
        <p:txBody>
          <a:bodyPr>
            <a:noAutofit/>
          </a:bodyPr>
          <a:lstStyle/>
          <a:p>
            <a:pPr marL="0" indent="0">
              <a:buNone/>
            </a:pPr>
            <a:r>
              <a:rPr lang="en-US" dirty="0"/>
              <a:t>Hinge Loss, also known as max-margin objective, is a loss function used for training classifiers. The hinge loss is used for “maximum-margin” classification, most notably for support vector machines (SVMs). For an intended output y(</a:t>
            </a:r>
            <a:r>
              <a:rPr lang="en-US" dirty="0" err="1"/>
              <a:t>i</a:t>
            </a:r>
            <a:r>
              <a:rPr lang="en-US" dirty="0"/>
              <a:t>) = ±1, i.e., binary classification and a classifier score ^y(</a:t>
            </a:r>
            <a:r>
              <a:rPr lang="en-US" dirty="0" err="1"/>
              <a:t>i</a:t>
            </a:r>
            <a:r>
              <a:rPr lang="en-US" dirty="0"/>
              <a:t>), the hinge loss of the prediction y is defined as</a:t>
            </a:r>
          </a:p>
        </p:txBody>
      </p:sp>
    </p:spTree>
    <p:extLst>
      <p:ext uri="{BB962C8B-B14F-4D97-AF65-F5344CB8AC3E}">
        <p14:creationId xmlns:p14="http://schemas.microsoft.com/office/powerpoint/2010/main" val="24691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ABBCA-A43C-4EBF-806E-523FE3C33647}"/>
              </a:ext>
            </a:extLst>
          </p:cNvPr>
          <p:cNvSpPr>
            <a:spLocks noGrp="1"/>
          </p:cNvSpPr>
          <p:nvPr>
            <p:ph type="title"/>
          </p:nvPr>
        </p:nvSpPr>
        <p:spPr>
          <a:xfrm>
            <a:off x="943277" y="712269"/>
            <a:ext cx="3370998" cy="5502264"/>
          </a:xfrm>
        </p:spPr>
        <p:txBody>
          <a:bodyPr>
            <a:normAutofit/>
          </a:bodyPr>
          <a:lstStyle/>
          <a:p>
            <a:r>
              <a:rPr lang="en-US">
                <a:solidFill>
                  <a:srgbClr val="FFFFFF"/>
                </a:solidFill>
              </a:rPr>
              <a:t>Popular Activation Functions</a:t>
            </a:r>
          </a:p>
        </p:txBody>
      </p:sp>
      <p:cxnSp>
        <p:nvCxnSpPr>
          <p:cNvPr id="21"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EF4A0D-B6CD-4AEB-ADB4-D1DBCFA4AADD}"/>
              </a:ext>
            </a:extLst>
          </p:cNvPr>
          <p:cNvGraphicFramePr>
            <a:graphicFrameLocks noGrp="1"/>
          </p:cNvGraphicFramePr>
          <p:nvPr>
            <p:ph idx="1"/>
            <p:extLst>
              <p:ext uri="{D42A27DB-BD31-4B8C-83A1-F6EECF244321}">
                <p14:modId xmlns:p14="http://schemas.microsoft.com/office/powerpoint/2010/main" val="363331171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198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71CB-F622-4F79-8CC1-DC2F8A199C3E}"/>
              </a:ext>
            </a:extLst>
          </p:cNvPr>
          <p:cNvSpPr>
            <a:spLocks noGrp="1"/>
          </p:cNvSpPr>
          <p:nvPr>
            <p:ph type="title"/>
          </p:nvPr>
        </p:nvSpPr>
        <p:spPr/>
        <p:txBody>
          <a:bodyPr/>
          <a:lstStyle/>
          <a:p>
            <a:pPr algn="ctr"/>
            <a:r>
              <a:rPr lang="en-US" dirty="0" err="1"/>
              <a:t>Kullback-Liebler</a:t>
            </a:r>
            <a:r>
              <a:rPr lang="en-US" dirty="0"/>
              <a:t> (KL) Divergence</a:t>
            </a:r>
          </a:p>
        </p:txBody>
      </p:sp>
      <p:sp>
        <p:nvSpPr>
          <p:cNvPr id="3" name="Content Placeholder 2">
            <a:extLst>
              <a:ext uri="{FF2B5EF4-FFF2-40B4-BE49-F238E27FC236}">
                <a16:creationId xmlns:a16="http://schemas.microsoft.com/office/drawing/2014/main" id="{D78C0C0E-993C-4D5B-BC1F-7E54A08A673C}"/>
              </a:ext>
            </a:extLst>
          </p:cNvPr>
          <p:cNvSpPr>
            <a:spLocks noGrp="1"/>
          </p:cNvSpPr>
          <p:nvPr>
            <p:ph idx="1"/>
          </p:nvPr>
        </p:nvSpPr>
        <p:spPr/>
        <p:txBody>
          <a:bodyPr/>
          <a:lstStyle/>
          <a:p>
            <a:pPr marL="0" indent="0">
              <a:buNone/>
            </a:pPr>
            <a:r>
              <a:rPr lang="en-US" dirty="0"/>
              <a:t>KL Divergence, also known as relative entropy, information divergence/gain, is a measure of how one probability distribution diverges from a second expected probability distribution. KL divergence loss function is computed by</a:t>
            </a:r>
          </a:p>
        </p:txBody>
      </p:sp>
      <p:pic>
        <p:nvPicPr>
          <p:cNvPr id="5" name="Picture 4" descr="A close up of a piece of paper&#10;&#10;Description generated with high confidence">
            <a:extLst>
              <a:ext uri="{FF2B5EF4-FFF2-40B4-BE49-F238E27FC236}">
                <a16:creationId xmlns:a16="http://schemas.microsoft.com/office/drawing/2014/main" id="{12427087-106B-4345-9F8F-65B2B020C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547" y="3618186"/>
            <a:ext cx="5917801" cy="2938438"/>
          </a:xfrm>
          <a:prstGeom prst="rect">
            <a:avLst/>
          </a:prstGeom>
        </p:spPr>
      </p:pic>
    </p:spTree>
    <p:extLst>
      <p:ext uri="{BB962C8B-B14F-4D97-AF65-F5344CB8AC3E}">
        <p14:creationId xmlns:p14="http://schemas.microsoft.com/office/powerpoint/2010/main" val="289398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6D6B-5C55-4289-9F3A-7F219B82A052}"/>
              </a:ext>
            </a:extLst>
          </p:cNvPr>
          <p:cNvSpPr>
            <a:spLocks noGrp="1"/>
          </p:cNvSpPr>
          <p:nvPr>
            <p:ph type="title"/>
          </p:nvPr>
        </p:nvSpPr>
        <p:spPr/>
        <p:txBody>
          <a:bodyPr/>
          <a:lstStyle/>
          <a:p>
            <a:pPr algn="ctr"/>
            <a:r>
              <a:rPr lang="en-US" dirty="0" err="1"/>
              <a:t>Kullback-Liebler</a:t>
            </a:r>
            <a:r>
              <a:rPr lang="en-US" dirty="0"/>
              <a:t> (KL) Divergence</a:t>
            </a:r>
          </a:p>
        </p:txBody>
      </p:sp>
      <p:sp>
        <p:nvSpPr>
          <p:cNvPr id="3" name="Content Placeholder 2">
            <a:extLst>
              <a:ext uri="{FF2B5EF4-FFF2-40B4-BE49-F238E27FC236}">
                <a16:creationId xmlns:a16="http://schemas.microsoft.com/office/drawing/2014/main" id="{97DEAE3B-2AC3-4CA1-88DD-781D53C368B9}"/>
              </a:ext>
            </a:extLst>
          </p:cNvPr>
          <p:cNvSpPr>
            <a:spLocks noGrp="1"/>
          </p:cNvSpPr>
          <p:nvPr>
            <p:ph idx="1"/>
          </p:nvPr>
        </p:nvSpPr>
        <p:spPr/>
        <p:txBody>
          <a:bodyPr/>
          <a:lstStyle/>
          <a:p>
            <a:pPr marL="0" indent="0">
              <a:buNone/>
            </a:pPr>
            <a:r>
              <a:rPr lang="en-US" dirty="0"/>
              <a:t>where the first term is </a:t>
            </a:r>
            <a:r>
              <a:rPr lang="en-US" b="1" dirty="0"/>
              <a:t>entropy</a:t>
            </a:r>
            <a:r>
              <a:rPr lang="en-US" dirty="0"/>
              <a:t> and another is </a:t>
            </a:r>
            <a:r>
              <a:rPr lang="en-US" b="1" dirty="0"/>
              <a:t>cross entropy.</a:t>
            </a:r>
          </a:p>
          <a:p>
            <a:pPr marL="0" indent="0">
              <a:buNone/>
            </a:pPr>
            <a:r>
              <a:rPr lang="en-US" dirty="0"/>
              <a:t>KL divergence is a distribution-wise asymmetric measure and thus does not qualify as a statistical metric of spread. In the simple case, a KL divergence of 0 indicates that we can expect similar, if not the same, behavior of two different distributions, while a KL divergence of 1 indicates that the two distributions behave in such a different manner that the expectation given the first distribution approaches zero.</a:t>
            </a:r>
          </a:p>
        </p:txBody>
      </p:sp>
    </p:spTree>
    <p:extLst>
      <p:ext uri="{BB962C8B-B14F-4D97-AF65-F5344CB8AC3E}">
        <p14:creationId xmlns:p14="http://schemas.microsoft.com/office/powerpoint/2010/main" val="290168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A5BA2-87F7-4007-B15A-CA3D0AD8958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Linear Function</a:t>
            </a:r>
            <a:br>
              <a:rPr lang="en-US" sz="4800" kern="1200">
                <a:solidFill>
                  <a:srgbClr val="FFFFFF"/>
                </a:solidFill>
                <a:latin typeface="+mj-lt"/>
                <a:ea typeface="+mj-ea"/>
                <a:cs typeface="+mj-cs"/>
              </a:rPr>
            </a:br>
            <a:r>
              <a:rPr lang="en-US" sz="4800" kern="1200">
                <a:solidFill>
                  <a:srgbClr val="FFFFFF"/>
                </a:solidFill>
                <a:latin typeface="+mj-lt"/>
                <a:ea typeface="+mj-ea"/>
                <a:cs typeface="+mj-cs"/>
              </a:rPr>
              <a:t> f = cx</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generated with high confidence">
            <a:extLst>
              <a:ext uri="{FF2B5EF4-FFF2-40B4-BE49-F238E27FC236}">
                <a16:creationId xmlns:a16="http://schemas.microsoft.com/office/drawing/2014/main" id="{888518F6-73D4-40D9-B7A1-169BE9238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133101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03E1-A66C-4B50-84BA-667B413E8C8B}"/>
              </a:ext>
            </a:extLst>
          </p:cNvPr>
          <p:cNvSpPr>
            <a:spLocks noGrp="1"/>
          </p:cNvSpPr>
          <p:nvPr>
            <p:ph type="title"/>
          </p:nvPr>
        </p:nvSpPr>
        <p:spPr/>
        <p:txBody>
          <a:bodyPr/>
          <a:lstStyle/>
          <a:p>
            <a:pPr algn="ctr"/>
            <a:r>
              <a:rPr lang="en-US" dirty="0"/>
              <a:t>Linear Function</a:t>
            </a:r>
          </a:p>
        </p:txBody>
      </p:sp>
      <p:sp>
        <p:nvSpPr>
          <p:cNvPr id="3" name="Content Placeholder 2">
            <a:extLst>
              <a:ext uri="{FF2B5EF4-FFF2-40B4-BE49-F238E27FC236}">
                <a16:creationId xmlns:a16="http://schemas.microsoft.com/office/drawing/2014/main" id="{EAE8BA1A-63C5-4063-9D9E-223EF89ED767}"/>
              </a:ext>
            </a:extLst>
          </p:cNvPr>
          <p:cNvSpPr>
            <a:spLocks noGrp="1"/>
          </p:cNvSpPr>
          <p:nvPr>
            <p:ph idx="1"/>
          </p:nvPr>
        </p:nvSpPr>
        <p:spPr/>
        <p:txBody>
          <a:bodyPr>
            <a:normAutofit/>
          </a:bodyPr>
          <a:lstStyle/>
          <a:p>
            <a:pPr marL="0" indent="0">
              <a:buNone/>
            </a:pPr>
            <a:r>
              <a:rPr lang="en-US" dirty="0"/>
              <a:t>A straight line function where activation is proportional to input ( which is the weighted sum from neuron ).</a:t>
            </a:r>
          </a:p>
          <a:p>
            <a:pPr marL="0" indent="0">
              <a:buNone/>
            </a:pPr>
            <a:r>
              <a:rPr lang="en-US" dirty="0"/>
              <a:t>This way, it gives a range of activations, so it is not binary activation. We can definitely connect a few neurons together and if more than 1 fires, we could take the max and decide based on that. So that is ok too. Then what is the problem with this ?</a:t>
            </a:r>
          </a:p>
          <a:p>
            <a:pPr marL="0" indent="0">
              <a:buNone/>
            </a:pPr>
            <a:r>
              <a:rPr lang="en-US" dirty="0"/>
              <a:t>If you are familiar with gradient descent for training, you would notice that for this function, derivative is a constant.</a:t>
            </a:r>
          </a:p>
        </p:txBody>
      </p:sp>
    </p:spTree>
    <p:extLst>
      <p:ext uri="{BB962C8B-B14F-4D97-AF65-F5344CB8AC3E}">
        <p14:creationId xmlns:p14="http://schemas.microsoft.com/office/powerpoint/2010/main" val="362932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A372-AB14-4208-9DE4-0E6F69F62CD9}"/>
              </a:ext>
            </a:extLst>
          </p:cNvPr>
          <p:cNvSpPr>
            <a:spLocks noGrp="1"/>
          </p:cNvSpPr>
          <p:nvPr>
            <p:ph type="title"/>
          </p:nvPr>
        </p:nvSpPr>
        <p:spPr/>
        <p:txBody>
          <a:bodyPr/>
          <a:lstStyle/>
          <a:p>
            <a:pPr algn="ctr"/>
            <a:r>
              <a:rPr lang="en-US" dirty="0"/>
              <a:t>Linear Function</a:t>
            </a:r>
          </a:p>
        </p:txBody>
      </p:sp>
      <p:sp>
        <p:nvSpPr>
          <p:cNvPr id="3" name="Content Placeholder 2">
            <a:extLst>
              <a:ext uri="{FF2B5EF4-FFF2-40B4-BE49-F238E27FC236}">
                <a16:creationId xmlns:a16="http://schemas.microsoft.com/office/drawing/2014/main" id="{8929769D-B348-43A4-BF69-9D5EF19B7BC1}"/>
              </a:ext>
            </a:extLst>
          </p:cNvPr>
          <p:cNvSpPr>
            <a:spLocks noGrp="1"/>
          </p:cNvSpPr>
          <p:nvPr>
            <p:ph idx="1"/>
          </p:nvPr>
        </p:nvSpPr>
        <p:spPr>
          <a:xfrm>
            <a:off x="838200" y="1872759"/>
            <a:ext cx="10515600" cy="4351338"/>
          </a:xfrm>
        </p:spPr>
        <p:txBody>
          <a:bodyPr/>
          <a:lstStyle/>
          <a:p>
            <a:pPr marL="0" indent="0" algn="ctr">
              <a:buNone/>
            </a:pPr>
            <a:r>
              <a:rPr lang="en-US" b="1" dirty="0"/>
              <a:t>f = cx</a:t>
            </a:r>
            <a:r>
              <a:rPr lang="en-US" dirty="0"/>
              <a:t>, derivative with respect to x is c.</a:t>
            </a:r>
          </a:p>
          <a:p>
            <a:pPr marL="0" indent="0">
              <a:buNone/>
            </a:pPr>
            <a:r>
              <a:rPr lang="en-US" dirty="0"/>
              <a:t>That means, the gradient has no relationship with X. It is a constant gradient and the descent is going to be on constant gradient. If there is an error in prediction, the changes made by back propagation is constant and not depending on the change in input delta(x).</a:t>
            </a:r>
          </a:p>
          <a:p>
            <a:endParaRPr lang="en-US" dirty="0"/>
          </a:p>
        </p:txBody>
      </p:sp>
    </p:spTree>
    <p:extLst>
      <p:ext uri="{BB962C8B-B14F-4D97-AF65-F5344CB8AC3E}">
        <p14:creationId xmlns:p14="http://schemas.microsoft.com/office/powerpoint/2010/main" val="153695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4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EEB35-59AA-4E57-A747-DFB76346680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Sigmoid Function</a:t>
            </a:r>
          </a:p>
        </p:txBody>
      </p:sp>
      <p:pic>
        <p:nvPicPr>
          <p:cNvPr id="11" name="Content Placeholder 10" descr="A screenshot of a social media post&#10;&#10;Description generated with very high confidence">
            <a:extLst>
              <a:ext uri="{FF2B5EF4-FFF2-40B4-BE49-F238E27FC236}">
                <a16:creationId xmlns:a16="http://schemas.microsoft.com/office/drawing/2014/main" id="{46BF399B-C42F-4FEA-85AE-20835288F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16" y="773723"/>
            <a:ext cx="7727432" cy="5146310"/>
          </a:xfrm>
        </p:spPr>
      </p:pic>
    </p:spTree>
    <p:extLst>
      <p:ext uri="{BB962C8B-B14F-4D97-AF65-F5344CB8AC3E}">
        <p14:creationId xmlns:p14="http://schemas.microsoft.com/office/powerpoint/2010/main" val="109348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591D-9C36-4FF4-BBDA-449A2549E4A4}"/>
              </a:ext>
            </a:extLst>
          </p:cNvPr>
          <p:cNvSpPr>
            <a:spLocks noGrp="1"/>
          </p:cNvSpPr>
          <p:nvPr>
            <p:ph type="title"/>
          </p:nvPr>
        </p:nvSpPr>
        <p:spPr/>
        <p:txBody>
          <a:bodyPr/>
          <a:lstStyle/>
          <a:p>
            <a:pPr algn="ctr"/>
            <a:r>
              <a:rPr lang="en-US" dirty="0"/>
              <a:t>Sigmoid Function</a:t>
            </a:r>
          </a:p>
        </p:txBody>
      </p:sp>
      <p:sp>
        <p:nvSpPr>
          <p:cNvPr id="3" name="Content Placeholder 2">
            <a:extLst>
              <a:ext uri="{FF2B5EF4-FFF2-40B4-BE49-F238E27FC236}">
                <a16:creationId xmlns:a16="http://schemas.microsoft.com/office/drawing/2014/main" id="{A226F6B3-784D-46AA-950C-08BFC381484E}"/>
              </a:ext>
            </a:extLst>
          </p:cNvPr>
          <p:cNvSpPr>
            <a:spLocks noGrp="1"/>
          </p:cNvSpPr>
          <p:nvPr>
            <p:ph idx="1"/>
          </p:nvPr>
        </p:nvSpPr>
        <p:spPr/>
        <p:txBody>
          <a:bodyPr>
            <a:normAutofit lnSpcReduction="10000"/>
          </a:bodyPr>
          <a:lstStyle/>
          <a:p>
            <a:r>
              <a:rPr lang="en-US" dirty="0"/>
              <a:t>It is a activation function of form </a:t>
            </a:r>
            <a:r>
              <a:rPr lang="en-US" b="1" dirty="0"/>
              <a:t>f(x) = 1 / 1 + exp(-x) . </a:t>
            </a:r>
            <a:r>
              <a:rPr lang="en-US" dirty="0"/>
              <a:t>Its Range is between 0 and 1. It is a S — shaped curve. It is easy to understand and apply but it has major reasons which have made it fall out of popularity -</a:t>
            </a:r>
          </a:p>
          <a:p>
            <a:r>
              <a:rPr lang="en-US" dirty="0"/>
              <a:t>Vanishing gradient problem</a:t>
            </a:r>
          </a:p>
          <a:p>
            <a:r>
              <a:rPr lang="en-US" dirty="0"/>
              <a:t>Secondly , its output isn’t zero centered. It makes the gradient updates go too far in different directions. </a:t>
            </a:r>
            <a:r>
              <a:rPr lang="en-US" b="1" dirty="0"/>
              <a:t>0 &lt; output &lt; 1, and it makes optimization harder.</a:t>
            </a:r>
            <a:endParaRPr lang="en-US" dirty="0"/>
          </a:p>
          <a:p>
            <a:r>
              <a:rPr lang="en-US" dirty="0"/>
              <a:t>Sigmoid saturate and kill gradients.</a:t>
            </a:r>
          </a:p>
          <a:p>
            <a:r>
              <a:rPr lang="en-US" dirty="0"/>
              <a:t>Sigmoid have slow convergence.</a:t>
            </a:r>
          </a:p>
          <a:p>
            <a:endParaRPr lang="en-US" dirty="0"/>
          </a:p>
        </p:txBody>
      </p:sp>
    </p:spTree>
    <p:extLst>
      <p:ext uri="{BB962C8B-B14F-4D97-AF65-F5344CB8AC3E}">
        <p14:creationId xmlns:p14="http://schemas.microsoft.com/office/powerpoint/2010/main" val="262740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2001</Words>
  <Application>Microsoft Office PowerPoint</Application>
  <PresentationFormat>Widescreen</PresentationFormat>
  <Paragraphs>168</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Activation Functions &amp; Loss Functions</vt:lpstr>
      <vt:lpstr>Activation Functions</vt:lpstr>
      <vt:lpstr>Need of Activation Functions</vt:lpstr>
      <vt:lpstr>Popular Activation Functions</vt:lpstr>
      <vt:lpstr>Linear Function  f = cx</vt:lpstr>
      <vt:lpstr>Linear Function</vt:lpstr>
      <vt:lpstr>Linear Function</vt:lpstr>
      <vt:lpstr>Sigmoid Function</vt:lpstr>
      <vt:lpstr>Sigmoid Function</vt:lpstr>
      <vt:lpstr>Softmax Function</vt:lpstr>
      <vt:lpstr>Softmax Function</vt:lpstr>
      <vt:lpstr>Softmax Function</vt:lpstr>
      <vt:lpstr>Softmax Example</vt:lpstr>
      <vt:lpstr>Implementation of Sigmoid</vt:lpstr>
      <vt:lpstr>Implementation of Sigmoid</vt:lpstr>
      <vt:lpstr>Implementation of Sigmoid</vt:lpstr>
      <vt:lpstr>Tanh Function</vt:lpstr>
      <vt:lpstr>Tanh Function</vt:lpstr>
      <vt:lpstr>Tanh Function</vt:lpstr>
      <vt:lpstr>ReLU Function</vt:lpstr>
      <vt:lpstr>ReLU Function</vt:lpstr>
      <vt:lpstr>ReLU Function</vt:lpstr>
      <vt:lpstr>Leaky ReLU</vt:lpstr>
      <vt:lpstr>Leaky ReLU</vt:lpstr>
      <vt:lpstr>Leaky ReLU</vt:lpstr>
      <vt:lpstr>Choosing right function</vt:lpstr>
      <vt:lpstr>Loss Functions</vt:lpstr>
      <vt:lpstr>Loss Function</vt:lpstr>
      <vt:lpstr>Types of Loss Function</vt:lpstr>
      <vt:lpstr>MSE – Mean Squared Error</vt:lpstr>
      <vt:lpstr>MSE – Mean Squared Error</vt:lpstr>
      <vt:lpstr>MAE – Mean Absolute Error</vt:lpstr>
      <vt:lpstr>MAE – Mean Absolute Error</vt:lpstr>
      <vt:lpstr>MSE Vs MAE</vt:lpstr>
      <vt:lpstr>MSE Vs MAE</vt:lpstr>
      <vt:lpstr>Cross Entropy</vt:lpstr>
      <vt:lpstr>Cross Entropy</vt:lpstr>
      <vt:lpstr>Negative Logarithmic Likelihood</vt:lpstr>
      <vt:lpstr>Hinge Loss</vt:lpstr>
      <vt:lpstr>Kullback-Liebler (KL) Divergence</vt:lpstr>
      <vt:lpstr>Kullback-Liebler (KL) Divergence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Functions &amp; Loss Functions</dc:title>
  <dc:creator>asus</dc:creator>
  <cp:lastModifiedBy>asus</cp:lastModifiedBy>
  <cp:revision>5</cp:revision>
  <dcterms:created xsi:type="dcterms:W3CDTF">2018-08-03T07:52:43Z</dcterms:created>
  <dcterms:modified xsi:type="dcterms:W3CDTF">2018-08-09T06:27:02Z</dcterms:modified>
</cp:coreProperties>
</file>