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2" r:id="rId6"/>
    <p:sldId id="264" r:id="rId7"/>
    <p:sldId id="266" r:id="rId8"/>
    <p:sldId id="267" r:id="rId9"/>
    <p:sldId id="268" r:id="rId10"/>
    <p:sldId id="259" r:id="rId11"/>
    <p:sldId id="260" r:id="rId12"/>
    <p:sldId id="261" r:id="rId13"/>
    <p:sldId id="265"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A86B-31B8-46A6-AC42-26D349C1E7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DDE87F-A0A9-4BEE-998F-D9F18C9AD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E97C3-221D-46AE-A2BD-F0F496EEC2FD}"/>
              </a:ext>
            </a:extLst>
          </p:cNvPr>
          <p:cNvSpPr>
            <a:spLocks noGrp="1"/>
          </p:cNvSpPr>
          <p:nvPr>
            <p:ph type="dt" sz="half" idx="10"/>
          </p:nvPr>
        </p:nvSpPr>
        <p:spPr/>
        <p:txBody>
          <a:bodyPr/>
          <a:lstStyle/>
          <a:p>
            <a:fld id="{A82BCC7F-201E-4158-B4D1-DC1FD1495980}" type="datetimeFigureOut">
              <a:rPr lang="en-US" smtClean="0"/>
              <a:t>8/23/2019</a:t>
            </a:fld>
            <a:endParaRPr lang="en-US"/>
          </a:p>
        </p:txBody>
      </p:sp>
      <p:sp>
        <p:nvSpPr>
          <p:cNvPr id="5" name="Footer Placeholder 4">
            <a:extLst>
              <a:ext uri="{FF2B5EF4-FFF2-40B4-BE49-F238E27FC236}">
                <a16:creationId xmlns:a16="http://schemas.microsoft.com/office/drawing/2014/main" id="{6F947016-3B7D-4A73-BDE9-CF8B21D22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BF333-9F56-43C6-B2AB-F08F29002514}"/>
              </a:ext>
            </a:extLst>
          </p:cNvPr>
          <p:cNvSpPr>
            <a:spLocks noGrp="1"/>
          </p:cNvSpPr>
          <p:nvPr>
            <p:ph type="sldNum" sz="quarter" idx="12"/>
          </p:nvPr>
        </p:nvSpPr>
        <p:spPr/>
        <p:txBody>
          <a:bodyPr/>
          <a:lstStyle/>
          <a:p>
            <a:fld id="{EDE197F6-5EC5-44A8-AF41-233B8C79B59B}" type="slidenum">
              <a:rPr lang="en-US" smtClean="0"/>
              <a:t>‹#›</a:t>
            </a:fld>
            <a:endParaRPr lang="en-US"/>
          </a:p>
        </p:txBody>
      </p:sp>
    </p:spTree>
    <p:extLst>
      <p:ext uri="{BB962C8B-B14F-4D97-AF65-F5344CB8AC3E}">
        <p14:creationId xmlns:p14="http://schemas.microsoft.com/office/powerpoint/2010/main" val="282630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25E3-F1E1-4ECB-A6F5-F2E550D5DF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CA7665-FE19-4E48-A4D4-87638872B4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BB242-EBE1-4300-96A6-7A2F2969E478}"/>
              </a:ext>
            </a:extLst>
          </p:cNvPr>
          <p:cNvSpPr>
            <a:spLocks noGrp="1"/>
          </p:cNvSpPr>
          <p:nvPr>
            <p:ph type="dt" sz="half" idx="10"/>
          </p:nvPr>
        </p:nvSpPr>
        <p:spPr/>
        <p:txBody>
          <a:bodyPr/>
          <a:lstStyle/>
          <a:p>
            <a:fld id="{A82BCC7F-201E-4158-B4D1-DC1FD1495980}" type="datetimeFigureOut">
              <a:rPr lang="en-US" smtClean="0"/>
              <a:t>8/23/2019</a:t>
            </a:fld>
            <a:endParaRPr lang="en-US"/>
          </a:p>
        </p:txBody>
      </p:sp>
      <p:sp>
        <p:nvSpPr>
          <p:cNvPr id="5" name="Footer Placeholder 4">
            <a:extLst>
              <a:ext uri="{FF2B5EF4-FFF2-40B4-BE49-F238E27FC236}">
                <a16:creationId xmlns:a16="http://schemas.microsoft.com/office/drawing/2014/main" id="{70D64C59-D700-4884-9B96-94B85E2659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A2962-D776-4AB7-AAA7-28AEC9E3D6A5}"/>
              </a:ext>
            </a:extLst>
          </p:cNvPr>
          <p:cNvSpPr>
            <a:spLocks noGrp="1"/>
          </p:cNvSpPr>
          <p:nvPr>
            <p:ph type="sldNum" sz="quarter" idx="12"/>
          </p:nvPr>
        </p:nvSpPr>
        <p:spPr/>
        <p:txBody>
          <a:bodyPr/>
          <a:lstStyle/>
          <a:p>
            <a:fld id="{EDE197F6-5EC5-44A8-AF41-233B8C79B59B}" type="slidenum">
              <a:rPr lang="en-US" smtClean="0"/>
              <a:t>‹#›</a:t>
            </a:fld>
            <a:endParaRPr lang="en-US"/>
          </a:p>
        </p:txBody>
      </p:sp>
    </p:spTree>
    <p:extLst>
      <p:ext uri="{BB962C8B-B14F-4D97-AF65-F5344CB8AC3E}">
        <p14:creationId xmlns:p14="http://schemas.microsoft.com/office/powerpoint/2010/main" val="372854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1E20C8-5F23-4968-9ABC-E74FCFA880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D6E41B-2519-49EE-A2B3-C5DB1AA4D9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C5B72-77A2-4941-94B5-0C4F9502596A}"/>
              </a:ext>
            </a:extLst>
          </p:cNvPr>
          <p:cNvSpPr>
            <a:spLocks noGrp="1"/>
          </p:cNvSpPr>
          <p:nvPr>
            <p:ph type="dt" sz="half" idx="10"/>
          </p:nvPr>
        </p:nvSpPr>
        <p:spPr/>
        <p:txBody>
          <a:bodyPr/>
          <a:lstStyle/>
          <a:p>
            <a:fld id="{A82BCC7F-201E-4158-B4D1-DC1FD1495980}" type="datetimeFigureOut">
              <a:rPr lang="en-US" smtClean="0"/>
              <a:t>8/23/2019</a:t>
            </a:fld>
            <a:endParaRPr lang="en-US"/>
          </a:p>
        </p:txBody>
      </p:sp>
      <p:sp>
        <p:nvSpPr>
          <p:cNvPr id="5" name="Footer Placeholder 4">
            <a:extLst>
              <a:ext uri="{FF2B5EF4-FFF2-40B4-BE49-F238E27FC236}">
                <a16:creationId xmlns:a16="http://schemas.microsoft.com/office/drawing/2014/main" id="{B0AAFF3D-E013-4E8F-B1AD-06F686B0C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A99E9-06B7-40FF-A32C-5483FAC5B62F}"/>
              </a:ext>
            </a:extLst>
          </p:cNvPr>
          <p:cNvSpPr>
            <a:spLocks noGrp="1"/>
          </p:cNvSpPr>
          <p:nvPr>
            <p:ph type="sldNum" sz="quarter" idx="12"/>
          </p:nvPr>
        </p:nvSpPr>
        <p:spPr/>
        <p:txBody>
          <a:bodyPr/>
          <a:lstStyle/>
          <a:p>
            <a:fld id="{EDE197F6-5EC5-44A8-AF41-233B8C79B59B}" type="slidenum">
              <a:rPr lang="en-US" smtClean="0"/>
              <a:t>‹#›</a:t>
            </a:fld>
            <a:endParaRPr lang="en-US"/>
          </a:p>
        </p:txBody>
      </p:sp>
    </p:spTree>
    <p:extLst>
      <p:ext uri="{BB962C8B-B14F-4D97-AF65-F5344CB8AC3E}">
        <p14:creationId xmlns:p14="http://schemas.microsoft.com/office/powerpoint/2010/main" val="409106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CB1F5-8B47-4506-9C8C-D0B2E2DBF8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F33A0-F407-47A8-B904-409A545F2A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349F5-4B36-4673-A0B0-8AD763B22EAF}"/>
              </a:ext>
            </a:extLst>
          </p:cNvPr>
          <p:cNvSpPr>
            <a:spLocks noGrp="1"/>
          </p:cNvSpPr>
          <p:nvPr>
            <p:ph type="dt" sz="half" idx="10"/>
          </p:nvPr>
        </p:nvSpPr>
        <p:spPr/>
        <p:txBody>
          <a:bodyPr/>
          <a:lstStyle/>
          <a:p>
            <a:fld id="{A82BCC7F-201E-4158-B4D1-DC1FD1495980}" type="datetimeFigureOut">
              <a:rPr lang="en-US" smtClean="0"/>
              <a:t>8/23/2019</a:t>
            </a:fld>
            <a:endParaRPr lang="en-US"/>
          </a:p>
        </p:txBody>
      </p:sp>
      <p:sp>
        <p:nvSpPr>
          <p:cNvPr id="5" name="Footer Placeholder 4">
            <a:extLst>
              <a:ext uri="{FF2B5EF4-FFF2-40B4-BE49-F238E27FC236}">
                <a16:creationId xmlns:a16="http://schemas.microsoft.com/office/drawing/2014/main" id="{2B91DF98-CC43-4E25-9AB7-4476772C8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E73C8-C090-4D39-BE58-4F9A2B14E691}"/>
              </a:ext>
            </a:extLst>
          </p:cNvPr>
          <p:cNvSpPr>
            <a:spLocks noGrp="1"/>
          </p:cNvSpPr>
          <p:nvPr>
            <p:ph type="sldNum" sz="quarter" idx="12"/>
          </p:nvPr>
        </p:nvSpPr>
        <p:spPr/>
        <p:txBody>
          <a:bodyPr/>
          <a:lstStyle/>
          <a:p>
            <a:fld id="{EDE197F6-5EC5-44A8-AF41-233B8C79B59B}" type="slidenum">
              <a:rPr lang="en-US" smtClean="0"/>
              <a:t>‹#›</a:t>
            </a:fld>
            <a:endParaRPr lang="en-US"/>
          </a:p>
        </p:txBody>
      </p:sp>
    </p:spTree>
    <p:extLst>
      <p:ext uri="{BB962C8B-B14F-4D97-AF65-F5344CB8AC3E}">
        <p14:creationId xmlns:p14="http://schemas.microsoft.com/office/powerpoint/2010/main" val="180994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4B9F-3193-4570-B183-2585F49F07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805EB2-2B17-4AF9-838E-ED376B7E4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8E9875-DB28-42B6-AD33-886355D78E47}"/>
              </a:ext>
            </a:extLst>
          </p:cNvPr>
          <p:cNvSpPr>
            <a:spLocks noGrp="1"/>
          </p:cNvSpPr>
          <p:nvPr>
            <p:ph type="dt" sz="half" idx="10"/>
          </p:nvPr>
        </p:nvSpPr>
        <p:spPr/>
        <p:txBody>
          <a:bodyPr/>
          <a:lstStyle/>
          <a:p>
            <a:fld id="{A82BCC7F-201E-4158-B4D1-DC1FD1495980}" type="datetimeFigureOut">
              <a:rPr lang="en-US" smtClean="0"/>
              <a:t>8/23/2019</a:t>
            </a:fld>
            <a:endParaRPr lang="en-US"/>
          </a:p>
        </p:txBody>
      </p:sp>
      <p:sp>
        <p:nvSpPr>
          <p:cNvPr id="5" name="Footer Placeholder 4">
            <a:extLst>
              <a:ext uri="{FF2B5EF4-FFF2-40B4-BE49-F238E27FC236}">
                <a16:creationId xmlns:a16="http://schemas.microsoft.com/office/drawing/2014/main" id="{5A3BBA5D-E6AF-445A-8B6F-309FE5B31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E3EEF-07A7-4D11-9342-50CF49EDEF9B}"/>
              </a:ext>
            </a:extLst>
          </p:cNvPr>
          <p:cNvSpPr>
            <a:spLocks noGrp="1"/>
          </p:cNvSpPr>
          <p:nvPr>
            <p:ph type="sldNum" sz="quarter" idx="12"/>
          </p:nvPr>
        </p:nvSpPr>
        <p:spPr/>
        <p:txBody>
          <a:bodyPr/>
          <a:lstStyle/>
          <a:p>
            <a:fld id="{EDE197F6-5EC5-44A8-AF41-233B8C79B59B}" type="slidenum">
              <a:rPr lang="en-US" smtClean="0"/>
              <a:t>‹#›</a:t>
            </a:fld>
            <a:endParaRPr lang="en-US"/>
          </a:p>
        </p:txBody>
      </p:sp>
    </p:spTree>
    <p:extLst>
      <p:ext uri="{BB962C8B-B14F-4D97-AF65-F5344CB8AC3E}">
        <p14:creationId xmlns:p14="http://schemas.microsoft.com/office/powerpoint/2010/main" val="177040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0822-8433-40D1-A79C-AEB0BDC5B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6EA984-1623-4B6A-A841-F9E7C6920D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D95152-ACD0-4388-9220-8C077A1977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1C57E7-2742-446B-8B00-9D9CB65A0413}"/>
              </a:ext>
            </a:extLst>
          </p:cNvPr>
          <p:cNvSpPr>
            <a:spLocks noGrp="1"/>
          </p:cNvSpPr>
          <p:nvPr>
            <p:ph type="dt" sz="half" idx="10"/>
          </p:nvPr>
        </p:nvSpPr>
        <p:spPr/>
        <p:txBody>
          <a:bodyPr/>
          <a:lstStyle/>
          <a:p>
            <a:fld id="{A82BCC7F-201E-4158-B4D1-DC1FD1495980}" type="datetimeFigureOut">
              <a:rPr lang="en-US" smtClean="0"/>
              <a:t>8/23/2019</a:t>
            </a:fld>
            <a:endParaRPr lang="en-US"/>
          </a:p>
        </p:txBody>
      </p:sp>
      <p:sp>
        <p:nvSpPr>
          <p:cNvPr id="6" name="Footer Placeholder 5">
            <a:extLst>
              <a:ext uri="{FF2B5EF4-FFF2-40B4-BE49-F238E27FC236}">
                <a16:creationId xmlns:a16="http://schemas.microsoft.com/office/drawing/2014/main" id="{19FC2D39-5D9F-455A-8ADB-1F7B000802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DD27E-CF98-449C-BAF2-E3337B0124EB}"/>
              </a:ext>
            </a:extLst>
          </p:cNvPr>
          <p:cNvSpPr>
            <a:spLocks noGrp="1"/>
          </p:cNvSpPr>
          <p:nvPr>
            <p:ph type="sldNum" sz="quarter" idx="12"/>
          </p:nvPr>
        </p:nvSpPr>
        <p:spPr/>
        <p:txBody>
          <a:bodyPr/>
          <a:lstStyle/>
          <a:p>
            <a:fld id="{EDE197F6-5EC5-44A8-AF41-233B8C79B59B}" type="slidenum">
              <a:rPr lang="en-US" smtClean="0"/>
              <a:t>‹#›</a:t>
            </a:fld>
            <a:endParaRPr lang="en-US"/>
          </a:p>
        </p:txBody>
      </p:sp>
    </p:spTree>
    <p:extLst>
      <p:ext uri="{BB962C8B-B14F-4D97-AF65-F5344CB8AC3E}">
        <p14:creationId xmlns:p14="http://schemas.microsoft.com/office/powerpoint/2010/main" val="341885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A3BC-371F-4370-8245-73C0E8A595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1D565D-172A-467F-B508-7C0DCDFFB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A6DAB7-9140-4AF4-A058-B692D588B8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0FA07D-7FBB-4C60-B04B-8372B77907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15E37B-DA04-4616-9EBB-130C9A41C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BFF6FE-D4B6-4EE3-BFB4-B7B5A0D92FE5}"/>
              </a:ext>
            </a:extLst>
          </p:cNvPr>
          <p:cNvSpPr>
            <a:spLocks noGrp="1"/>
          </p:cNvSpPr>
          <p:nvPr>
            <p:ph type="dt" sz="half" idx="10"/>
          </p:nvPr>
        </p:nvSpPr>
        <p:spPr/>
        <p:txBody>
          <a:bodyPr/>
          <a:lstStyle/>
          <a:p>
            <a:fld id="{A82BCC7F-201E-4158-B4D1-DC1FD1495980}" type="datetimeFigureOut">
              <a:rPr lang="en-US" smtClean="0"/>
              <a:t>8/23/2019</a:t>
            </a:fld>
            <a:endParaRPr lang="en-US"/>
          </a:p>
        </p:txBody>
      </p:sp>
      <p:sp>
        <p:nvSpPr>
          <p:cNvPr id="8" name="Footer Placeholder 7">
            <a:extLst>
              <a:ext uri="{FF2B5EF4-FFF2-40B4-BE49-F238E27FC236}">
                <a16:creationId xmlns:a16="http://schemas.microsoft.com/office/drawing/2014/main" id="{14845166-F4F1-41F1-8A9D-4200B05629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C1A815-8B41-4D76-99D5-0E3AE3958AA6}"/>
              </a:ext>
            </a:extLst>
          </p:cNvPr>
          <p:cNvSpPr>
            <a:spLocks noGrp="1"/>
          </p:cNvSpPr>
          <p:nvPr>
            <p:ph type="sldNum" sz="quarter" idx="12"/>
          </p:nvPr>
        </p:nvSpPr>
        <p:spPr/>
        <p:txBody>
          <a:bodyPr/>
          <a:lstStyle/>
          <a:p>
            <a:fld id="{EDE197F6-5EC5-44A8-AF41-233B8C79B59B}" type="slidenum">
              <a:rPr lang="en-US" smtClean="0"/>
              <a:t>‹#›</a:t>
            </a:fld>
            <a:endParaRPr lang="en-US"/>
          </a:p>
        </p:txBody>
      </p:sp>
    </p:spTree>
    <p:extLst>
      <p:ext uri="{BB962C8B-B14F-4D97-AF65-F5344CB8AC3E}">
        <p14:creationId xmlns:p14="http://schemas.microsoft.com/office/powerpoint/2010/main" val="22810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56B2-1FE2-4CFE-B003-6ACC1C107E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DB2951-96EB-488C-A126-59287713EB85}"/>
              </a:ext>
            </a:extLst>
          </p:cNvPr>
          <p:cNvSpPr>
            <a:spLocks noGrp="1"/>
          </p:cNvSpPr>
          <p:nvPr>
            <p:ph type="dt" sz="half" idx="10"/>
          </p:nvPr>
        </p:nvSpPr>
        <p:spPr/>
        <p:txBody>
          <a:bodyPr/>
          <a:lstStyle/>
          <a:p>
            <a:fld id="{A82BCC7F-201E-4158-B4D1-DC1FD1495980}" type="datetimeFigureOut">
              <a:rPr lang="en-US" smtClean="0"/>
              <a:t>8/23/2019</a:t>
            </a:fld>
            <a:endParaRPr lang="en-US"/>
          </a:p>
        </p:txBody>
      </p:sp>
      <p:sp>
        <p:nvSpPr>
          <p:cNvPr id="4" name="Footer Placeholder 3">
            <a:extLst>
              <a:ext uri="{FF2B5EF4-FFF2-40B4-BE49-F238E27FC236}">
                <a16:creationId xmlns:a16="http://schemas.microsoft.com/office/drawing/2014/main" id="{F43284AE-0BB4-49AD-A94C-9C11076073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36C118-B02D-4048-AF03-35F4EC5CB103}"/>
              </a:ext>
            </a:extLst>
          </p:cNvPr>
          <p:cNvSpPr>
            <a:spLocks noGrp="1"/>
          </p:cNvSpPr>
          <p:nvPr>
            <p:ph type="sldNum" sz="quarter" idx="12"/>
          </p:nvPr>
        </p:nvSpPr>
        <p:spPr/>
        <p:txBody>
          <a:bodyPr/>
          <a:lstStyle/>
          <a:p>
            <a:fld id="{EDE197F6-5EC5-44A8-AF41-233B8C79B59B}" type="slidenum">
              <a:rPr lang="en-US" smtClean="0"/>
              <a:t>‹#›</a:t>
            </a:fld>
            <a:endParaRPr lang="en-US"/>
          </a:p>
        </p:txBody>
      </p:sp>
    </p:spTree>
    <p:extLst>
      <p:ext uri="{BB962C8B-B14F-4D97-AF65-F5344CB8AC3E}">
        <p14:creationId xmlns:p14="http://schemas.microsoft.com/office/powerpoint/2010/main" val="3064557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11C96B-6BCB-4294-A5DE-BF6EFB2734EF}"/>
              </a:ext>
            </a:extLst>
          </p:cNvPr>
          <p:cNvSpPr>
            <a:spLocks noGrp="1"/>
          </p:cNvSpPr>
          <p:nvPr>
            <p:ph type="dt" sz="half" idx="10"/>
          </p:nvPr>
        </p:nvSpPr>
        <p:spPr/>
        <p:txBody>
          <a:bodyPr/>
          <a:lstStyle/>
          <a:p>
            <a:fld id="{A82BCC7F-201E-4158-B4D1-DC1FD1495980}" type="datetimeFigureOut">
              <a:rPr lang="en-US" smtClean="0"/>
              <a:t>8/23/2019</a:t>
            </a:fld>
            <a:endParaRPr lang="en-US"/>
          </a:p>
        </p:txBody>
      </p:sp>
      <p:sp>
        <p:nvSpPr>
          <p:cNvPr id="3" name="Footer Placeholder 2">
            <a:extLst>
              <a:ext uri="{FF2B5EF4-FFF2-40B4-BE49-F238E27FC236}">
                <a16:creationId xmlns:a16="http://schemas.microsoft.com/office/drawing/2014/main" id="{F30B4AD5-77B6-48A9-8794-11B9296AA8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9F0550-6751-45AE-8BA6-A4D3D9DE9B3D}"/>
              </a:ext>
            </a:extLst>
          </p:cNvPr>
          <p:cNvSpPr>
            <a:spLocks noGrp="1"/>
          </p:cNvSpPr>
          <p:nvPr>
            <p:ph type="sldNum" sz="quarter" idx="12"/>
          </p:nvPr>
        </p:nvSpPr>
        <p:spPr/>
        <p:txBody>
          <a:bodyPr/>
          <a:lstStyle/>
          <a:p>
            <a:fld id="{EDE197F6-5EC5-44A8-AF41-233B8C79B59B}" type="slidenum">
              <a:rPr lang="en-US" smtClean="0"/>
              <a:t>‹#›</a:t>
            </a:fld>
            <a:endParaRPr lang="en-US"/>
          </a:p>
        </p:txBody>
      </p:sp>
    </p:spTree>
    <p:extLst>
      <p:ext uri="{BB962C8B-B14F-4D97-AF65-F5344CB8AC3E}">
        <p14:creationId xmlns:p14="http://schemas.microsoft.com/office/powerpoint/2010/main" val="275742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270D5-A070-47F6-A5B0-BE413A085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27B898-37D2-47DF-9579-EF6F8F922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01A06B-5957-4111-98A7-1652118A8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80D57-C92E-4BA8-9DE5-732E0723DC3A}"/>
              </a:ext>
            </a:extLst>
          </p:cNvPr>
          <p:cNvSpPr>
            <a:spLocks noGrp="1"/>
          </p:cNvSpPr>
          <p:nvPr>
            <p:ph type="dt" sz="half" idx="10"/>
          </p:nvPr>
        </p:nvSpPr>
        <p:spPr/>
        <p:txBody>
          <a:bodyPr/>
          <a:lstStyle/>
          <a:p>
            <a:fld id="{A82BCC7F-201E-4158-B4D1-DC1FD1495980}" type="datetimeFigureOut">
              <a:rPr lang="en-US" smtClean="0"/>
              <a:t>8/23/2019</a:t>
            </a:fld>
            <a:endParaRPr lang="en-US"/>
          </a:p>
        </p:txBody>
      </p:sp>
      <p:sp>
        <p:nvSpPr>
          <p:cNvPr id="6" name="Footer Placeholder 5">
            <a:extLst>
              <a:ext uri="{FF2B5EF4-FFF2-40B4-BE49-F238E27FC236}">
                <a16:creationId xmlns:a16="http://schemas.microsoft.com/office/drawing/2014/main" id="{8E599E37-F9F3-49BD-8280-77A34F932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8D400-4EF9-49FF-B7BA-DC3DEEC25D16}"/>
              </a:ext>
            </a:extLst>
          </p:cNvPr>
          <p:cNvSpPr>
            <a:spLocks noGrp="1"/>
          </p:cNvSpPr>
          <p:nvPr>
            <p:ph type="sldNum" sz="quarter" idx="12"/>
          </p:nvPr>
        </p:nvSpPr>
        <p:spPr/>
        <p:txBody>
          <a:bodyPr/>
          <a:lstStyle/>
          <a:p>
            <a:fld id="{EDE197F6-5EC5-44A8-AF41-233B8C79B59B}" type="slidenum">
              <a:rPr lang="en-US" smtClean="0"/>
              <a:t>‹#›</a:t>
            </a:fld>
            <a:endParaRPr lang="en-US"/>
          </a:p>
        </p:txBody>
      </p:sp>
    </p:spTree>
    <p:extLst>
      <p:ext uri="{BB962C8B-B14F-4D97-AF65-F5344CB8AC3E}">
        <p14:creationId xmlns:p14="http://schemas.microsoft.com/office/powerpoint/2010/main" val="428461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D5C72-D5A6-40BF-926D-6D50D0BEB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1BA2AB-039C-4FA4-A526-0B6A13E132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0E474E-34A3-4F83-8D7E-8F6968762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76F38-872B-4F3E-B5CA-E6D5F63F3847}"/>
              </a:ext>
            </a:extLst>
          </p:cNvPr>
          <p:cNvSpPr>
            <a:spLocks noGrp="1"/>
          </p:cNvSpPr>
          <p:nvPr>
            <p:ph type="dt" sz="half" idx="10"/>
          </p:nvPr>
        </p:nvSpPr>
        <p:spPr/>
        <p:txBody>
          <a:bodyPr/>
          <a:lstStyle/>
          <a:p>
            <a:fld id="{A82BCC7F-201E-4158-B4D1-DC1FD1495980}" type="datetimeFigureOut">
              <a:rPr lang="en-US" smtClean="0"/>
              <a:t>8/23/2019</a:t>
            </a:fld>
            <a:endParaRPr lang="en-US"/>
          </a:p>
        </p:txBody>
      </p:sp>
      <p:sp>
        <p:nvSpPr>
          <p:cNvPr id="6" name="Footer Placeholder 5">
            <a:extLst>
              <a:ext uri="{FF2B5EF4-FFF2-40B4-BE49-F238E27FC236}">
                <a16:creationId xmlns:a16="http://schemas.microsoft.com/office/drawing/2014/main" id="{CF0AEDAA-5176-4FCD-8EF0-BFE2F632E3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60A37-69DE-4348-9F8F-FA384F70B965}"/>
              </a:ext>
            </a:extLst>
          </p:cNvPr>
          <p:cNvSpPr>
            <a:spLocks noGrp="1"/>
          </p:cNvSpPr>
          <p:nvPr>
            <p:ph type="sldNum" sz="quarter" idx="12"/>
          </p:nvPr>
        </p:nvSpPr>
        <p:spPr/>
        <p:txBody>
          <a:bodyPr/>
          <a:lstStyle/>
          <a:p>
            <a:fld id="{EDE197F6-5EC5-44A8-AF41-233B8C79B59B}" type="slidenum">
              <a:rPr lang="en-US" smtClean="0"/>
              <a:t>‹#›</a:t>
            </a:fld>
            <a:endParaRPr lang="en-US"/>
          </a:p>
        </p:txBody>
      </p:sp>
    </p:spTree>
    <p:extLst>
      <p:ext uri="{BB962C8B-B14F-4D97-AF65-F5344CB8AC3E}">
        <p14:creationId xmlns:p14="http://schemas.microsoft.com/office/powerpoint/2010/main" val="2482409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A9079-F782-44F1-8AE6-EAFD4093F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68054C-D303-4CE4-B542-6B62D5D10A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744F1-C44E-4BD9-9103-F23C1CC462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BCC7F-201E-4158-B4D1-DC1FD1495980}" type="datetimeFigureOut">
              <a:rPr lang="en-US" smtClean="0"/>
              <a:t>8/23/2019</a:t>
            </a:fld>
            <a:endParaRPr lang="en-US"/>
          </a:p>
        </p:txBody>
      </p:sp>
      <p:sp>
        <p:nvSpPr>
          <p:cNvPr id="5" name="Footer Placeholder 4">
            <a:extLst>
              <a:ext uri="{FF2B5EF4-FFF2-40B4-BE49-F238E27FC236}">
                <a16:creationId xmlns:a16="http://schemas.microsoft.com/office/drawing/2014/main" id="{4B76FAD4-BACE-4C6B-BF98-9ED56D90AF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3ED0A3-42D4-45F2-BD1C-07DE739530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197F6-5EC5-44A8-AF41-233B8C79B59B}" type="slidenum">
              <a:rPr lang="en-US" smtClean="0"/>
              <a:t>‹#›</a:t>
            </a:fld>
            <a:endParaRPr lang="en-US"/>
          </a:p>
        </p:txBody>
      </p:sp>
    </p:spTree>
    <p:extLst>
      <p:ext uri="{BB962C8B-B14F-4D97-AF65-F5344CB8AC3E}">
        <p14:creationId xmlns:p14="http://schemas.microsoft.com/office/powerpoint/2010/main" val="2781072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ED573-8B4C-4C22-B6BD-2859D43EB54B}"/>
              </a:ext>
            </a:extLst>
          </p:cNvPr>
          <p:cNvSpPr>
            <a:spLocks noGrp="1"/>
          </p:cNvSpPr>
          <p:nvPr>
            <p:ph type="ctrTitle"/>
          </p:nvPr>
        </p:nvSpPr>
        <p:spPr/>
        <p:txBody>
          <a:bodyPr/>
          <a:lstStyle/>
          <a:p>
            <a:r>
              <a:rPr lang="en-US" dirty="0"/>
              <a:t>Classification Using </a:t>
            </a:r>
            <a:br>
              <a:rPr lang="en-US" dirty="0"/>
            </a:br>
            <a:r>
              <a:rPr lang="en-US" dirty="0"/>
              <a:t>Logistic Regression</a:t>
            </a:r>
          </a:p>
        </p:txBody>
      </p:sp>
      <p:sp>
        <p:nvSpPr>
          <p:cNvPr id="3" name="Subtitle 2">
            <a:extLst>
              <a:ext uri="{FF2B5EF4-FFF2-40B4-BE49-F238E27FC236}">
                <a16:creationId xmlns:a16="http://schemas.microsoft.com/office/drawing/2014/main" id="{297692B8-A82A-422B-BEA2-DF552E6173A0}"/>
              </a:ext>
            </a:extLst>
          </p:cNvPr>
          <p:cNvSpPr>
            <a:spLocks noGrp="1"/>
          </p:cNvSpPr>
          <p:nvPr>
            <p:ph type="subTitle" idx="1"/>
          </p:nvPr>
        </p:nvSpPr>
        <p:spPr>
          <a:xfrm>
            <a:off x="8324850" y="6040438"/>
            <a:ext cx="3581400" cy="684212"/>
          </a:xfrm>
        </p:spPr>
        <p:txBody>
          <a:bodyPr/>
          <a:lstStyle/>
          <a:p>
            <a:r>
              <a:rPr lang="en-US" dirty="0"/>
              <a:t>By - Ravi</a:t>
            </a:r>
          </a:p>
        </p:txBody>
      </p:sp>
    </p:spTree>
    <p:extLst>
      <p:ext uri="{BB962C8B-B14F-4D97-AF65-F5344CB8AC3E}">
        <p14:creationId xmlns:p14="http://schemas.microsoft.com/office/powerpoint/2010/main" val="4182526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D3EF-46B8-4FC5-9F69-02A795EED578}"/>
              </a:ext>
            </a:extLst>
          </p:cNvPr>
          <p:cNvSpPr>
            <a:spLocks noGrp="1"/>
          </p:cNvSpPr>
          <p:nvPr>
            <p:ph type="title"/>
          </p:nvPr>
        </p:nvSpPr>
        <p:spPr/>
        <p:txBody>
          <a:bodyPr/>
          <a:lstStyle/>
          <a:p>
            <a:pPr algn="ctr"/>
            <a:r>
              <a:rPr lang="en-US" b="1" dirty="0"/>
              <a:t>Types of logistic regression</a:t>
            </a:r>
            <a:endParaRPr lang="en-US" dirty="0"/>
          </a:p>
        </p:txBody>
      </p:sp>
      <p:sp>
        <p:nvSpPr>
          <p:cNvPr id="3" name="Content Placeholder 2">
            <a:extLst>
              <a:ext uri="{FF2B5EF4-FFF2-40B4-BE49-F238E27FC236}">
                <a16:creationId xmlns:a16="http://schemas.microsoft.com/office/drawing/2014/main" id="{27B2334D-7ABA-495D-B7DD-62C82CEF3E73}"/>
              </a:ext>
            </a:extLst>
          </p:cNvPr>
          <p:cNvSpPr>
            <a:spLocks noGrp="1"/>
          </p:cNvSpPr>
          <p:nvPr>
            <p:ph idx="1"/>
          </p:nvPr>
        </p:nvSpPr>
        <p:spPr/>
        <p:txBody>
          <a:bodyPr/>
          <a:lstStyle/>
          <a:p>
            <a:r>
              <a:rPr lang="en-US" dirty="0"/>
              <a:t>Binary (Pass/Fail)</a:t>
            </a:r>
          </a:p>
          <a:p>
            <a:r>
              <a:rPr lang="en-US" dirty="0"/>
              <a:t>Multi (Cats, Dogs, Sheep)</a:t>
            </a:r>
          </a:p>
          <a:p>
            <a:r>
              <a:rPr lang="en-US" dirty="0"/>
              <a:t>Ordinal (Low, Medium, High)</a:t>
            </a:r>
          </a:p>
        </p:txBody>
      </p:sp>
    </p:spTree>
    <p:extLst>
      <p:ext uri="{BB962C8B-B14F-4D97-AF65-F5344CB8AC3E}">
        <p14:creationId xmlns:p14="http://schemas.microsoft.com/office/powerpoint/2010/main" val="37121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18C6-166A-4D23-8046-EE878B4F1077}"/>
              </a:ext>
            </a:extLst>
          </p:cNvPr>
          <p:cNvSpPr>
            <a:spLocks noGrp="1"/>
          </p:cNvSpPr>
          <p:nvPr>
            <p:ph type="title"/>
          </p:nvPr>
        </p:nvSpPr>
        <p:spPr/>
        <p:txBody>
          <a:bodyPr>
            <a:normAutofit/>
          </a:bodyPr>
          <a:lstStyle/>
          <a:p>
            <a:r>
              <a:rPr lang="en-US" b="1" dirty="0"/>
              <a:t>Binary logistic regression</a:t>
            </a:r>
            <a:endParaRPr lang="en-US" dirty="0"/>
          </a:p>
        </p:txBody>
      </p:sp>
      <p:sp>
        <p:nvSpPr>
          <p:cNvPr id="3" name="Content Placeholder 2">
            <a:extLst>
              <a:ext uri="{FF2B5EF4-FFF2-40B4-BE49-F238E27FC236}">
                <a16:creationId xmlns:a16="http://schemas.microsoft.com/office/drawing/2014/main" id="{DC759E4E-7650-4E88-A1C1-D73857E93F3B}"/>
              </a:ext>
            </a:extLst>
          </p:cNvPr>
          <p:cNvSpPr>
            <a:spLocks noGrp="1"/>
          </p:cNvSpPr>
          <p:nvPr>
            <p:ph idx="1"/>
          </p:nvPr>
        </p:nvSpPr>
        <p:spPr>
          <a:xfrm>
            <a:off x="838200" y="1825624"/>
            <a:ext cx="4709160" cy="4422775"/>
          </a:xfrm>
        </p:spPr>
        <p:txBody>
          <a:bodyPr>
            <a:noAutofit/>
          </a:bodyPr>
          <a:lstStyle/>
          <a:p>
            <a:pPr marL="0" indent="0">
              <a:buNone/>
            </a:pPr>
            <a:r>
              <a:rPr lang="en-US" dirty="0"/>
              <a:t>Say we’re given data on student exam results and our goal is to predict whether a student will pass or fail based on number of hours slept and hours spent studying. We have two features (hours slept, hours studied) and two classes: passed (1) and failed (0).</a:t>
            </a:r>
          </a:p>
        </p:txBody>
      </p:sp>
      <p:pic>
        <p:nvPicPr>
          <p:cNvPr id="5" name="Picture 4">
            <a:extLst>
              <a:ext uri="{FF2B5EF4-FFF2-40B4-BE49-F238E27FC236}">
                <a16:creationId xmlns:a16="http://schemas.microsoft.com/office/drawing/2014/main" id="{AFC8D6E2-8CCE-45D6-B4C3-A04AAD492762}"/>
              </a:ext>
            </a:extLst>
          </p:cNvPr>
          <p:cNvPicPr>
            <a:picLocks noChangeAspect="1"/>
          </p:cNvPicPr>
          <p:nvPr/>
        </p:nvPicPr>
        <p:blipFill rotWithShape="1">
          <a:blip r:embed="rId2">
            <a:extLst>
              <a:ext uri="{28A0092B-C50C-407E-A947-70E740481C1C}">
                <a14:useLocalDpi xmlns:a14="http://schemas.microsoft.com/office/drawing/2010/main" val="0"/>
              </a:ext>
            </a:extLst>
          </a:blip>
          <a:srcRect r="-3" b="5865"/>
          <a:stretch/>
        </p:blipFill>
        <p:spPr>
          <a:xfrm>
            <a:off x="6400800" y="1904282"/>
            <a:ext cx="4953000" cy="3395162"/>
          </a:xfrm>
          <a:prstGeom prst="rect">
            <a:avLst/>
          </a:prstGeom>
        </p:spPr>
      </p:pic>
    </p:spTree>
    <p:extLst>
      <p:ext uri="{BB962C8B-B14F-4D97-AF65-F5344CB8AC3E}">
        <p14:creationId xmlns:p14="http://schemas.microsoft.com/office/powerpoint/2010/main" val="1039293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638247AC-00DD-4197-92D5-E3AD7B979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194" y="443121"/>
            <a:ext cx="9372126" cy="6295561"/>
          </a:xfrm>
          <a:prstGeom prst="rect">
            <a:avLst/>
          </a:prstGeom>
        </p:spPr>
      </p:pic>
    </p:spTree>
    <p:extLst>
      <p:ext uri="{BB962C8B-B14F-4D97-AF65-F5344CB8AC3E}">
        <p14:creationId xmlns:p14="http://schemas.microsoft.com/office/powerpoint/2010/main" val="3645205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5141-3847-4499-BA29-4F9658B3FF15}"/>
              </a:ext>
            </a:extLst>
          </p:cNvPr>
          <p:cNvSpPr>
            <a:spLocks noGrp="1"/>
          </p:cNvSpPr>
          <p:nvPr>
            <p:ph type="title"/>
          </p:nvPr>
        </p:nvSpPr>
        <p:spPr/>
        <p:txBody>
          <a:bodyPr/>
          <a:lstStyle/>
          <a:p>
            <a:pPr algn="ctr"/>
            <a:r>
              <a:rPr lang="en-US" b="1" dirty="0"/>
              <a:t>Sigmoid activation / Function</a:t>
            </a:r>
            <a:endParaRPr lang="en-US" dirty="0"/>
          </a:p>
        </p:txBody>
      </p:sp>
      <p:sp>
        <p:nvSpPr>
          <p:cNvPr id="3" name="Content Placeholder 2">
            <a:extLst>
              <a:ext uri="{FF2B5EF4-FFF2-40B4-BE49-F238E27FC236}">
                <a16:creationId xmlns:a16="http://schemas.microsoft.com/office/drawing/2014/main" id="{9D1485AD-F137-4C29-BF68-CFE82382F657}"/>
              </a:ext>
            </a:extLst>
          </p:cNvPr>
          <p:cNvSpPr>
            <a:spLocks noGrp="1"/>
          </p:cNvSpPr>
          <p:nvPr>
            <p:ph idx="1"/>
          </p:nvPr>
        </p:nvSpPr>
        <p:spPr/>
        <p:txBody>
          <a:bodyPr/>
          <a:lstStyle/>
          <a:p>
            <a:pPr marL="0" indent="0">
              <a:buNone/>
            </a:pPr>
            <a:r>
              <a:rPr lang="en-US" dirty="0"/>
              <a:t>In order to map predicted values to probabilities, we use the sigmoid function. The function maps any real value into another value between 0 and 1. In machine learning, we use sigmoid to map predictions to probabilities.</a:t>
            </a:r>
          </a:p>
        </p:txBody>
      </p:sp>
      <p:pic>
        <p:nvPicPr>
          <p:cNvPr id="5" name="Picture 4" descr="A close up of a clock&#10;&#10;Description automatically generated">
            <a:extLst>
              <a:ext uri="{FF2B5EF4-FFF2-40B4-BE49-F238E27FC236}">
                <a16:creationId xmlns:a16="http://schemas.microsoft.com/office/drawing/2014/main" id="{4E2FEB06-4010-498D-9CB8-D4E3BFD4A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009" y="3429000"/>
            <a:ext cx="3305216" cy="1324709"/>
          </a:xfrm>
          <a:prstGeom prst="rect">
            <a:avLst/>
          </a:prstGeom>
        </p:spPr>
      </p:pic>
      <p:pic>
        <p:nvPicPr>
          <p:cNvPr id="7" name="Picture 6" descr="A picture containing object&#10;&#10;Description automatically generated">
            <a:extLst>
              <a:ext uri="{FF2B5EF4-FFF2-40B4-BE49-F238E27FC236}">
                <a16:creationId xmlns:a16="http://schemas.microsoft.com/office/drawing/2014/main" id="{3F3198BD-E900-4FE4-8EDE-E5406981B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409" y="4961405"/>
            <a:ext cx="9671181" cy="1531470"/>
          </a:xfrm>
          <a:prstGeom prst="rect">
            <a:avLst/>
          </a:prstGeom>
        </p:spPr>
      </p:pic>
    </p:spTree>
    <p:extLst>
      <p:ext uri="{BB962C8B-B14F-4D97-AF65-F5344CB8AC3E}">
        <p14:creationId xmlns:p14="http://schemas.microsoft.com/office/powerpoint/2010/main" val="3526699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31270F-4E3C-4D23-AA57-680C968231D1}"/>
              </a:ext>
            </a:extLst>
          </p:cNvPr>
          <p:cNvSpPr>
            <a:spLocks noGrp="1"/>
          </p:cNvSpPr>
          <p:nvPr>
            <p:ph idx="1"/>
          </p:nvPr>
        </p:nvSpPr>
        <p:spPr>
          <a:xfrm>
            <a:off x="838200" y="568960"/>
            <a:ext cx="10515600" cy="5608003"/>
          </a:xfrm>
        </p:spPr>
        <p:txBody>
          <a:bodyPr/>
          <a:lstStyle/>
          <a:p>
            <a:pPr marL="0" indent="0">
              <a:buNone/>
            </a:pPr>
            <a:r>
              <a:rPr lang="en-US" dirty="0"/>
              <a:t>Now, moving on to the hypothesis of Logistic Regression:</a:t>
            </a:r>
          </a:p>
          <a:p>
            <a:pPr marL="0" indent="0">
              <a:buNone/>
            </a:pPr>
            <a:endParaRPr lang="en-US" dirty="0"/>
          </a:p>
        </p:txBody>
      </p:sp>
      <p:pic>
        <p:nvPicPr>
          <p:cNvPr id="4098" name="Picture 2">
            <a:extLst>
              <a:ext uri="{FF2B5EF4-FFF2-40B4-BE49-F238E27FC236}">
                <a16:creationId xmlns:a16="http://schemas.microsoft.com/office/drawing/2014/main" id="{41A183BB-B9F5-4AD6-9119-E5AF70879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20" y="1249362"/>
            <a:ext cx="1015054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4E52E33-E623-4F40-919A-C04ADFD3E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8080" y="2377440"/>
            <a:ext cx="4554932" cy="4199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2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0C8306-7748-437B-AAA2-35E68D558527}"/>
              </a:ext>
            </a:extLst>
          </p:cNvPr>
          <p:cNvSpPr>
            <a:spLocks noGrp="1"/>
          </p:cNvSpPr>
          <p:nvPr>
            <p:ph type="title"/>
          </p:nvPr>
        </p:nvSpPr>
        <p:spPr/>
        <p:txBody>
          <a:bodyPr/>
          <a:lstStyle/>
          <a:p>
            <a:pPr algn="ctr"/>
            <a:r>
              <a:rPr lang="en-US" b="1" dirty="0"/>
              <a:t>Decision boundary</a:t>
            </a:r>
            <a:endParaRPr lang="en-US" dirty="0"/>
          </a:p>
        </p:txBody>
      </p:sp>
      <p:sp>
        <p:nvSpPr>
          <p:cNvPr id="5" name="Content Placeholder 4">
            <a:extLst>
              <a:ext uri="{FF2B5EF4-FFF2-40B4-BE49-F238E27FC236}">
                <a16:creationId xmlns:a16="http://schemas.microsoft.com/office/drawing/2014/main" id="{24D2B9EB-5D93-4EC0-AD35-0AEC01D2736C}"/>
              </a:ext>
            </a:extLst>
          </p:cNvPr>
          <p:cNvSpPr>
            <a:spLocks noGrp="1"/>
          </p:cNvSpPr>
          <p:nvPr>
            <p:ph idx="1"/>
          </p:nvPr>
        </p:nvSpPr>
        <p:spPr/>
        <p:txBody>
          <a:bodyPr>
            <a:normAutofit lnSpcReduction="10000"/>
          </a:bodyPr>
          <a:lstStyle/>
          <a:p>
            <a:pPr marL="0" indent="0">
              <a:buNone/>
            </a:pPr>
            <a:r>
              <a:rPr lang="en-US" dirty="0"/>
              <a:t>Our current prediction function returns a probability score between 0 and 1. In order to map this to a discrete class (true/false, cat/dog), we select a threshold value or tipping point above which we will classify values into class 1 and below which we classify values into class 2.</a:t>
            </a:r>
          </a:p>
          <a:p>
            <a:pPr marL="0" indent="0">
              <a:buNone/>
            </a:pPr>
            <a:endParaRPr lang="en-US" dirty="0"/>
          </a:p>
          <a:p>
            <a:pPr marL="0" indent="0">
              <a:buNone/>
            </a:pPr>
            <a:endParaRPr lang="en-US" dirty="0"/>
          </a:p>
          <a:p>
            <a:pPr marL="0" indent="0">
              <a:buNone/>
            </a:pPr>
            <a:r>
              <a:rPr lang="en-US" dirty="0"/>
              <a:t>For example, if our threshold was 0.5 and our prediction function returned .7, we would classify this observation as positive. If our prediction was 0.2 we would classify the observation as negative. For logistic regression with multiple classes we could select the class with the highest predicted probability.</a:t>
            </a:r>
          </a:p>
        </p:txBody>
      </p:sp>
      <p:pic>
        <p:nvPicPr>
          <p:cNvPr id="7" name="Picture 6" descr="A picture containing object&#10;&#10;Description automatically generated">
            <a:extLst>
              <a:ext uri="{FF2B5EF4-FFF2-40B4-BE49-F238E27FC236}">
                <a16:creationId xmlns:a16="http://schemas.microsoft.com/office/drawing/2014/main" id="{0DB37D0F-F517-4C90-9BD4-1D7E40389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2582" y="3296430"/>
            <a:ext cx="2755943" cy="925740"/>
          </a:xfrm>
          <a:prstGeom prst="rect">
            <a:avLst/>
          </a:prstGeom>
        </p:spPr>
      </p:pic>
    </p:spTree>
    <p:extLst>
      <p:ext uri="{BB962C8B-B14F-4D97-AF65-F5344CB8AC3E}">
        <p14:creationId xmlns:p14="http://schemas.microsoft.com/office/powerpoint/2010/main" val="3288382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CF00-0B17-457E-BCB3-786D53F056DF}"/>
              </a:ext>
            </a:extLst>
          </p:cNvPr>
          <p:cNvSpPr>
            <a:spLocks noGrp="1"/>
          </p:cNvSpPr>
          <p:nvPr>
            <p:ph type="title"/>
          </p:nvPr>
        </p:nvSpPr>
        <p:spPr/>
        <p:txBody>
          <a:bodyPr/>
          <a:lstStyle/>
          <a:p>
            <a:pPr algn="ctr"/>
            <a:r>
              <a:rPr lang="en-US" b="1" dirty="0"/>
              <a:t>Decision boundary</a:t>
            </a:r>
            <a:endParaRPr lang="en-US" dirty="0"/>
          </a:p>
        </p:txBody>
      </p:sp>
      <p:pic>
        <p:nvPicPr>
          <p:cNvPr id="5122" name="Picture 2">
            <a:extLst>
              <a:ext uri="{FF2B5EF4-FFF2-40B4-BE49-F238E27FC236}">
                <a16:creationId xmlns:a16="http://schemas.microsoft.com/office/drawing/2014/main" id="{9F4612DE-66BE-4C5C-B4A1-CE4A4DBBCD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36259" y="2277646"/>
            <a:ext cx="4919482" cy="3447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000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9090-3C0D-432B-8FC8-78C7B36C6830}"/>
              </a:ext>
            </a:extLst>
          </p:cNvPr>
          <p:cNvSpPr>
            <a:spLocks noGrp="1"/>
          </p:cNvSpPr>
          <p:nvPr>
            <p:ph type="title"/>
          </p:nvPr>
        </p:nvSpPr>
        <p:spPr/>
        <p:txBody>
          <a:bodyPr>
            <a:normAutofit/>
          </a:bodyPr>
          <a:lstStyle/>
          <a:p>
            <a:pPr algn="ctr"/>
            <a:r>
              <a:rPr lang="en-US" b="1" dirty="0"/>
              <a:t>Logistic Regression Cost Function</a:t>
            </a:r>
          </a:p>
        </p:txBody>
      </p:sp>
      <p:sp>
        <p:nvSpPr>
          <p:cNvPr id="3" name="Content Placeholder 2">
            <a:extLst>
              <a:ext uri="{FF2B5EF4-FFF2-40B4-BE49-F238E27FC236}">
                <a16:creationId xmlns:a16="http://schemas.microsoft.com/office/drawing/2014/main" id="{DF30C273-B053-414E-93ED-C990B71BC1D6}"/>
              </a:ext>
            </a:extLst>
          </p:cNvPr>
          <p:cNvSpPr>
            <a:spLocks noGrp="1"/>
          </p:cNvSpPr>
          <p:nvPr>
            <p:ph idx="1"/>
          </p:nvPr>
        </p:nvSpPr>
        <p:spPr>
          <a:xfrm>
            <a:off x="838200" y="1825625"/>
            <a:ext cx="4648200" cy="4375150"/>
          </a:xfrm>
        </p:spPr>
        <p:txBody>
          <a:bodyPr>
            <a:normAutofit/>
          </a:bodyPr>
          <a:lstStyle/>
          <a:p>
            <a:pPr marL="0" indent="0">
              <a:buNone/>
            </a:pPr>
            <a:r>
              <a:rPr lang="en-US" sz="2400" dirty="0"/>
              <a:t>Unfortunately we can’t (or at least shouldn’t) use the same cost function MSE as we did for linear regression. Because our prediction function is non-linear (due to sigmoid transform). Squaring this prediction as we do in MSE results in a non-convex function with many local minimums. If our cost function has many local minimums, gradient descent may not find the optimal global minimum.</a:t>
            </a:r>
          </a:p>
        </p:txBody>
      </p:sp>
      <p:pic>
        <p:nvPicPr>
          <p:cNvPr id="6" name="Picture 5">
            <a:extLst>
              <a:ext uri="{FF2B5EF4-FFF2-40B4-BE49-F238E27FC236}">
                <a16:creationId xmlns:a16="http://schemas.microsoft.com/office/drawing/2014/main" id="{C14F4D8D-9C4C-468F-9D7D-E86A4F35564A}"/>
              </a:ext>
            </a:extLst>
          </p:cNvPr>
          <p:cNvPicPr>
            <a:picLocks noChangeAspect="1"/>
          </p:cNvPicPr>
          <p:nvPr/>
        </p:nvPicPr>
        <p:blipFill rotWithShape="1">
          <a:blip r:embed="rId2">
            <a:extLst>
              <a:ext uri="{28A0092B-C50C-407E-A947-70E740481C1C}">
                <a14:useLocalDpi xmlns:a14="http://schemas.microsoft.com/office/drawing/2010/main" val="0"/>
              </a:ext>
            </a:extLst>
          </a:blip>
          <a:srcRect l="6043" r="4967"/>
          <a:stretch/>
        </p:blipFill>
        <p:spPr>
          <a:xfrm>
            <a:off x="6400800" y="1904282"/>
            <a:ext cx="4953000" cy="3395162"/>
          </a:xfrm>
          <a:prstGeom prst="rect">
            <a:avLst/>
          </a:prstGeom>
        </p:spPr>
      </p:pic>
      <p:sp>
        <p:nvSpPr>
          <p:cNvPr id="4" name="AutoShape 4" descr="Non-convex function">
            <a:extLst>
              <a:ext uri="{FF2B5EF4-FFF2-40B4-BE49-F238E27FC236}">
                <a16:creationId xmlns:a16="http://schemas.microsoft.com/office/drawing/2014/main" id="{9E729A63-EDA7-49CB-A1FB-AB1EFBCEB32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04541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EACC800F-DE1B-4190-AC58-8D4EE086B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397931"/>
            <a:ext cx="10905066" cy="4062137"/>
          </a:xfrm>
          <a:prstGeom prst="rect">
            <a:avLst/>
          </a:prstGeom>
        </p:spPr>
      </p:pic>
    </p:spTree>
    <p:extLst>
      <p:ext uri="{BB962C8B-B14F-4D97-AF65-F5344CB8AC3E}">
        <p14:creationId xmlns:p14="http://schemas.microsoft.com/office/powerpoint/2010/main" val="222023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7E8C-237F-471A-B94C-676EDCC085E2}"/>
              </a:ext>
            </a:extLst>
          </p:cNvPr>
          <p:cNvSpPr>
            <a:spLocks noGrp="1"/>
          </p:cNvSpPr>
          <p:nvPr>
            <p:ph type="title"/>
          </p:nvPr>
        </p:nvSpPr>
        <p:spPr/>
        <p:txBody>
          <a:bodyPr/>
          <a:lstStyle/>
          <a:p>
            <a:pPr algn="ctr"/>
            <a:r>
              <a:rPr lang="en-US" b="1" dirty="0"/>
              <a:t>Maximum Likelihood Estimation</a:t>
            </a:r>
            <a:endParaRPr lang="en-US" dirty="0"/>
          </a:p>
        </p:txBody>
      </p:sp>
      <p:sp>
        <p:nvSpPr>
          <p:cNvPr id="3" name="Content Placeholder 2">
            <a:extLst>
              <a:ext uri="{FF2B5EF4-FFF2-40B4-BE49-F238E27FC236}">
                <a16:creationId xmlns:a16="http://schemas.microsoft.com/office/drawing/2014/main" id="{BC44C3CE-2A54-4C88-83CA-64CDC2751B96}"/>
              </a:ext>
            </a:extLst>
          </p:cNvPr>
          <p:cNvSpPr>
            <a:spLocks noGrp="1"/>
          </p:cNvSpPr>
          <p:nvPr>
            <p:ph idx="1"/>
          </p:nvPr>
        </p:nvSpPr>
        <p:spPr/>
        <p:txBody>
          <a:bodyPr/>
          <a:lstStyle/>
          <a:p>
            <a:pPr marL="0" indent="0">
              <a:buNone/>
            </a:pPr>
            <a:r>
              <a:rPr lang="en-US" i="1" dirty="0"/>
              <a:t>In statistics, maximum likelihood estimation (MLE) is a method of estimating the parameters of a statistical model, given observations. MLE attempts to find the parameter values that maximize the likelihood function, given the observations. The resulting estimate is called a maximum likelihood estimate, which is also abbreviated as MLE.</a:t>
            </a:r>
          </a:p>
          <a:p>
            <a:pPr marL="0" indent="0">
              <a:buNone/>
            </a:pPr>
            <a:endParaRPr lang="en-US" dirty="0"/>
          </a:p>
          <a:p>
            <a:pPr marL="0" indent="0">
              <a:buNone/>
            </a:pPr>
            <a:r>
              <a:rPr lang="en-US" dirty="0"/>
              <a:t>To Understand this let’s take a example :</a:t>
            </a:r>
          </a:p>
          <a:p>
            <a:pPr marL="0" indent="0">
              <a:buNone/>
            </a:pPr>
            <a:r>
              <a:rPr lang="en-US" dirty="0"/>
              <a:t>We have only 4 points- 2 positive and 2 negative, and two random lines – one that classifies two points correctly and two incorrectly, and the other that classifies all 4 points correctly.</a:t>
            </a:r>
          </a:p>
        </p:txBody>
      </p:sp>
    </p:spTree>
    <p:extLst>
      <p:ext uri="{BB962C8B-B14F-4D97-AF65-F5344CB8AC3E}">
        <p14:creationId xmlns:p14="http://schemas.microsoft.com/office/powerpoint/2010/main" val="80618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50D601F-A3F9-47A4-9954-2D5C197FFE44}"/>
              </a:ext>
            </a:extLst>
          </p:cNvPr>
          <p:cNvSpPr>
            <a:spLocks noGrp="1"/>
          </p:cNvSpPr>
          <p:nvPr>
            <p:ph type="title"/>
          </p:nvPr>
        </p:nvSpPr>
        <p:spPr/>
        <p:txBody>
          <a:bodyPr/>
          <a:lstStyle/>
          <a:p>
            <a:pPr algn="ctr"/>
            <a:r>
              <a:rPr lang="en-US" b="1" dirty="0"/>
              <a:t>Why Classification ?</a:t>
            </a:r>
          </a:p>
        </p:txBody>
      </p:sp>
      <p:sp>
        <p:nvSpPr>
          <p:cNvPr id="7" name="Content Placeholder 6">
            <a:extLst>
              <a:ext uri="{FF2B5EF4-FFF2-40B4-BE49-F238E27FC236}">
                <a16:creationId xmlns:a16="http://schemas.microsoft.com/office/drawing/2014/main" id="{AF38E17C-0ECD-4F2F-930A-1C1151D08D7D}"/>
              </a:ext>
            </a:extLst>
          </p:cNvPr>
          <p:cNvSpPr>
            <a:spLocks noGrp="1"/>
          </p:cNvSpPr>
          <p:nvPr>
            <p:ph idx="1"/>
          </p:nvPr>
        </p:nvSpPr>
        <p:spPr/>
        <p:txBody>
          <a:bodyPr/>
          <a:lstStyle/>
          <a:p>
            <a:pPr fontAlgn="base"/>
            <a:r>
              <a:rPr lang="en-US" dirty="0"/>
              <a:t>Classification is a very common and important variant among Machine Learning Problems. Many Machine Algorithms have been framed to tackle classification (discrete not continuous) problems. Examples of classification based predictive analytics problems are:</a:t>
            </a:r>
          </a:p>
          <a:p>
            <a:pPr fontAlgn="base"/>
            <a:r>
              <a:rPr lang="en-US" i="1" dirty="0"/>
              <a:t>Diabetic Retinopathy</a:t>
            </a:r>
            <a:r>
              <a:rPr lang="en-US" dirty="0"/>
              <a:t>:</a:t>
            </a:r>
            <a:r>
              <a:rPr lang="en-US" i="1" dirty="0"/>
              <a:t> </a:t>
            </a:r>
            <a:r>
              <a:rPr lang="en-US" dirty="0"/>
              <a:t>Given a retinal image, classify the image (eye) as Diabetic or Non-Diabetic.</a:t>
            </a:r>
          </a:p>
          <a:p>
            <a:pPr fontAlgn="base"/>
            <a:r>
              <a:rPr lang="en-US" i="1" dirty="0"/>
              <a:t>Sentiment Analysis</a:t>
            </a:r>
            <a:r>
              <a:rPr lang="en-US" dirty="0"/>
              <a:t>:</a:t>
            </a:r>
            <a:r>
              <a:rPr lang="en-US" i="1" dirty="0"/>
              <a:t> </a:t>
            </a:r>
            <a:r>
              <a:rPr lang="en-US" dirty="0"/>
              <a:t>Given a sentence, analyze the sense of the sentence (for ex. happiness/sadness, praise/insult, etc.)</a:t>
            </a:r>
          </a:p>
          <a:p>
            <a:pPr fontAlgn="base"/>
            <a:r>
              <a:rPr lang="en-US" dirty="0"/>
              <a:t>Digit Recognition:</a:t>
            </a:r>
            <a:r>
              <a:rPr lang="en-US" b="1" dirty="0"/>
              <a:t> </a:t>
            </a:r>
            <a:r>
              <a:rPr lang="en-US" dirty="0"/>
              <a:t>Given an image of a digit, recognize the digit (0–9). This is an example of Multi-Class Classification.</a:t>
            </a:r>
          </a:p>
          <a:p>
            <a:endParaRPr lang="en-US" dirty="0"/>
          </a:p>
        </p:txBody>
      </p:sp>
    </p:spTree>
    <p:extLst>
      <p:ext uri="{BB962C8B-B14F-4D97-AF65-F5344CB8AC3E}">
        <p14:creationId xmlns:p14="http://schemas.microsoft.com/office/powerpoint/2010/main" val="1971684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A close up of a map&#10;&#10;Description automatically generated">
            <a:extLst>
              <a:ext uri="{FF2B5EF4-FFF2-40B4-BE49-F238E27FC236}">
                <a16:creationId xmlns:a16="http://schemas.microsoft.com/office/drawing/2014/main" id="{CECC8A5C-683B-4111-8BA2-5CAEA24A53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922569"/>
            <a:ext cx="5291666" cy="328083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 close up of a map&#10;&#10;Description automatically generated">
            <a:extLst>
              <a:ext uri="{FF2B5EF4-FFF2-40B4-BE49-F238E27FC236}">
                <a16:creationId xmlns:a16="http://schemas.microsoft.com/office/drawing/2014/main" id="{8D191197-6641-4B60-AB8C-9C4B2F2AF68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6865" y="1929183"/>
            <a:ext cx="5291667" cy="326760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4354BAFA-AB33-4327-81F3-CDC2535C7C38}"/>
              </a:ext>
            </a:extLst>
          </p:cNvPr>
          <p:cNvSpPr>
            <a:spLocks noGrp="1"/>
          </p:cNvSpPr>
          <p:nvPr>
            <p:ph type="title"/>
          </p:nvPr>
        </p:nvSpPr>
        <p:spPr/>
        <p:txBody>
          <a:bodyPr/>
          <a:lstStyle/>
          <a:p>
            <a:pPr algn="ctr"/>
            <a:r>
              <a:rPr lang="en-US" b="1" dirty="0"/>
              <a:t>Maximum Likelihood Estimation</a:t>
            </a:r>
            <a:endParaRPr lang="en-US" dirty="0"/>
          </a:p>
        </p:txBody>
      </p:sp>
      <p:sp>
        <p:nvSpPr>
          <p:cNvPr id="5" name="TextBox 4">
            <a:extLst>
              <a:ext uri="{FF2B5EF4-FFF2-40B4-BE49-F238E27FC236}">
                <a16:creationId xmlns:a16="http://schemas.microsoft.com/office/drawing/2014/main" id="{4E25CAC5-610F-4246-863A-3F35837BBDD4}"/>
              </a:ext>
            </a:extLst>
          </p:cNvPr>
          <p:cNvSpPr txBox="1"/>
          <p:nvPr/>
        </p:nvSpPr>
        <p:spPr>
          <a:xfrm>
            <a:off x="597748" y="5457825"/>
            <a:ext cx="5659117" cy="646331"/>
          </a:xfrm>
          <a:prstGeom prst="rect">
            <a:avLst/>
          </a:prstGeom>
          <a:noFill/>
        </p:spPr>
        <p:txBody>
          <a:bodyPr wrap="square" rtlCol="0">
            <a:spAutoFit/>
          </a:bodyPr>
          <a:lstStyle/>
          <a:p>
            <a:r>
              <a:rPr lang="en-US" dirty="0"/>
              <a:t>Decision boundary classifies 2 points correctly and 2 incorrectly.</a:t>
            </a:r>
          </a:p>
        </p:txBody>
      </p:sp>
      <p:sp>
        <p:nvSpPr>
          <p:cNvPr id="8" name="TextBox 7">
            <a:extLst>
              <a:ext uri="{FF2B5EF4-FFF2-40B4-BE49-F238E27FC236}">
                <a16:creationId xmlns:a16="http://schemas.microsoft.com/office/drawing/2014/main" id="{47CC2EBF-E45C-4BDD-90FE-1BF6E210445B}"/>
              </a:ext>
            </a:extLst>
          </p:cNvPr>
          <p:cNvSpPr txBox="1"/>
          <p:nvPr/>
        </p:nvSpPr>
        <p:spPr>
          <a:xfrm>
            <a:off x="6279091" y="5463857"/>
            <a:ext cx="5659117" cy="369332"/>
          </a:xfrm>
          <a:prstGeom prst="rect">
            <a:avLst/>
          </a:prstGeom>
          <a:noFill/>
        </p:spPr>
        <p:txBody>
          <a:bodyPr wrap="square" rtlCol="0">
            <a:spAutoFit/>
          </a:bodyPr>
          <a:lstStyle/>
          <a:p>
            <a:r>
              <a:rPr lang="en-US" dirty="0"/>
              <a:t>Decision boundary classifies all points correctly.</a:t>
            </a:r>
          </a:p>
        </p:txBody>
      </p:sp>
    </p:spTree>
    <p:extLst>
      <p:ext uri="{BB962C8B-B14F-4D97-AF65-F5344CB8AC3E}">
        <p14:creationId xmlns:p14="http://schemas.microsoft.com/office/powerpoint/2010/main" val="2475211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D02E22-EF23-4561-B9AE-450A1D17C3C0}"/>
              </a:ext>
            </a:extLst>
          </p:cNvPr>
          <p:cNvSpPr>
            <a:spLocks noGrp="1"/>
          </p:cNvSpPr>
          <p:nvPr>
            <p:ph type="title"/>
          </p:nvPr>
        </p:nvSpPr>
        <p:spPr/>
        <p:txBody>
          <a:bodyPr/>
          <a:lstStyle/>
          <a:p>
            <a:pPr algn="ctr"/>
            <a:r>
              <a:rPr lang="en-US" b="1" dirty="0"/>
              <a:t>Maximum Likelihood Estimation</a:t>
            </a:r>
            <a:endParaRPr lang="en-US" dirty="0"/>
          </a:p>
        </p:txBody>
      </p:sp>
      <p:sp>
        <p:nvSpPr>
          <p:cNvPr id="4" name="Content Placeholder 3">
            <a:extLst>
              <a:ext uri="{FF2B5EF4-FFF2-40B4-BE49-F238E27FC236}">
                <a16:creationId xmlns:a16="http://schemas.microsoft.com/office/drawing/2014/main" id="{6C3FC4D1-5A03-41CE-A711-2C34F8423F59}"/>
              </a:ext>
            </a:extLst>
          </p:cNvPr>
          <p:cNvSpPr>
            <a:spLocks noGrp="1"/>
          </p:cNvSpPr>
          <p:nvPr>
            <p:ph idx="1"/>
          </p:nvPr>
        </p:nvSpPr>
        <p:spPr/>
        <p:txBody>
          <a:bodyPr/>
          <a:lstStyle/>
          <a:p>
            <a:pPr marL="0" indent="0">
              <a:buNone/>
            </a:pPr>
            <a:r>
              <a:rPr lang="en-US" dirty="0"/>
              <a:t>Likelihood of a system is calculated as the </a:t>
            </a:r>
            <a:r>
              <a:rPr lang="en-US" i="1" dirty="0"/>
              <a:t>product of probability being positive for all blue points multiplied with product of probability being negative for all red points</a:t>
            </a:r>
            <a:r>
              <a:rPr lang="en-US" dirty="0"/>
              <a:t>.</a:t>
            </a:r>
          </a:p>
          <a:p>
            <a:pPr marL="0" indent="0" fontAlgn="base">
              <a:buNone/>
            </a:pPr>
            <a:endParaRPr lang="en-US" sz="2200" dirty="0"/>
          </a:p>
          <a:p>
            <a:pPr marL="0" indent="0" fontAlgn="base">
              <a:buNone/>
            </a:pPr>
            <a:r>
              <a:rPr lang="en-US" sz="2200" dirty="0"/>
              <a:t>Likelihood of true values in case 1 (LHS) = </a:t>
            </a:r>
            <a:r>
              <a:rPr lang="en-US" sz="2200" i="1" dirty="0"/>
              <a:t>0.8 * 0.4 * (1 – 0.6) * (1 – 0.2) = 0.1024</a:t>
            </a:r>
            <a:endParaRPr lang="en-US" sz="2200" dirty="0"/>
          </a:p>
          <a:p>
            <a:pPr marL="0" indent="0" fontAlgn="base">
              <a:buNone/>
            </a:pPr>
            <a:r>
              <a:rPr lang="en-US" sz="2200" dirty="0"/>
              <a:t>Likelihood of true values in case 2 (RHS) = </a:t>
            </a:r>
            <a:r>
              <a:rPr lang="en-US" sz="2200" i="1" dirty="0"/>
              <a:t>0.6 * 0.9 * (1 – 0.15) * (1 – 0.4) = 0.2754</a:t>
            </a:r>
          </a:p>
          <a:p>
            <a:pPr marL="0" indent="0" fontAlgn="base">
              <a:buNone/>
            </a:pPr>
            <a:endParaRPr lang="en-US" sz="2200" i="1" dirty="0"/>
          </a:p>
          <a:p>
            <a:pPr marL="0" indent="0" fontAlgn="base">
              <a:buNone/>
            </a:pPr>
            <a:r>
              <a:rPr lang="en-US" dirty="0"/>
              <a:t>It is clear that case 2 has better score than case 1. But multiplication of probabilities. That’s scary!!!!</a:t>
            </a:r>
            <a:endParaRPr lang="en-US" sz="2200" dirty="0"/>
          </a:p>
          <a:p>
            <a:pPr marL="0" indent="0">
              <a:buNone/>
            </a:pPr>
            <a:endParaRPr lang="en-US" dirty="0"/>
          </a:p>
        </p:txBody>
      </p:sp>
    </p:spTree>
    <p:extLst>
      <p:ext uri="{BB962C8B-B14F-4D97-AF65-F5344CB8AC3E}">
        <p14:creationId xmlns:p14="http://schemas.microsoft.com/office/powerpoint/2010/main" val="2407079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CC59-C58C-45FB-A477-239A10AB8990}"/>
              </a:ext>
            </a:extLst>
          </p:cNvPr>
          <p:cNvSpPr>
            <a:spLocks noGrp="1"/>
          </p:cNvSpPr>
          <p:nvPr>
            <p:ph type="title"/>
          </p:nvPr>
        </p:nvSpPr>
        <p:spPr/>
        <p:txBody>
          <a:bodyPr/>
          <a:lstStyle/>
          <a:p>
            <a:pPr algn="ctr"/>
            <a:r>
              <a:rPr lang="en-US" b="1" dirty="0"/>
              <a:t>Maximum Likelihood Estimation</a:t>
            </a:r>
            <a:endParaRPr lang="en-US" dirty="0"/>
          </a:p>
        </p:txBody>
      </p:sp>
      <p:sp>
        <p:nvSpPr>
          <p:cNvPr id="3" name="Content Placeholder 2">
            <a:extLst>
              <a:ext uri="{FF2B5EF4-FFF2-40B4-BE49-F238E27FC236}">
                <a16:creationId xmlns:a16="http://schemas.microsoft.com/office/drawing/2014/main" id="{11FD5F65-5CB4-479A-92B5-A37D83AD7733}"/>
              </a:ext>
            </a:extLst>
          </p:cNvPr>
          <p:cNvSpPr>
            <a:spLocks noGrp="1"/>
          </p:cNvSpPr>
          <p:nvPr>
            <p:ph idx="1"/>
          </p:nvPr>
        </p:nvSpPr>
        <p:spPr/>
        <p:txBody>
          <a:bodyPr>
            <a:normAutofit/>
          </a:bodyPr>
          <a:lstStyle/>
          <a:p>
            <a:pPr marL="0" indent="0" fontAlgn="base">
              <a:buNone/>
            </a:pPr>
            <a:r>
              <a:rPr lang="en-US" dirty="0"/>
              <a:t>Luckily, we have our </a:t>
            </a:r>
            <a:r>
              <a:rPr lang="en-US" i="1" dirty="0"/>
              <a:t>log</a:t>
            </a:r>
            <a:r>
              <a:rPr lang="en-US" dirty="0"/>
              <a:t> function at our side. </a:t>
            </a:r>
          </a:p>
          <a:p>
            <a:pPr marL="0" indent="0" fontAlgn="base">
              <a:buNone/>
            </a:pPr>
            <a:r>
              <a:rPr lang="en-US" dirty="0"/>
              <a:t>We know that </a:t>
            </a:r>
          </a:p>
          <a:p>
            <a:pPr marL="0" indent="0" fontAlgn="base">
              <a:buNone/>
            </a:pPr>
            <a:endParaRPr lang="en-US" dirty="0"/>
          </a:p>
          <a:p>
            <a:pPr marL="0" indent="0" fontAlgn="base">
              <a:buNone/>
            </a:pPr>
            <a:endParaRPr lang="en-US" dirty="0"/>
          </a:p>
          <a:p>
            <a:pPr marL="0" indent="0" fontAlgn="base">
              <a:buNone/>
            </a:pPr>
            <a:endParaRPr lang="en-US" dirty="0"/>
          </a:p>
          <a:p>
            <a:pPr marL="0" indent="0" fontAlgn="base">
              <a:buNone/>
            </a:pPr>
            <a:r>
              <a:rPr lang="en-US" dirty="0"/>
              <a:t>Since </a:t>
            </a:r>
            <a:r>
              <a:rPr lang="en-US" i="1" dirty="0"/>
              <a:t>log</a:t>
            </a:r>
            <a:r>
              <a:rPr lang="en-US" dirty="0"/>
              <a:t> of numbers between 0 and 1 is negative, we add a negative sign to find the log-likelihood.</a:t>
            </a:r>
          </a:p>
          <a:p>
            <a:pPr marL="0" indent="0" algn="ctr" fontAlgn="base">
              <a:buNone/>
            </a:pPr>
            <a:r>
              <a:rPr lang="en-US" i="1" dirty="0"/>
              <a:t>-log(likelihood) = -(-1.287) = 1.287</a:t>
            </a:r>
            <a:endParaRPr lang="en-US" dirty="0"/>
          </a:p>
          <a:p>
            <a:pPr marL="0" indent="0">
              <a:buNone/>
            </a:pPr>
            <a:endParaRPr lang="en-US" dirty="0"/>
          </a:p>
        </p:txBody>
      </p:sp>
      <p:pic>
        <p:nvPicPr>
          <p:cNvPr id="5" name="Picture 4" descr="A close up of a logo&#10;&#10;Description automatically generated">
            <a:extLst>
              <a:ext uri="{FF2B5EF4-FFF2-40B4-BE49-F238E27FC236}">
                <a16:creationId xmlns:a16="http://schemas.microsoft.com/office/drawing/2014/main" id="{2D45408C-AF13-4C6C-90D8-458208E7A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83032"/>
            <a:ext cx="11039476" cy="633252"/>
          </a:xfrm>
          <a:prstGeom prst="rect">
            <a:avLst/>
          </a:prstGeom>
        </p:spPr>
      </p:pic>
      <p:pic>
        <p:nvPicPr>
          <p:cNvPr id="7" name="Picture 6">
            <a:extLst>
              <a:ext uri="{FF2B5EF4-FFF2-40B4-BE49-F238E27FC236}">
                <a16:creationId xmlns:a16="http://schemas.microsoft.com/office/drawing/2014/main" id="{56E79FC3-3646-4A47-9B7A-7EA227F841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099" y="2456317"/>
            <a:ext cx="4149776" cy="565879"/>
          </a:xfrm>
          <a:prstGeom prst="rect">
            <a:avLst/>
          </a:prstGeom>
        </p:spPr>
      </p:pic>
    </p:spTree>
    <p:extLst>
      <p:ext uri="{BB962C8B-B14F-4D97-AF65-F5344CB8AC3E}">
        <p14:creationId xmlns:p14="http://schemas.microsoft.com/office/powerpoint/2010/main" val="101420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1475-E9DA-4121-90F3-D0B2F8A923CD}"/>
              </a:ext>
            </a:extLst>
          </p:cNvPr>
          <p:cNvSpPr>
            <a:spLocks noGrp="1"/>
          </p:cNvSpPr>
          <p:nvPr>
            <p:ph type="title"/>
          </p:nvPr>
        </p:nvSpPr>
        <p:spPr/>
        <p:txBody>
          <a:bodyPr/>
          <a:lstStyle/>
          <a:p>
            <a:pPr algn="ctr"/>
            <a:r>
              <a:rPr lang="en-US" b="1" dirty="0"/>
              <a:t>Maximum Likelihood Estimation</a:t>
            </a:r>
            <a:endParaRPr lang="en-US" dirty="0"/>
          </a:p>
        </p:txBody>
      </p:sp>
      <p:sp>
        <p:nvSpPr>
          <p:cNvPr id="3" name="Content Placeholder 2">
            <a:extLst>
              <a:ext uri="{FF2B5EF4-FFF2-40B4-BE49-F238E27FC236}">
                <a16:creationId xmlns:a16="http://schemas.microsoft.com/office/drawing/2014/main" id="{3B0F3429-8816-45EC-B2C5-AEE9112DDE7E}"/>
              </a:ext>
            </a:extLst>
          </p:cNvPr>
          <p:cNvSpPr>
            <a:spLocks noGrp="1"/>
          </p:cNvSpPr>
          <p:nvPr>
            <p:ph idx="1"/>
          </p:nvPr>
        </p:nvSpPr>
        <p:spPr/>
        <p:txBody>
          <a:bodyPr/>
          <a:lstStyle/>
          <a:p>
            <a:pPr marL="0" indent="0">
              <a:buNone/>
            </a:pPr>
            <a:r>
              <a:rPr lang="en-US" dirty="0"/>
              <a:t>This is what we call </a:t>
            </a:r>
            <a:r>
              <a:rPr lang="en-US" i="1" dirty="0"/>
              <a:t>cross-entropy</a:t>
            </a:r>
            <a:r>
              <a:rPr lang="en-US" dirty="0"/>
              <a:t>. Since we have added a negative sign ahead of the log-likelihood, it is clear that minimizing </a:t>
            </a:r>
            <a:r>
              <a:rPr lang="en-US" i="1" dirty="0"/>
              <a:t>cross-entropy</a:t>
            </a:r>
            <a:r>
              <a:rPr lang="en-US" dirty="0"/>
              <a:t> is similar to maximizing likelihood of the model! That’s what we just needed, a thing to call a loss function!</a:t>
            </a:r>
          </a:p>
          <a:p>
            <a:pPr marL="0" indent="0">
              <a:buNone/>
            </a:pPr>
            <a:r>
              <a:rPr lang="en-US" dirty="0"/>
              <a:t>Let’s right down general formula of </a:t>
            </a:r>
            <a:r>
              <a:rPr lang="en-US" i="1" dirty="0"/>
              <a:t>cross-entropy</a:t>
            </a:r>
            <a:r>
              <a:rPr lang="en-US" dirty="0"/>
              <a:t> for a binary classifier:</a:t>
            </a:r>
          </a:p>
          <a:p>
            <a:pPr marL="0" indent="0">
              <a:buNone/>
            </a:pPr>
            <a:endParaRPr lang="en-US" dirty="0"/>
          </a:p>
        </p:txBody>
      </p:sp>
      <p:pic>
        <p:nvPicPr>
          <p:cNvPr id="8194" name="Picture 2">
            <a:extLst>
              <a:ext uri="{FF2B5EF4-FFF2-40B4-BE49-F238E27FC236}">
                <a16:creationId xmlns:a16="http://schemas.microsoft.com/office/drawing/2014/main" id="{E1E7C9D9-4A80-447D-BCDF-740A5700D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4" y="4405182"/>
            <a:ext cx="11572875" cy="109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543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DEBE-FE96-455F-923B-CAFD74339738}"/>
              </a:ext>
            </a:extLst>
          </p:cNvPr>
          <p:cNvSpPr>
            <a:spLocks noGrp="1"/>
          </p:cNvSpPr>
          <p:nvPr>
            <p:ph type="title"/>
          </p:nvPr>
        </p:nvSpPr>
        <p:spPr/>
        <p:txBody>
          <a:bodyPr/>
          <a:lstStyle/>
          <a:p>
            <a:pPr algn="ctr"/>
            <a:r>
              <a:rPr lang="en-US" b="1" dirty="0"/>
              <a:t>Maximum Likelihood Estimation</a:t>
            </a:r>
            <a:endParaRPr lang="en-US" dirty="0"/>
          </a:p>
        </p:txBody>
      </p:sp>
      <p:sp>
        <p:nvSpPr>
          <p:cNvPr id="3" name="Content Placeholder 2">
            <a:extLst>
              <a:ext uri="{FF2B5EF4-FFF2-40B4-BE49-F238E27FC236}">
                <a16:creationId xmlns:a16="http://schemas.microsoft.com/office/drawing/2014/main" id="{1AF40BC1-CAC1-4C2C-9441-1E92DB6298ED}"/>
              </a:ext>
            </a:extLst>
          </p:cNvPr>
          <p:cNvSpPr>
            <a:spLocks noGrp="1"/>
          </p:cNvSpPr>
          <p:nvPr>
            <p:ph idx="1"/>
          </p:nvPr>
        </p:nvSpPr>
        <p:spPr/>
        <p:txBody>
          <a:bodyPr/>
          <a:lstStyle/>
          <a:p>
            <a:pPr fontAlgn="base"/>
            <a:r>
              <a:rPr lang="en-US" dirty="0"/>
              <a:t>m: Number of examples</a:t>
            </a:r>
          </a:p>
          <a:p>
            <a:pPr fontAlgn="base"/>
            <a:r>
              <a:rPr lang="en-US" dirty="0" err="1"/>
              <a:t>y</a:t>
            </a:r>
            <a:r>
              <a:rPr lang="en-US" baseline="-25000" dirty="0" err="1"/>
              <a:t>hat</a:t>
            </a:r>
            <a:r>
              <a:rPr lang="en-US" dirty="0"/>
              <a:t>: Predicted probability of being positive</a:t>
            </a:r>
          </a:p>
          <a:p>
            <a:pPr fontAlgn="base"/>
            <a:r>
              <a:rPr lang="en-US" dirty="0"/>
              <a:t>y: True value (1 – Positive; 0 – Negative)</a:t>
            </a:r>
          </a:p>
          <a:p>
            <a:pPr fontAlgn="base"/>
            <a:endParaRPr lang="en-US" dirty="0"/>
          </a:p>
          <a:p>
            <a:pPr marL="0" indent="0" fontAlgn="base">
              <a:buNone/>
            </a:pPr>
            <a:r>
              <a:rPr lang="en-US" dirty="0"/>
              <a:t>So, we are computing mean of something, that is clear from the sum of m terms divided by m.</a:t>
            </a:r>
          </a:p>
          <a:p>
            <a:pPr marL="0" indent="0">
              <a:buNone/>
            </a:pPr>
            <a:endParaRPr lang="en-US" dirty="0"/>
          </a:p>
        </p:txBody>
      </p:sp>
    </p:spTree>
    <p:extLst>
      <p:ext uri="{BB962C8B-B14F-4D97-AF65-F5344CB8AC3E}">
        <p14:creationId xmlns:p14="http://schemas.microsoft.com/office/powerpoint/2010/main" val="1104903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C3C9-864A-46E6-BE1B-A0E27EEBE185}"/>
              </a:ext>
            </a:extLst>
          </p:cNvPr>
          <p:cNvSpPr>
            <a:spLocks noGrp="1"/>
          </p:cNvSpPr>
          <p:nvPr>
            <p:ph type="title"/>
          </p:nvPr>
        </p:nvSpPr>
        <p:spPr/>
        <p:txBody>
          <a:bodyPr/>
          <a:lstStyle/>
          <a:p>
            <a:pPr algn="ctr"/>
            <a:r>
              <a:rPr lang="en-US" b="1" dirty="0"/>
              <a:t>How It Works ?</a:t>
            </a:r>
            <a:endParaRPr lang="en-US" dirty="0"/>
          </a:p>
        </p:txBody>
      </p:sp>
      <p:sp>
        <p:nvSpPr>
          <p:cNvPr id="3" name="Content Placeholder 2">
            <a:extLst>
              <a:ext uri="{FF2B5EF4-FFF2-40B4-BE49-F238E27FC236}">
                <a16:creationId xmlns:a16="http://schemas.microsoft.com/office/drawing/2014/main" id="{9574534D-E7EF-4439-836A-D4D11AB6DD2F}"/>
              </a:ext>
            </a:extLst>
          </p:cNvPr>
          <p:cNvSpPr>
            <a:spLocks noGrp="1"/>
          </p:cNvSpPr>
          <p:nvPr>
            <p:ph idx="1"/>
          </p:nvPr>
        </p:nvSpPr>
        <p:spPr/>
        <p:txBody>
          <a:bodyPr/>
          <a:lstStyle/>
          <a:p>
            <a:pPr marL="0" indent="0">
              <a:buNone/>
            </a:pPr>
            <a:r>
              <a:rPr lang="en-US" dirty="0"/>
              <a:t>Let’s look at the solution to one term out of all m terms:</a:t>
            </a:r>
          </a:p>
        </p:txBody>
      </p:sp>
      <p:pic>
        <p:nvPicPr>
          <p:cNvPr id="9218" name="Picture 2">
            <a:extLst>
              <a:ext uri="{FF2B5EF4-FFF2-40B4-BE49-F238E27FC236}">
                <a16:creationId xmlns:a16="http://schemas.microsoft.com/office/drawing/2014/main" id="{9E3415CB-9C37-45D4-B9A8-1CF299B4C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2714625"/>
            <a:ext cx="8610600" cy="5524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88A559C-0D5F-4653-9A05-E1D5B6E6F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409" y="3893300"/>
            <a:ext cx="4711791" cy="2317692"/>
          </a:xfrm>
          <a:prstGeom prst="rect">
            <a:avLst/>
          </a:prstGeom>
        </p:spPr>
      </p:pic>
      <p:pic>
        <p:nvPicPr>
          <p:cNvPr id="7" name="Picture 6">
            <a:extLst>
              <a:ext uri="{FF2B5EF4-FFF2-40B4-BE49-F238E27FC236}">
                <a16:creationId xmlns:a16="http://schemas.microsoft.com/office/drawing/2014/main" id="{032DB2E6-A6A4-4AA3-BFAF-74C2781113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8900" y="4001293"/>
            <a:ext cx="4876800" cy="2178995"/>
          </a:xfrm>
          <a:prstGeom prst="rect">
            <a:avLst/>
          </a:prstGeom>
        </p:spPr>
      </p:pic>
    </p:spTree>
    <p:extLst>
      <p:ext uri="{BB962C8B-B14F-4D97-AF65-F5344CB8AC3E}">
        <p14:creationId xmlns:p14="http://schemas.microsoft.com/office/powerpoint/2010/main" val="2512878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9D762-0EB0-4CA8-BAC4-28C52ED4730C}"/>
              </a:ext>
            </a:extLst>
          </p:cNvPr>
          <p:cNvSpPr>
            <a:spLocks noGrp="1"/>
          </p:cNvSpPr>
          <p:nvPr>
            <p:ph type="title"/>
          </p:nvPr>
        </p:nvSpPr>
        <p:spPr/>
        <p:txBody>
          <a:bodyPr/>
          <a:lstStyle/>
          <a:p>
            <a:pPr algn="ctr"/>
            <a:r>
              <a:rPr lang="en-US" b="1"/>
              <a:t>Logistic Regression Cost Function</a:t>
            </a:r>
            <a:endParaRPr lang="en-US" dirty="0"/>
          </a:p>
        </p:txBody>
      </p:sp>
      <p:pic>
        <p:nvPicPr>
          <p:cNvPr id="7" name="Content Placeholder 6" descr="A close up of text on a black background&#10;&#10;Description automatically generated">
            <a:extLst>
              <a:ext uri="{FF2B5EF4-FFF2-40B4-BE49-F238E27FC236}">
                <a16:creationId xmlns:a16="http://schemas.microsoft.com/office/drawing/2014/main" id="{D141A83F-0F0F-4108-A16F-925575195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2098" y="1617841"/>
            <a:ext cx="7717727" cy="1220117"/>
          </a:xfrm>
        </p:spPr>
      </p:pic>
      <p:pic>
        <p:nvPicPr>
          <p:cNvPr id="10" name="Picture 9" descr="A close up of a logo&#10;&#10;Description automatically generated">
            <a:extLst>
              <a:ext uri="{FF2B5EF4-FFF2-40B4-BE49-F238E27FC236}">
                <a16:creationId xmlns:a16="http://schemas.microsoft.com/office/drawing/2014/main" id="{9E08BDEB-9912-4930-8F4B-18CD8984C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475" y="3155768"/>
            <a:ext cx="9735050" cy="3549832"/>
          </a:xfrm>
          <a:prstGeom prst="rect">
            <a:avLst/>
          </a:prstGeom>
        </p:spPr>
      </p:pic>
    </p:spTree>
    <p:extLst>
      <p:ext uri="{BB962C8B-B14F-4D97-AF65-F5344CB8AC3E}">
        <p14:creationId xmlns:p14="http://schemas.microsoft.com/office/powerpoint/2010/main" val="62287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FE8A-0F42-49E7-B225-276D016E0437}"/>
              </a:ext>
            </a:extLst>
          </p:cNvPr>
          <p:cNvSpPr>
            <a:spLocks noGrp="1"/>
          </p:cNvSpPr>
          <p:nvPr>
            <p:ph type="title"/>
          </p:nvPr>
        </p:nvSpPr>
        <p:spPr/>
        <p:txBody>
          <a:bodyPr/>
          <a:lstStyle/>
          <a:p>
            <a:pPr algn="ctr"/>
            <a:r>
              <a:rPr lang="en-US" b="1" dirty="0"/>
              <a:t>Why Classification ?</a:t>
            </a:r>
            <a:endParaRPr lang="en-US" dirty="0"/>
          </a:p>
        </p:txBody>
      </p:sp>
      <p:sp>
        <p:nvSpPr>
          <p:cNvPr id="3" name="Content Placeholder 2">
            <a:extLst>
              <a:ext uri="{FF2B5EF4-FFF2-40B4-BE49-F238E27FC236}">
                <a16:creationId xmlns:a16="http://schemas.microsoft.com/office/drawing/2014/main" id="{079A494F-1091-4C58-B587-F259AB9ECDC9}"/>
              </a:ext>
            </a:extLst>
          </p:cNvPr>
          <p:cNvSpPr>
            <a:spLocks noGrp="1"/>
          </p:cNvSpPr>
          <p:nvPr>
            <p:ph idx="1"/>
          </p:nvPr>
        </p:nvSpPr>
        <p:spPr/>
        <p:txBody>
          <a:bodyPr/>
          <a:lstStyle/>
          <a:p>
            <a:pPr marL="0" indent="0">
              <a:buNone/>
            </a:pPr>
            <a:r>
              <a:rPr lang="en-US" dirty="0"/>
              <a:t>Problems 1 and 2 are examples of Binary Classification, where there are only 2 classes, Diabetic / Non-Diabetic and Happiness / Sadness or Praise / Insult respectively. But Problem 3 has 10 classes as there are 10 digits (0–9). So it requires Multi-Class Classification.</a:t>
            </a:r>
          </a:p>
          <a:p>
            <a:pPr marL="0" indent="0">
              <a:buNone/>
            </a:pPr>
            <a:endParaRPr lang="en-US" dirty="0"/>
          </a:p>
          <a:p>
            <a:pPr marL="0" indent="0">
              <a:buNone/>
            </a:pPr>
            <a:r>
              <a:rPr lang="en-US" dirty="0"/>
              <a:t>Among many Machine Learning Classification Algorithms, Logistic Regression is one of the widely used and very popular one. It can be used in both Binary and Multi-Class Classification Problems.</a:t>
            </a:r>
          </a:p>
        </p:txBody>
      </p:sp>
    </p:spTree>
    <p:extLst>
      <p:ext uri="{BB962C8B-B14F-4D97-AF65-F5344CB8AC3E}">
        <p14:creationId xmlns:p14="http://schemas.microsoft.com/office/powerpoint/2010/main" val="377132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AEB5-3551-490F-82C5-4419C8D2F20A}"/>
              </a:ext>
            </a:extLst>
          </p:cNvPr>
          <p:cNvSpPr>
            <a:spLocks noGrp="1"/>
          </p:cNvSpPr>
          <p:nvPr>
            <p:ph type="title"/>
          </p:nvPr>
        </p:nvSpPr>
        <p:spPr/>
        <p:txBody>
          <a:bodyPr/>
          <a:lstStyle/>
          <a:p>
            <a:pPr algn="ctr"/>
            <a:r>
              <a:rPr lang="en-US" b="1" dirty="0"/>
              <a:t>Comparison to Linear Regression</a:t>
            </a:r>
            <a:endParaRPr lang="en-US" dirty="0"/>
          </a:p>
        </p:txBody>
      </p:sp>
      <p:sp>
        <p:nvSpPr>
          <p:cNvPr id="3" name="Content Placeholder 2">
            <a:extLst>
              <a:ext uri="{FF2B5EF4-FFF2-40B4-BE49-F238E27FC236}">
                <a16:creationId xmlns:a16="http://schemas.microsoft.com/office/drawing/2014/main" id="{4BAE3CE7-8E1E-4415-8DA9-5B751915A9F0}"/>
              </a:ext>
            </a:extLst>
          </p:cNvPr>
          <p:cNvSpPr>
            <a:spLocks noGrp="1"/>
          </p:cNvSpPr>
          <p:nvPr>
            <p:ph idx="1"/>
          </p:nvPr>
        </p:nvSpPr>
        <p:spPr/>
        <p:txBody>
          <a:bodyPr/>
          <a:lstStyle/>
          <a:p>
            <a:r>
              <a:rPr lang="en-US" dirty="0"/>
              <a:t>Given data on time spent studying and exam scores. Linear Regression and logistic regression can predict different things:</a:t>
            </a:r>
          </a:p>
          <a:p>
            <a:r>
              <a:rPr lang="en-US" b="1" dirty="0"/>
              <a:t>Linear Regression</a:t>
            </a:r>
            <a:r>
              <a:rPr lang="en-US" dirty="0"/>
              <a:t> could help us predict the student’s test score on a scale of 0 - 100. Linear regression predictions are continuous (numbers in a range).</a:t>
            </a:r>
          </a:p>
          <a:p>
            <a:r>
              <a:rPr lang="en-US" b="1" dirty="0"/>
              <a:t>Logistic Regression</a:t>
            </a:r>
            <a:r>
              <a:rPr lang="en-US" dirty="0"/>
              <a:t> could help use predict whether the student passed or failed. Logistic regression predictions are discrete (only specific values or categories are allowed). We can also view probability scores underlying the model’s classifications.</a:t>
            </a:r>
          </a:p>
          <a:p>
            <a:endParaRPr lang="en-US" dirty="0"/>
          </a:p>
        </p:txBody>
      </p:sp>
    </p:spTree>
    <p:extLst>
      <p:ext uri="{BB962C8B-B14F-4D97-AF65-F5344CB8AC3E}">
        <p14:creationId xmlns:p14="http://schemas.microsoft.com/office/powerpoint/2010/main" val="246680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A15188-04C6-431E-9AAE-888D522A6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573" y="323850"/>
            <a:ext cx="10527126" cy="1203347"/>
          </a:xfrm>
          <a:prstGeom prst="rect">
            <a:avLst/>
          </a:prstGeom>
        </p:spPr>
      </p:pic>
      <p:sp>
        <p:nvSpPr>
          <p:cNvPr id="7" name="Content Placeholder 6">
            <a:extLst>
              <a:ext uri="{FF2B5EF4-FFF2-40B4-BE49-F238E27FC236}">
                <a16:creationId xmlns:a16="http://schemas.microsoft.com/office/drawing/2014/main" id="{18A2A619-1819-4EF6-AE91-C438DCC936DD}"/>
              </a:ext>
            </a:extLst>
          </p:cNvPr>
          <p:cNvSpPr>
            <a:spLocks noGrp="1"/>
          </p:cNvSpPr>
          <p:nvPr>
            <p:ph idx="1"/>
          </p:nvPr>
        </p:nvSpPr>
        <p:spPr/>
        <p:txBody>
          <a:bodyPr/>
          <a:lstStyle/>
          <a:p>
            <a:pPr marL="0" indent="0">
              <a:buNone/>
            </a:pPr>
            <a:r>
              <a:rPr lang="en-US" dirty="0"/>
              <a:t>Let's start from how not to do things. In classification problems, </a:t>
            </a:r>
            <a:r>
              <a:rPr lang="en-US" u="sng" dirty="0"/>
              <a:t>linear regression</a:t>
            </a:r>
            <a:r>
              <a:rPr lang="en-US" dirty="0"/>
              <a:t> performs very poorly and when it works it's usually a stroke of luck. The main reason is that in classification, unlike in regression, you don't have to choose the best line through a set of points, but rather you want to somehow </a:t>
            </a:r>
            <a:r>
              <a:rPr lang="en-US" i="1" dirty="0"/>
              <a:t>separate</a:t>
            </a:r>
            <a:r>
              <a:rPr lang="en-US" dirty="0"/>
              <a:t> those points.</a:t>
            </a:r>
          </a:p>
        </p:txBody>
      </p:sp>
    </p:spTree>
    <p:extLst>
      <p:ext uri="{BB962C8B-B14F-4D97-AF65-F5344CB8AC3E}">
        <p14:creationId xmlns:p14="http://schemas.microsoft.com/office/powerpoint/2010/main" val="245263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792F-A96D-4ABF-BE88-AC2786C04004}"/>
              </a:ext>
            </a:extLst>
          </p:cNvPr>
          <p:cNvSpPr>
            <a:spLocks noGrp="1"/>
          </p:cNvSpPr>
          <p:nvPr>
            <p:ph type="title"/>
          </p:nvPr>
        </p:nvSpPr>
        <p:spPr/>
        <p:txBody>
          <a:bodyPr/>
          <a:lstStyle/>
          <a:p>
            <a:pPr algn="ctr"/>
            <a:r>
              <a:rPr lang="en-US" b="1" dirty="0"/>
              <a:t>Logistic Regression</a:t>
            </a:r>
            <a:endParaRPr lang="en-US" dirty="0"/>
          </a:p>
        </p:txBody>
      </p:sp>
      <p:sp>
        <p:nvSpPr>
          <p:cNvPr id="3" name="Content Placeholder 2">
            <a:extLst>
              <a:ext uri="{FF2B5EF4-FFF2-40B4-BE49-F238E27FC236}">
                <a16:creationId xmlns:a16="http://schemas.microsoft.com/office/drawing/2014/main" id="{BD7041CF-235D-4AD1-B2CF-91FAE2A303AE}"/>
              </a:ext>
            </a:extLst>
          </p:cNvPr>
          <p:cNvSpPr>
            <a:spLocks noGrp="1"/>
          </p:cNvSpPr>
          <p:nvPr>
            <p:ph idx="1"/>
          </p:nvPr>
        </p:nvSpPr>
        <p:spPr/>
        <p:txBody>
          <a:bodyPr/>
          <a:lstStyle/>
          <a:p>
            <a:pPr marL="0" indent="0">
              <a:buNone/>
            </a:pPr>
            <a:r>
              <a:rPr lang="en-US" dirty="0"/>
              <a:t>Logistic regression is a generalized linear model (GLM) that we can use to model or predict categorical outcome variables. For example, we might use logistic regression to predict whether someone will be denied or approved for a loan, but probably not to predict the value of someone’s house.</a:t>
            </a:r>
          </a:p>
          <a:p>
            <a:pPr marL="0" indent="0">
              <a:buNone/>
            </a:pPr>
            <a:r>
              <a:rPr lang="en-US" dirty="0"/>
              <a:t>In logistic regression, we’re essentially trying to find the weights that </a:t>
            </a:r>
            <a:r>
              <a:rPr lang="en-US" b="1" dirty="0"/>
              <a:t>maximize the likelihood </a:t>
            </a:r>
            <a:r>
              <a:rPr lang="en-US" dirty="0"/>
              <a:t>of producing our given data and use them to categorize the response variable. </a:t>
            </a:r>
            <a:r>
              <a:rPr lang="en-US" b="1" dirty="0"/>
              <a:t>Maximum Likelihood Estimation </a:t>
            </a:r>
            <a:r>
              <a:rPr lang="en-US" dirty="0"/>
              <a:t>is a well covered topic in statistics</a:t>
            </a:r>
          </a:p>
        </p:txBody>
      </p:sp>
    </p:spTree>
    <p:extLst>
      <p:ext uri="{BB962C8B-B14F-4D97-AF65-F5344CB8AC3E}">
        <p14:creationId xmlns:p14="http://schemas.microsoft.com/office/powerpoint/2010/main" val="324025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A9A6-2477-4E1E-B1B4-BF041990428B}"/>
              </a:ext>
            </a:extLst>
          </p:cNvPr>
          <p:cNvSpPr>
            <a:spLocks noGrp="1"/>
          </p:cNvSpPr>
          <p:nvPr>
            <p:ph type="title"/>
          </p:nvPr>
        </p:nvSpPr>
        <p:spPr/>
        <p:txBody>
          <a:bodyPr/>
          <a:lstStyle/>
          <a:p>
            <a:pPr algn="ctr"/>
            <a:r>
              <a:rPr lang="en-US" b="1" dirty="0"/>
              <a:t>Logistic Regression</a:t>
            </a:r>
            <a:endParaRPr lang="en-US" dirty="0"/>
          </a:p>
        </p:txBody>
      </p:sp>
      <p:sp>
        <p:nvSpPr>
          <p:cNvPr id="3" name="Content Placeholder 2">
            <a:extLst>
              <a:ext uri="{FF2B5EF4-FFF2-40B4-BE49-F238E27FC236}">
                <a16:creationId xmlns:a16="http://schemas.microsoft.com/office/drawing/2014/main" id="{92ECC58D-7D24-443B-A64A-ACE9D0BEFB6E}"/>
              </a:ext>
            </a:extLst>
          </p:cNvPr>
          <p:cNvSpPr>
            <a:spLocks noGrp="1"/>
          </p:cNvSpPr>
          <p:nvPr>
            <p:ph idx="1"/>
          </p:nvPr>
        </p:nvSpPr>
        <p:spPr>
          <a:xfrm>
            <a:off x="838200" y="1892300"/>
            <a:ext cx="10515600" cy="4351338"/>
          </a:xfrm>
        </p:spPr>
        <p:txBody>
          <a:bodyPr/>
          <a:lstStyle/>
          <a:p>
            <a:pPr marL="0" indent="0">
              <a:buNone/>
            </a:pPr>
            <a:r>
              <a:rPr lang="en-US" dirty="0"/>
              <a:t>As the name “Logistic”, makes us think that there might be a function known as Logistic which is involved in the hypothesis of the Machine Learning Algorithm.</a:t>
            </a:r>
          </a:p>
          <a:p>
            <a:pPr marL="0" indent="0">
              <a:buNone/>
            </a:pPr>
            <a:r>
              <a:rPr lang="en-US" b="1" dirty="0"/>
              <a:t>Hypothesis</a:t>
            </a:r>
            <a:r>
              <a:rPr lang="en-US" dirty="0"/>
              <a:t> - In science, a </a:t>
            </a:r>
            <a:r>
              <a:rPr lang="en-US" b="1" dirty="0"/>
              <a:t>hypothesis</a:t>
            </a:r>
            <a:r>
              <a:rPr lang="en-US" dirty="0"/>
              <a:t> is an idea or </a:t>
            </a:r>
            <a:r>
              <a:rPr lang="en-US" b="1" dirty="0"/>
              <a:t>explanation</a:t>
            </a:r>
            <a:r>
              <a:rPr lang="en-US" dirty="0"/>
              <a:t> that you then test through study and experimentation. Outside science, a theory or guess can also be called a </a:t>
            </a:r>
            <a:r>
              <a:rPr lang="en-US" b="1" dirty="0"/>
              <a:t>hypothesis</a:t>
            </a:r>
            <a:r>
              <a:rPr lang="en-US" dirty="0"/>
              <a:t>. A </a:t>
            </a:r>
            <a:r>
              <a:rPr lang="en-US" b="1" dirty="0"/>
              <a:t>hypothesis</a:t>
            </a:r>
            <a:r>
              <a:rPr lang="en-US" dirty="0"/>
              <a:t> is something more than a wild guess but less than a well-established theory.</a:t>
            </a:r>
          </a:p>
          <a:p>
            <a:pPr marL="0" indent="0">
              <a:buNone/>
            </a:pPr>
            <a:r>
              <a:rPr lang="en-US" dirty="0"/>
              <a:t>Say for example that you are playing with image recognition: given a bunch of photos of bananas, you want to tell whether they are ripe or not, given the color. You collect the data and plot it.</a:t>
            </a:r>
          </a:p>
        </p:txBody>
      </p:sp>
    </p:spTree>
    <p:extLst>
      <p:ext uri="{BB962C8B-B14F-4D97-AF65-F5344CB8AC3E}">
        <p14:creationId xmlns:p14="http://schemas.microsoft.com/office/powerpoint/2010/main" val="14916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86C8-551B-41A6-AB1A-A4B11991275F}"/>
              </a:ext>
            </a:extLst>
          </p:cNvPr>
          <p:cNvSpPr>
            <a:spLocks noGrp="1"/>
          </p:cNvSpPr>
          <p:nvPr>
            <p:ph type="title"/>
          </p:nvPr>
        </p:nvSpPr>
        <p:spPr/>
        <p:txBody>
          <a:bodyPr/>
          <a:lstStyle/>
          <a:p>
            <a:pPr algn="ctr"/>
            <a:r>
              <a:rPr lang="en-US" b="1" dirty="0"/>
              <a:t>Logistic Regression</a:t>
            </a:r>
            <a:endParaRPr lang="en-US" dirty="0"/>
          </a:p>
        </p:txBody>
      </p:sp>
      <p:pic>
        <p:nvPicPr>
          <p:cNvPr id="3074" name="Picture 2" descr="Classification with linear regression">
            <a:extLst>
              <a:ext uri="{FF2B5EF4-FFF2-40B4-BE49-F238E27FC236}">
                <a16:creationId xmlns:a16="http://schemas.microsoft.com/office/drawing/2014/main" id="{DCE42646-ED28-4DCE-8439-72F216B27F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3827" y="1838325"/>
            <a:ext cx="10438839"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EC8E97-D3E9-4B7F-8EF6-03D66E4B3377}"/>
              </a:ext>
            </a:extLst>
          </p:cNvPr>
          <p:cNvSpPr txBox="1"/>
          <p:nvPr/>
        </p:nvSpPr>
        <p:spPr>
          <a:xfrm>
            <a:off x="772601" y="4923055"/>
            <a:ext cx="10082059" cy="1384995"/>
          </a:xfrm>
          <a:prstGeom prst="rect">
            <a:avLst/>
          </a:prstGeom>
          <a:noFill/>
        </p:spPr>
        <p:txBody>
          <a:bodyPr wrap="square" rtlCol="0">
            <a:spAutoFit/>
          </a:bodyPr>
          <a:lstStyle/>
          <a:p>
            <a:r>
              <a:rPr lang="en-US" sz="2800" dirty="0"/>
              <a:t>Every white dot is an element in the training set, after the linear regression algorithm has been run on it, you end up with the well-known hypothesis function, depicted by the dashed line.</a:t>
            </a:r>
          </a:p>
        </p:txBody>
      </p:sp>
      <p:sp>
        <p:nvSpPr>
          <p:cNvPr id="5" name="TextBox 4">
            <a:extLst>
              <a:ext uri="{FF2B5EF4-FFF2-40B4-BE49-F238E27FC236}">
                <a16:creationId xmlns:a16="http://schemas.microsoft.com/office/drawing/2014/main" id="{F8F677D8-4824-4696-B965-3CB2EE6D6941}"/>
              </a:ext>
            </a:extLst>
          </p:cNvPr>
          <p:cNvSpPr txBox="1"/>
          <p:nvPr/>
        </p:nvSpPr>
        <p:spPr>
          <a:xfrm>
            <a:off x="838200" y="4129087"/>
            <a:ext cx="10016460" cy="646331"/>
          </a:xfrm>
          <a:prstGeom prst="rect">
            <a:avLst/>
          </a:prstGeom>
          <a:noFill/>
        </p:spPr>
        <p:txBody>
          <a:bodyPr wrap="none" rtlCol="0">
            <a:spAutoFit/>
          </a:bodyPr>
          <a:lstStyle/>
          <a:p>
            <a:r>
              <a:rPr lang="en-US" i="1" dirty="0"/>
              <a:t>First attempt to handle a classification problem with linear regression. Outliers distort the hypothesis line.</a:t>
            </a:r>
            <a:endParaRPr lang="en-US" sz="2800" dirty="0"/>
          </a:p>
          <a:p>
            <a:endParaRPr lang="en-US" dirty="0"/>
          </a:p>
        </p:txBody>
      </p:sp>
    </p:spTree>
    <p:extLst>
      <p:ext uri="{BB962C8B-B14F-4D97-AF65-F5344CB8AC3E}">
        <p14:creationId xmlns:p14="http://schemas.microsoft.com/office/powerpoint/2010/main" val="545962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3BE11-F99C-4801-912C-188E6903AF79}"/>
              </a:ext>
            </a:extLst>
          </p:cNvPr>
          <p:cNvSpPr>
            <a:spLocks noGrp="1"/>
          </p:cNvSpPr>
          <p:nvPr>
            <p:ph type="title"/>
          </p:nvPr>
        </p:nvSpPr>
        <p:spPr/>
        <p:txBody>
          <a:bodyPr/>
          <a:lstStyle/>
          <a:p>
            <a:pPr algn="ctr"/>
            <a:r>
              <a:rPr lang="en-US" b="1" dirty="0"/>
              <a:t>Logistic regression to the rescue</a:t>
            </a:r>
            <a:endParaRPr lang="en-US" dirty="0"/>
          </a:p>
        </p:txBody>
      </p:sp>
      <p:sp>
        <p:nvSpPr>
          <p:cNvPr id="3" name="Content Placeholder 2">
            <a:extLst>
              <a:ext uri="{FF2B5EF4-FFF2-40B4-BE49-F238E27FC236}">
                <a16:creationId xmlns:a16="http://schemas.microsoft.com/office/drawing/2014/main" id="{53FC1882-378F-4C23-8AEA-33CC20D8119B}"/>
              </a:ext>
            </a:extLst>
          </p:cNvPr>
          <p:cNvSpPr>
            <a:spLocks noGrp="1"/>
          </p:cNvSpPr>
          <p:nvPr>
            <p:ph idx="1"/>
          </p:nvPr>
        </p:nvSpPr>
        <p:spPr/>
        <p:txBody>
          <a:bodyPr/>
          <a:lstStyle/>
          <a:p>
            <a:pPr marL="0" indent="0">
              <a:buNone/>
            </a:pPr>
            <a:r>
              <a:rPr lang="en-US" b="1" dirty="0"/>
              <a:t>Logistic regression</a:t>
            </a:r>
            <a:r>
              <a:rPr lang="en-US" dirty="0"/>
              <a:t> is a more performant algorithm used in classification problems. The most important feature is its ability to produce a sort of </a:t>
            </a:r>
            <a:r>
              <a:rPr lang="en-US" i="1" dirty="0"/>
              <a:t>hard-limited</a:t>
            </a:r>
            <a:r>
              <a:rPr lang="en-US" dirty="0"/>
              <a:t> hypothesis function:</a:t>
            </a:r>
          </a:p>
        </p:txBody>
      </p:sp>
      <p:pic>
        <p:nvPicPr>
          <p:cNvPr id="5" name="Picture 4">
            <a:extLst>
              <a:ext uri="{FF2B5EF4-FFF2-40B4-BE49-F238E27FC236}">
                <a16:creationId xmlns:a16="http://schemas.microsoft.com/office/drawing/2014/main" id="{676056CA-0130-491F-A36C-940A248B5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492" y="3279768"/>
            <a:ext cx="3819558" cy="790917"/>
          </a:xfrm>
          <a:prstGeom prst="rect">
            <a:avLst/>
          </a:prstGeom>
        </p:spPr>
      </p:pic>
    </p:spTree>
    <p:extLst>
      <p:ext uri="{BB962C8B-B14F-4D97-AF65-F5344CB8AC3E}">
        <p14:creationId xmlns:p14="http://schemas.microsoft.com/office/powerpoint/2010/main" val="1066823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TotalTime>
  <Words>769</Words>
  <Application>Microsoft Office PowerPoint</Application>
  <PresentationFormat>Widescreen</PresentationFormat>
  <Paragraphs>80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Classification Using  Logistic Regression</vt:lpstr>
      <vt:lpstr>Why Classification ?</vt:lpstr>
      <vt:lpstr>Why Classification ?</vt:lpstr>
      <vt:lpstr>Comparison to Linear Regression</vt:lpstr>
      <vt:lpstr>PowerPoint Presentation</vt:lpstr>
      <vt:lpstr>Logistic Regression</vt:lpstr>
      <vt:lpstr>Logistic Regression</vt:lpstr>
      <vt:lpstr>Logistic Regression</vt:lpstr>
      <vt:lpstr>Logistic regression to the rescue</vt:lpstr>
      <vt:lpstr>Types of logistic regression</vt:lpstr>
      <vt:lpstr>Binary logistic regression</vt:lpstr>
      <vt:lpstr>PowerPoint Presentation</vt:lpstr>
      <vt:lpstr>Sigmoid activation / Function</vt:lpstr>
      <vt:lpstr>PowerPoint Presentation</vt:lpstr>
      <vt:lpstr>Decision boundary</vt:lpstr>
      <vt:lpstr>Decision boundary</vt:lpstr>
      <vt:lpstr>Logistic Regression Cost Function</vt:lpstr>
      <vt:lpstr>PowerPoint Presentation</vt:lpstr>
      <vt:lpstr>Maximum Likelihood Estimation</vt:lpstr>
      <vt:lpstr>Maximum Likelihood Estimation</vt:lpstr>
      <vt:lpstr>Maximum Likelihood Estimation</vt:lpstr>
      <vt:lpstr>Maximum Likelihood Estimation</vt:lpstr>
      <vt:lpstr>Maximum Likelihood Estimation</vt:lpstr>
      <vt:lpstr>Maximum Likelihood Estimation</vt:lpstr>
      <vt:lpstr>How It Works ?</vt:lpstr>
      <vt:lpstr>Logistic Regression Cost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Using  Logistic Regression</dc:title>
  <dc:creator>Ravikant Tyagi</dc:creator>
  <cp:lastModifiedBy>Ravikant Tyagi</cp:lastModifiedBy>
  <cp:revision>7</cp:revision>
  <dcterms:created xsi:type="dcterms:W3CDTF">2019-08-23T08:05:05Z</dcterms:created>
  <dcterms:modified xsi:type="dcterms:W3CDTF">2019-08-23T11:40:48Z</dcterms:modified>
</cp:coreProperties>
</file>