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3" r:id="rId3"/>
    <p:sldId id="415" r:id="rId4"/>
    <p:sldId id="394" r:id="rId5"/>
    <p:sldId id="395" r:id="rId6"/>
    <p:sldId id="396" r:id="rId7"/>
    <p:sldId id="397" r:id="rId8"/>
    <p:sldId id="649" r:id="rId9"/>
    <p:sldId id="650" r:id="rId10"/>
    <p:sldId id="653" r:id="rId11"/>
    <p:sldId id="654" r:id="rId12"/>
    <p:sldId id="655" r:id="rId13"/>
    <p:sldId id="656" r:id="rId14"/>
    <p:sldId id="657" r:id="rId15"/>
    <p:sldId id="658" r:id="rId16"/>
    <p:sldId id="659" r:id="rId17"/>
    <p:sldId id="411" r:id="rId18"/>
    <p:sldId id="414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34" r:id="rId33"/>
    <p:sldId id="435" r:id="rId34"/>
    <p:sldId id="43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7E54-27D9-4020-B67F-866CBDD14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59845-45B6-4885-9D27-DB02B67CC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ECF0-8253-412A-A5B6-D351DEBD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8E5D-8753-4A1D-AEF6-133A87E0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B607-0204-4E1A-A664-2396761E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5623-1A66-4391-B24F-67F3DEA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E1015-E813-471C-87AE-33462D7F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7CDBC-F0AC-4EE4-A51E-B2858F62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99CA-B1F7-4DBC-A8F7-7BDAF42D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64F1-83FE-4A67-9B74-D10E2A75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F5064-F3E5-406F-AB7D-E5BDE42B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B0D8-35AE-43DA-86BE-4872CB932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E53F-1F2F-4D0A-9AE6-39699777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42875-943E-4DA5-9401-A51CE08C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C9BF-B802-48D9-B9D4-4C31C013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1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8F3A-BC68-49BA-82EC-580FBA8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6694-A3A1-45CC-89F1-F6B89581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33AB-E26D-4DB0-8DF3-57305735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04655-BE5A-4130-81E6-2D7B0663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42F3-EA01-43F9-8CFA-823D058E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2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46DB-6A50-47D7-B99B-4F0A883B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4FC9B-3776-4B00-B868-6561C07A7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2D91-DFA1-4668-BCD2-358E145B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EA000-4FAF-4171-9A0C-614502BB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10D8-73A5-4626-A07F-C59C396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180E-7204-4278-A199-4EEF6F8C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65C4-7F3A-463E-B52F-0899E0EC0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C890A-DD02-447B-A0D2-F935B82E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A2CCC-4811-46D4-9FFC-53D344E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88454-D35F-4BD1-A086-D94F1899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3A05-1484-491A-9349-832CE008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D37-F76D-4DE9-9823-8E1DAD2C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06B4-B591-4376-B92E-3C5CF43A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A4DF-5A99-4187-A11D-3A2B4934F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E0213-AA18-44F7-ADEF-BAEBE2292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68F52-2B0C-4A45-9C6A-A4DA76992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8738C-F729-4613-94D4-E4C08A1B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21592-A4FD-4507-A8F7-B0CF01F7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E4E37-2EA1-426F-9122-15ABED1C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BBCA-2E93-48C8-BC65-D5ED4CF6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8ABD5-3C4F-4B65-A809-1B788600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B979-20EE-437E-9515-56F2477C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AB45-53D2-4B3A-A3B2-BD7EBD75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B60A3-DD12-49E5-8BB4-8903F28B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BAF50-A18A-4F05-BFEA-58C6592D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7F0F9-F180-452B-ACF8-E10287E5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44D3-28F9-4C1C-BA07-F604EB32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B12B-90FA-45FD-B234-3CBDAD3C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4B769-9367-4605-83E4-28EBEEB1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0FEE-023E-4880-8DF9-31A08F05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49CB-317B-4465-9CF2-32F460D1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0B792-8ED3-4D4A-99E7-21ABF20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B275-E8F6-4DBD-91D7-C9542721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0B685-E8F3-4A1E-9CA4-9AEE4E630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D5A28-5B79-4A84-B759-4058B412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5E19A-60BC-4043-AB50-36C25283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0BAA1-2F63-4E0D-80B4-18BA2057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44290-E2F7-4DFE-875F-3479B81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7FAD0-04B2-42A8-80CA-0153EC6E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EE0C8-8395-46C2-8A68-0B2C60A8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4EEC5-0554-4E8D-9818-2EC35B35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6AAD-43FB-4286-9CD6-58A763B03B0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6B74-3A97-4BCD-A983-B26165489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5902-391E-4EBE-AEBE-FF3144496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C07E-98BA-42D1-9F1B-2C26694A4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1.png"/><Relationship Id="rId2" Type="http://schemas.openxmlformats.org/officeDocument/2006/relationships/image" Target="../media/image8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1.png"/><Relationship Id="rId4" Type="http://schemas.openxmlformats.org/officeDocument/2006/relationships/image" Target="../media/image90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B4EA-22BB-46FD-A0AF-4C751F763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35BF2-8DB2-456A-8FC4-EDB42221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8275" y="5735637"/>
            <a:ext cx="2686050" cy="493712"/>
          </a:xfrm>
        </p:spPr>
        <p:txBody>
          <a:bodyPr/>
          <a:lstStyle/>
          <a:p>
            <a:r>
              <a:rPr lang="en-US" dirty="0"/>
              <a:t>By - Ravi</a:t>
            </a:r>
          </a:p>
        </p:txBody>
      </p:sp>
    </p:spTree>
    <p:extLst>
      <p:ext uri="{BB962C8B-B14F-4D97-AF65-F5344CB8AC3E}">
        <p14:creationId xmlns:p14="http://schemas.microsoft.com/office/powerpoint/2010/main" val="86705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BE5E941-A203-4F00-9BA4-98FD77B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8" name="Rectangle 7"/>
          <p:cNvSpPr/>
          <p:nvPr/>
        </p:nvSpPr>
        <p:spPr>
          <a:xfrm>
            <a:off x="5236368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40E98-955A-4B66-B19C-90CEF8C91FA6}"/>
              </a:ext>
            </a:extLst>
          </p:cNvPr>
          <p:cNvSpPr/>
          <p:nvPr/>
        </p:nvSpPr>
        <p:spPr>
          <a:xfrm>
            <a:off x="5881927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90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BE5E941-A203-4F00-9BA4-98FD77B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8" name="Rectangle 7"/>
          <p:cNvSpPr/>
          <p:nvPr/>
        </p:nvSpPr>
        <p:spPr>
          <a:xfrm>
            <a:off x="5236368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40E98-955A-4B66-B19C-90CEF8C91FA6}"/>
              </a:ext>
            </a:extLst>
          </p:cNvPr>
          <p:cNvSpPr/>
          <p:nvPr/>
        </p:nvSpPr>
        <p:spPr>
          <a:xfrm>
            <a:off x="5881927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78A67-35F7-4433-AC17-91F6A21BA78D}"/>
              </a:ext>
            </a:extLst>
          </p:cNvPr>
          <p:cNvSpPr/>
          <p:nvPr/>
        </p:nvSpPr>
        <p:spPr>
          <a:xfrm>
            <a:off x="6124574" y="2464767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30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BE5E941-A203-4F00-9BA4-98FD77B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8" name="Rectangle 7"/>
          <p:cNvSpPr/>
          <p:nvPr/>
        </p:nvSpPr>
        <p:spPr>
          <a:xfrm>
            <a:off x="5236368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40E98-955A-4B66-B19C-90CEF8C91FA6}"/>
              </a:ext>
            </a:extLst>
          </p:cNvPr>
          <p:cNvSpPr/>
          <p:nvPr/>
        </p:nvSpPr>
        <p:spPr>
          <a:xfrm>
            <a:off x="5881927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78A67-35F7-4433-AC17-91F6A21BA78D}"/>
              </a:ext>
            </a:extLst>
          </p:cNvPr>
          <p:cNvSpPr/>
          <p:nvPr/>
        </p:nvSpPr>
        <p:spPr>
          <a:xfrm>
            <a:off x="4348162" y="4500159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348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BE5E941-A203-4F00-9BA4-98FD77B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8" name="Rectangle 7"/>
          <p:cNvSpPr/>
          <p:nvPr/>
        </p:nvSpPr>
        <p:spPr>
          <a:xfrm>
            <a:off x="5236368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40E98-955A-4B66-B19C-90CEF8C91FA6}"/>
              </a:ext>
            </a:extLst>
          </p:cNvPr>
          <p:cNvSpPr/>
          <p:nvPr/>
        </p:nvSpPr>
        <p:spPr>
          <a:xfrm>
            <a:off x="5881927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78A67-35F7-4433-AC17-91F6A21BA78D}"/>
              </a:ext>
            </a:extLst>
          </p:cNvPr>
          <p:cNvSpPr/>
          <p:nvPr/>
        </p:nvSpPr>
        <p:spPr>
          <a:xfrm>
            <a:off x="4867676" y="4506174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405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BE5E941-A203-4F00-9BA4-98FD77B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8" name="Rectangle 7"/>
          <p:cNvSpPr/>
          <p:nvPr/>
        </p:nvSpPr>
        <p:spPr>
          <a:xfrm>
            <a:off x="5236368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40E98-955A-4B66-B19C-90CEF8C91FA6}"/>
              </a:ext>
            </a:extLst>
          </p:cNvPr>
          <p:cNvSpPr/>
          <p:nvPr/>
        </p:nvSpPr>
        <p:spPr>
          <a:xfrm>
            <a:off x="5881927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78A67-35F7-4433-AC17-91F6A21BA78D}"/>
              </a:ext>
            </a:extLst>
          </p:cNvPr>
          <p:cNvSpPr/>
          <p:nvPr/>
        </p:nvSpPr>
        <p:spPr>
          <a:xfrm>
            <a:off x="5507316" y="453289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59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BE5E941-A203-4F00-9BA4-98FD77B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8" name="Rectangle 7"/>
          <p:cNvSpPr/>
          <p:nvPr/>
        </p:nvSpPr>
        <p:spPr>
          <a:xfrm>
            <a:off x="5236368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40E98-955A-4B66-B19C-90CEF8C91FA6}"/>
              </a:ext>
            </a:extLst>
          </p:cNvPr>
          <p:cNvSpPr/>
          <p:nvPr/>
        </p:nvSpPr>
        <p:spPr>
          <a:xfrm>
            <a:off x="5881927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78A67-35F7-4433-AC17-91F6A21BA78D}"/>
              </a:ext>
            </a:extLst>
          </p:cNvPr>
          <p:cNvSpPr/>
          <p:nvPr/>
        </p:nvSpPr>
        <p:spPr>
          <a:xfrm>
            <a:off x="6096000" y="453289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BE5E941-A203-4F00-9BA4-98FD77B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40E98-955A-4B66-B19C-90CEF8C91FA6}"/>
              </a:ext>
            </a:extLst>
          </p:cNvPr>
          <p:cNvSpPr/>
          <p:nvPr/>
        </p:nvSpPr>
        <p:spPr>
          <a:xfrm>
            <a:off x="5573703" y="2557235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5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071" y="1223458"/>
            <a:ext cx="96732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We have a huge problem with this approach: size of faces may differ</a:t>
            </a:r>
          </a:p>
          <a:p>
            <a:r>
              <a:rPr lang="hu-HU" sz="2400" dirty="0"/>
              <a:t>	(window size is too small to include all the relevant features of a face</a:t>
            </a:r>
          </a:p>
          <a:p>
            <a:r>
              <a:rPr lang="hu-HU" sz="2400" dirty="0"/>
              <a:t>		so the algorithm will not work fine)</a:t>
            </a:r>
          </a:p>
          <a:p>
            <a:endParaRPr lang="hu-HU" sz="2400" dirty="0"/>
          </a:p>
          <a:p>
            <a:r>
              <a:rPr lang="hu-HU" sz="2400" dirty="0"/>
              <a:t>	~ some faces may be closer to the camera which means they</a:t>
            </a:r>
          </a:p>
          <a:p>
            <a:r>
              <a:rPr lang="hu-HU" sz="2400" dirty="0"/>
              <a:t>		appear bigger than other faces in the background</a:t>
            </a:r>
          </a:p>
          <a:p>
            <a:endParaRPr lang="hu-HU" sz="2400" dirty="0"/>
          </a:p>
          <a:p>
            <a:r>
              <a:rPr lang="hu-HU" sz="2400" dirty="0"/>
              <a:t>	</a:t>
            </a:r>
            <a:r>
              <a:rPr lang="hu-HU" sz="2400" b="1" dirty="0"/>
              <a:t>scaleFactor</a:t>
            </a:r>
            <a:r>
              <a:rPr lang="hu-HU" sz="2400" dirty="0"/>
              <a:t>: this feature in </a:t>
            </a:r>
            <a:r>
              <a:rPr lang="hu-HU" sz="2400" b="1" dirty="0"/>
              <a:t>OpenCV</a:t>
            </a:r>
            <a:r>
              <a:rPr lang="hu-HU" sz="2400" dirty="0"/>
              <a:t> compensates for this issue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071" y="4448712"/>
            <a:ext cx="9629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The training uses </a:t>
            </a:r>
            <a:r>
              <a:rPr lang="hu-HU" sz="2400" b="1" dirty="0"/>
              <a:t>24x24</a:t>
            </a:r>
            <a:r>
              <a:rPr lang="hu-HU" sz="2400" dirty="0"/>
              <a:t> pixels images so we have to rescale the input image</a:t>
            </a:r>
          </a:p>
          <a:p>
            <a:r>
              <a:rPr lang="hu-HU" sz="2400" dirty="0"/>
              <a:t>	~ so we can resize a larger face to a smaller one</a:t>
            </a:r>
          </a:p>
        </p:txBody>
      </p:sp>
    </p:spTree>
    <p:extLst>
      <p:ext uri="{BB962C8B-B14F-4D97-AF65-F5344CB8AC3E}">
        <p14:creationId xmlns:p14="http://schemas.microsoft.com/office/powerpoint/2010/main" val="25894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7654" y="1136821"/>
            <a:ext cx="8433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Haar-wavelet is a sequence of rescaled square-shaped „functions”</a:t>
            </a:r>
          </a:p>
          <a:p>
            <a:r>
              <a:rPr lang="hu-HU" sz="2400" dirty="0"/>
              <a:t>	~ very similar to Fourier-analysis</a:t>
            </a:r>
          </a:p>
          <a:p>
            <a:r>
              <a:rPr lang="hu-HU" sz="2400" dirty="0"/>
              <a:t>		</a:t>
            </a:r>
          </a:p>
          <a:p>
            <a:r>
              <a:rPr lang="hu-HU" sz="2400" dirty="0"/>
              <a:t>		</a:t>
            </a:r>
            <a:r>
              <a:rPr lang="hu-HU" sz="2400" dirty="0">
                <a:sym typeface="Wingdings" panose="05000000000000000000" pitchFamily="2" charset="2"/>
              </a:rPr>
              <a:t> it was proposed by </a:t>
            </a:r>
            <a:r>
              <a:rPr lang="hu-HU" sz="2400" b="1" dirty="0">
                <a:sym typeface="Wingdings" panose="05000000000000000000" pitchFamily="2" charset="2"/>
              </a:rPr>
              <a:t>Alfréd Haar </a:t>
            </a:r>
            <a:r>
              <a:rPr lang="hu-HU" sz="2400" dirty="0">
                <a:sym typeface="Wingdings" panose="05000000000000000000" pitchFamily="2" charset="2"/>
              </a:rPr>
              <a:t>in </a:t>
            </a:r>
            <a:r>
              <a:rPr lang="hu-HU" sz="2400" b="1" dirty="0">
                <a:sym typeface="Wingdings" panose="05000000000000000000" pitchFamily="2" charset="2"/>
              </a:rPr>
              <a:t>1909</a:t>
            </a:r>
          </a:p>
          <a:p>
            <a:r>
              <a:rPr lang="hu-HU" sz="2400" b="1" dirty="0">
                <a:sym typeface="Wingdings" panose="05000000000000000000" pitchFamily="2" charset="2"/>
              </a:rPr>
              <a:t>	</a:t>
            </a:r>
          </a:p>
          <a:p>
            <a:r>
              <a:rPr lang="hu-HU" sz="2400" b="1" dirty="0">
                <a:sym typeface="Wingdings" panose="05000000000000000000" pitchFamily="2" charset="2"/>
              </a:rPr>
              <a:t>		 </a:t>
            </a:r>
            <a:r>
              <a:rPr lang="hu-HU" sz="2400" dirty="0">
                <a:sym typeface="Wingdings" panose="05000000000000000000" pitchFamily="2" charset="2"/>
              </a:rPr>
              <a:t>they are like convolutional kernels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26885" y="3594783"/>
            <a:ext cx="892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HAAR FEATURES ARE THE RELEVANT FEATURES FOR FACE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16604" y="4577042"/>
            <a:ext cx="1820562" cy="610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916604" y="4931270"/>
            <a:ext cx="1820562" cy="363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3151929" y="4437594"/>
            <a:ext cx="829526" cy="1099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151929" y="4437594"/>
            <a:ext cx="414763" cy="1099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18071" y="5721179"/>
            <a:ext cx="4101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edge features </a:t>
            </a:r>
            <a:r>
              <a:rPr lang="hu-HU" sz="2400" dirty="0"/>
              <a:t>can detect edges</a:t>
            </a:r>
          </a:p>
          <a:p>
            <a:pPr algn="ctr"/>
            <a:r>
              <a:rPr lang="hu-HU" sz="2400" dirty="0"/>
              <a:t>quite effectively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0705" y="4437594"/>
            <a:ext cx="764282" cy="10132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618435" y="4448541"/>
            <a:ext cx="382141" cy="1013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7474987" y="4437594"/>
            <a:ext cx="382141" cy="1013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522609" y="4459179"/>
            <a:ext cx="1313935" cy="440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8522609" y="4768098"/>
            <a:ext cx="1313935" cy="323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8522609" y="5091501"/>
            <a:ext cx="1313934" cy="323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6352109" y="5721179"/>
            <a:ext cx="379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line features </a:t>
            </a:r>
            <a:r>
              <a:rPr lang="hu-HU" sz="2400" dirty="0"/>
              <a:t>can detect lines</a:t>
            </a:r>
          </a:p>
          <a:p>
            <a:pPr algn="ctr"/>
            <a:r>
              <a:rPr lang="hu-HU" sz="2400" dirty="0"/>
              <a:t>quite effectively</a:t>
            </a:r>
          </a:p>
        </p:txBody>
      </p:sp>
    </p:spTree>
    <p:extLst>
      <p:ext uri="{BB962C8B-B14F-4D97-AF65-F5344CB8AC3E}">
        <p14:creationId xmlns:p14="http://schemas.microsoft.com/office/powerpoint/2010/main" val="2130384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6D778F56-1BE1-4159-94A5-C9107FB60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54850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181678F4-8C22-45F3-B0AC-6817DC75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784379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4849" y="6387154"/>
            <a:ext cx="770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CAN REPRESENT THE MOST RELEVANT FEATURES WITH HAAR-FEATURES !!!</a:t>
            </a:r>
          </a:p>
        </p:txBody>
      </p:sp>
      <p:pic>
        <p:nvPicPr>
          <p:cNvPr id="17" name="Picture 2" descr="Related image">
            <a:extLst>
              <a:ext uri="{FF2B5EF4-FFF2-40B4-BE49-F238E27FC236}">
                <a16:creationId xmlns:a16="http://schemas.microsoft.com/office/drawing/2014/main" id="{26B8C14B-67B9-48C4-B6A0-1012F94B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639" y="893624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6" name="Rectangle 5"/>
          <p:cNvSpPr/>
          <p:nvPr/>
        </p:nvSpPr>
        <p:spPr>
          <a:xfrm>
            <a:off x="5874443" y="2434247"/>
            <a:ext cx="769274" cy="108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874443" y="2537955"/>
            <a:ext cx="769274" cy="79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832445" y="2329980"/>
            <a:ext cx="769274" cy="108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832445" y="2433688"/>
            <a:ext cx="769274" cy="79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 flipH="1">
            <a:off x="6643719" y="2900188"/>
            <a:ext cx="172668" cy="56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 flipH="1">
            <a:off x="6858996" y="2900188"/>
            <a:ext cx="86334" cy="562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 flipH="1">
            <a:off x="6546559" y="2900187"/>
            <a:ext cx="86334" cy="562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380777" y="3717137"/>
            <a:ext cx="903335" cy="166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6380777" y="3815989"/>
            <a:ext cx="903335" cy="99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47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8395" y="1375713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93281" y="1375713"/>
            <a:ext cx="584886" cy="584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5486405" y="1375713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19" name="Rectangle 18"/>
          <p:cNvSpPr/>
          <p:nvPr/>
        </p:nvSpPr>
        <p:spPr>
          <a:xfrm>
            <a:off x="6071291" y="1375713"/>
            <a:ext cx="584886" cy="5848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28" name="Rectangle 27"/>
          <p:cNvSpPr/>
          <p:nvPr/>
        </p:nvSpPr>
        <p:spPr>
          <a:xfrm>
            <a:off x="4308395" y="1960599"/>
            <a:ext cx="584886" cy="58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29" name="Rectangle 28"/>
          <p:cNvSpPr/>
          <p:nvPr/>
        </p:nvSpPr>
        <p:spPr>
          <a:xfrm>
            <a:off x="4893281" y="1960599"/>
            <a:ext cx="584886" cy="584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5486405" y="1960599"/>
            <a:ext cx="584886" cy="5848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71291" y="1960599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32" name="Rectangle 31"/>
          <p:cNvSpPr/>
          <p:nvPr/>
        </p:nvSpPr>
        <p:spPr>
          <a:xfrm>
            <a:off x="4308395" y="2545485"/>
            <a:ext cx="584886" cy="584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3" name="Rectangle 32"/>
          <p:cNvSpPr/>
          <p:nvPr/>
        </p:nvSpPr>
        <p:spPr>
          <a:xfrm>
            <a:off x="4893281" y="2545485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0.1</a:t>
            </a:r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5486405" y="2545485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071291" y="2545485"/>
            <a:ext cx="584886" cy="584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6" name="Rectangle 35"/>
          <p:cNvSpPr/>
          <p:nvPr/>
        </p:nvSpPr>
        <p:spPr>
          <a:xfrm>
            <a:off x="4308395" y="3130371"/>
            <a:ext cx="584886" cy="58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4893281" y="3130371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0.1</a:t>
            </a:r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486405" y="3130371"/>
            <a:ext cx="584886" cy="584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071291" y="3130371"/>
            <a:ext cx="584886" cy="584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0.9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08461" y="137571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93347" y="137571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1886471" y="1375713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2471357" y="1375713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4" name="Rectangle 43"/>
          <p:cNvSpPr/>
          <p:nvPr/>
        </p:nvSpPr>
        <p:spPr>
          <a:xfrm>
            <a:off x="708461" y="196059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1293347" y="196059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1886471" y="1960599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2471357" y="1960599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708461" y="254548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1293347" y="254548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1886471" y="254548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1" name="Rectangle 50"/>
          <p:cNvSpPr/>
          <p:nvPr/>
        </p:nvSpPr>
        <p:spPr>
          <a:xfrm>
            <a:off x="2471357" y="254548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08461" y="313037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1293347" y="313037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86471" y="3130371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2471357" y="3130371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03354" y="3847065"/>
            <a:ext cx="1911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ideal </a:t>
            </a:r>
            <a:r>
              <a:rPr lang="hu-HU" b="1" dirty="0"/>
              <a:t>Haar-feature</a:t>
            </a:r>
          </a:p>
          <a:p>
            <a:pPr algn="ctr"/>
            <a:r>
              <a:rPr lang="hu-HU" dirty="0"/>
              <a:t>pixel intensities</a:t>
            </a:r>
          </a:p>
          <a:p>
            <a:pPr algn="ctr"/>
            <a:r>
              <a:rPr lang="hu-HU" dirty="0"/>
              <a:t>0: white</a:t>
            </a:r>
          </a:p>
          <a:p>
            <a:pPr algn="ctr"/>
            <a:r>
              <a:rPr lang="hu-HU" dirty="0"/>
              <a:t>1: black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65586" y="3847065"/>
            <a:ext cx="22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these are real values</a:t>
            </a:r>
          </a:p>
          <a:p>
            <a:pPr algn="ctr"/>
            <a:r>
              <a:rPr lang="hu-HU" dirty="0"/>
              <a:t>detected on an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7653" y="1215348"/>
            <a:ext cx="35544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Viola-Jones algorithm </a:t>
            </a:r>
            <a:r>
              <a:rPr lang="hu-HU" dirty="0"/>
              <a:t>will compare</a:t>
            </a:r>
          </a:p>
          <a:p>
            <a:pPr algn="ctr"/>
            <a:r>
              <a:rPr lang="hu-HU" dirty="0"/>
              <a:t>how close the real scenario is to the</a:t>
            </a:r>
          </a:p>
          <a:p>
            <a:pPr algn="ctr"/>
            <a:r>
              <a:rPr lang="hu-HU" dirty="0"/>
              <a:t>ideal case</a:t>
            </a:r>
          </a:p>
          <a:p>
            <a:pPr algn="ctr"/>
            <a:endParaRPr lang="hu-HU" dirty="0"/>
          </a:p>
          <a:p>
            <a:pPr algn="ctr"/>
            <a:r>
              <a:rPr lang="hu-HU" b="1" dirty="0"/>
              <a:t>1.) </a:t>
            </a:r>
            <a:r>
              <a:rPr lang="hu-HU" dirty="0"/>
              <a:t>let’s sum up the white </a:t>
            </a:r>
          </a:p>
          <a:p>
            <a:pPr algn="ctr"/>
            <a:r>
              <a:rPr lang="hu-HU" dirty="0"/>
              <a:t>pixel intensities</a:t>
            </a:r>
          </a:p>
          <a:p>
            <a:pPr algn="ctr"/>
            <a:endParaRPr lang="hu-HU" dirty="0"/>
          </a:p>
          <a:p>
            <a:pPr algn="ctr"/>
            <a:r>
              <a:rPr lang="hu-HU" b="1" dirty="0"/>
              <a:t>2.) </a:t>
            </a:r>
            <a:r>
              <a:rPr lang="hu-HU" dirty="0"/>
              <a:t>calculate the sum of the</a:t>
            </a:r>
          </a:p>
          <a:p>
            <a:pPr algn="ctr"/>
            <a:r>
              <a:rPr lang="hu-HU" dirty="0"/>
              <a:t>black pixel intensities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92775" y="4328815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Δ</a:t>
            </a:r>
            <a:r>
              <a:rPr lang="hu-HU" b="1" dirty="0">
                <a:solidFill>
                  <a:srgbClr val="FF5050"/>
                </a:solidFill>
              </a:rPr>
              <a:t> = dark – white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144323" y="4135391"/>
                <a:ext cx="867225" cy="75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𝐝𝐚𝐫𝐤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323" y="4135391"/>
                <a:ext cx="867225" cy="7549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855673" y="4191531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73" y="4191531"/>
                <a:ext cx="380232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398546" y="4127153"/>
                <a:ext cx="934551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𝐡𝐢𝐭𝐞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546" y="4127153"/>
                <a:ext cx="934551" cy="7561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109896" y="4183293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896" y="4183293"/>
                <a:ext cx="380232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9949938" y="4266166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18736" y="4755603"/>
            <a:ext cx="3821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Δ</a:t>
            </a:r>
            <a:r>
              <a:rPr lang="hu-HU" dirty="0"/>
              <a:t> for ideal Haar-feature is </a:t>
            </a:r>
            <a:r>
              <a:rPr lang="hu-HU" b="1" dirty="0"/>
              <a:t>1</a:t>
            </a:r>
          </a:p>
          <a:p>
            <a:endParaRPr lang="hu-HU" b="1" dirty="0"/>
          </a:p>
          <a:p>
            <a:r>
              <a:rPr lang="el-GR" b="1" dirty="0"/>
              <a:t>Δ</a:t>
            </a:r>
            <a:r>
              <a:rPr lang="hu-HU" b="1" dirty="0"/>
              <a:t> </a:t>
            </a:r>
            <a:r>
              <a:rPr lang="hu-HU" dirty="0"/>
              <a:t>for the real image: </a:t>
            </a:r>
            <a:r>
              <a:rPr lang="hu-HU" b="1" dirty="0"/>
              <a:t>0.74 – 0.18 = 0.56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19989" y="5743122"/>
            <a:ext cx="714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closer the value to </a:t>
            </a:r>
            <a:r>
              <a:rPr lang="hu-HU" b="1" dirty="0"/>
              <a:t>1</a:t>
            </a:r>
            <a:r>
              <a:rPr lang="hu-HU" dirty="0"/>
              <a:t>, the more likely we have found a </a:t>
            </a:r>
            <a:r>
              <a:rPr lang="hu-HU" b="1" dirty="0"/>
              <a:t>Haar-feature </a:t>
            </a:r>
            <a:r>
              <a:rPr lang="hu-HU" dirty="0"/>
              <a:t>!!!</a:t>
            </a:r>
          </a:p>
          <a:p>
            <a:r>
              <a:rPr lang="hu-HU" dirty="0"/>
              <a:t>	   (of course we will never get </a:t>
            </a:r>
            <a:r>
              <a:rPr lang="hu-HU" b="1" dirty="0"/>
              <a:t>0</a:t>
            </a:r>
            <a:r>
              <a:rPr lang="hu-HU" dirty="0"/>
              <a:t> or </a:t>
            </a:r>
            <a:r>
              <a:rPr lang="hu-HU" b="1" dirty="0"/>
              <a:t>1</a:t>
            </a:r>
            <a:r>
              <a:rPr lang="hu-HU" dirty="0"/>
              <a:t>: there are thresholds)</a:t>
            </a:r>
          </a:p>
        </p:txBody>
      </p:sp>
    </p:spTree>
    <p:extLst>
      <p:ext uri="{BB962C8B-B14F-4D97-AF65-F5344CB8AC3E}">
        <p14:creationId xmlns:p14="http://schemas.microsoft.com/office/powerpoint/2010/main" val="309861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69861" y="1424133"/>
                <a:ext cx="6083845" cy="1760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The problem is that we have to calculate the average of</a:t>
                </a:r>
              </a:p>
              <a:p>
                <a:r>
                  <a:rPr lang="hu-HU" dirty="0"/>
                  <a:t>          a given region several times</a:t>
                </a:r>
              </a:p>
              <a:p>
                <a:r>
                  <a:rPr lang="hu-HU" dirty="0"/>
                  <a:t>	~ the time complexity of these operations are </a:t>
                </a:r>
                <a:r>
                  <a:rPr lang="hu-HU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/>
                  <a:t>)</a:t>
                </a:r>
              </a:p>
              <a:p>
                <a:endParaRPr lang="hu-HU" b="1" dirty="0"/>
              </a:p>
              <a:p>
                <a:r>
                  <a:rPr lang="hu-HU" b="1" dirty="0"/>
                  <a:t>	WE CAN USE INTEGRAL IMAGE APPROACH</a:t>
                </a:r>
              </a:p>
              <a:p>
                <a:r>
                  <a:rPr lang="hu-HU" b="1" dirty="0"/>
                  <a:t>	      TO ACHIEVE O(1) RUNNING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861" y="1424133"/>
                <a:ext cx="6083845" cy="1760547"/>
              </a:xfrm>
              <a:prstGeom prst="rect">
                <a:avLst/>
              </a:prstGeom>
              <a:blipFill rotWithShape="0">
                <a:blip r:embed="rId2"/>
                <a:stretch>
                  <a:fillRect l="-902" t="-2083" b="-48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69861" y="3306970"/>
            <a:ext cx="63014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are there so many operations?</a:t>
            </a:r>
          </a:p>
          <a:p>
            <a:r>
              <a:rPr lang="hu-HU" dirty="0"/>
              <a:t>	Because we have to use Haar-features with all</a:t>
            </a:r>
          </a:p>
          <a:p>
            <a:r>
              <a:rPr lang="hu-HU" dirty="0"/>
              <a:t>	       possible sizes and locations</a:t>
            </a:r>
          </a:p>
          <a:p>
            <a:r>
              <a:rPr lang="hu-HU" dirty="0"/>
              <a:t>		~ </a:t>
            </a:r>
            <a:r>
              <a:rPr lang="hu-HU" b="1" dirty="0"/>
              <a:t>200k</a:t>
            </a:r>
            <a:r>
              <a:rPr lang="hu-HU" dirty="0"/>
              <a:t> features to calculate !!!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every time we have to use a quadratic algorithm </a:t>
            </a:r>
          </a:p>
          <a:p>
            <a:r>
              <a:rPr lang="hu-HU" dirty="0">
                <a:sym typeface="Wingdings" panose="05000000000000000000" pitchFamily="2" charset="2"/>
              </a:rPr>
              <a:t>			~ we have to find a better approach</a:t>
            </a:r>
            <a:endParaRPr lang="hu-HU" dirty="0"/>
          </a:p>
        </p:txBody>
      </p:sp>
      <p:sp>
        <p:nvSpPr>
          <p:cNvPr id="102" name="Rectangle 101"/>
          <p:cNvSpPr/>
          <p:nvPr/>
        </p:nvSpPr>
        <p:spPr>
          <a:xfrm flipV="1">
            <a:off x="1593057" y="4760778"/>
            <a:ext cx="639949" cy="113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 flipV="1">
            <a:off x="1593057" y="4872578"/>
            <a:ext cx="639949" cy="1276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 flipV="1">
            <a:off x="1413494" y="5205697"/>
            <a:ext cx="947345" cy="16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 flipV="1">
            <a:off x="1413494" y="5370955"/>
            <a:ext cx="947345" cy="107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 flipV="1">
            <a:off x="1111606" y="5692733"/>
            <a:ext cx="1529330" cy="272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 flipV="1">
            <a:off x="1111606" y="5857992"/>
            <a:ext cx="1529330" cy="107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2819436" y="4835570"/>
            <a:ext cx="201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these are the same</a:t>
            </a:r>
          </a:p>
          <a:p>
            <a:pPr algn="ctr"/>
            <a:r>
              <a:rPr lang="hu-HU" dirty="0"/>
              <a:t>kernels but with</a:t>
            </a:r>
          </a:p>
          <a:p>
            <a:pPr algn="ctr"/>
            <a:r>
              <a:rPr lang="hu-HU" dirty="0"/>
              <a:t>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127820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</p:spTree>
    <p:extLst>
      <p:ext uri="{BB962C8B-B14F-4D97-AF65-F5344CB8AC3E}">
        <p14:creationId xmlns:p14="http://schemas.microsoft.com/office/powerpoint/2010/main" val="163256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253422" y="262980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9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16318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313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</p:spTree>
    <p:extLst>
      <p:ext uri="{BB962C8B-B14F-4D97-AF65-F5344CB8AC3E}">
        <p14:creationId xmlns:p14="http://schemas.microsoft.com/office/powerpoint/2010/main" val="1147599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23191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</a:t>
            </a:r>
          </a:p>
        </p:txBody>
      </p:sp>
    </p:spTree>
    <p:extLst>
      <p:ext uri="{BB962C8B-B14F-4D97-AF65-F5344CB8AC3E}">
        <p14:creationId xmlns:p14="http://schemas.microsoft.com/office/powerpoint/2010/main" val="68048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31430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 – 0.5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31429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77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31428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 – 0.5 + 0.2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31427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7261657" y="1461958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914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BE5E941-A203-4F00-9BA4-98FD77B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8" name="Rectangle 7"/>
          <p:cNvSpPr/>
          <p:nvPr/>
        </p:nvSpPr>
        <p:spPr>
          <a:xfrm>
            <a:off x="4348162" y="1427077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64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31429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 – 0.5 + 0.2 – 1.7 = 1.7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23190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7261657" y="1461958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/>
          <p:cNvSpPr/>
          <p:nvPr/>
        </p:nvSpPr>
        <p:spPr>
          <a:xfrm>
            <a:off x="7255286" y="3207413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2470724" y="5606668"/>
            <a:ext cx="738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is it good? We can achieve </a:t>
            </a:r>
            <a:r>
              <a:rPr lang="hu-HU" b="1" dirty="0"/>
              <a:t>O(1) </a:t>
            </a:r>
            <a:r>
              <a:rPr lang="hu-HU" dirty="0"/>
              <a:t>running time for handling </a:t>
            </a:r>
            <a:r>
              <a:rPr lang="hu-HU" b="1" dirty="0"/>
              <a:t>Haar-features</a:t>
            </a:r>
          </a:p>
          <a:p>
            <a:r>
              <a:rPr lang="hu-HU" dirty="0"/>
              <a:t>	~ we assume these features are rectangles</a:t>
            </a:r>
          </a:p>
        </p:txBody>
      </p:sp>
    </p:spTree>
    <p:extLst>
      <p:ext uri="{BB962C8B-B14F-4D97-AF65-F5344CB8AC3E}">
        <p14:creationId xmlns:p14="http://schemas.microsoft.com/office/powerpoint/2010/main" val="375524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20" y="1309816"/>
            <a:ext cx="8143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boost some part of the algorithm with the help of integral image approach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BUT</a:t>
            </a:r>
            <a:r>
              <a:rPr lang="hu-HU" dirty="0">
                <a:sym typeface="Wingdings" panose="05000000000000000000" pitchFamily="2" charset="2"/>
              </a:rPr>
              <a:t> there are way too many features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~ most of the features are irrelevant and not important at all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	HOW TO SELECT THE BEST FEATURES? WITH BOOSTING !!!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62621" y="413720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H(x) = 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625478" y="3915379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78" y="3915379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6193007" y="428891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969100" y="3451252"/>
            <a:ext cx="2960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keep combining </a:t>
            </a:r>
            <a:r>
              <a:rPr lang="hu-HU" sz="1600" b="1" dirty="0"/>
              <a:t>h(x)</a:t>
            </a:r>
          </a:p>
          <a:p>
            <a:pPr algn="ctr"/>
            <a:r>
              <a:rPr lang="hu-HU" sz="1600" dirty="0"/>
              <a:t>weak learners (weak learner with</a:t>
            </a:r>
          </a:p>
          <a:p>
            <a:pPr algn="ctr"/>
            <a:r>
              <a:rPr lang="hu-HU" sz="1600" dirty="0"/>
              <a:t>a single </a:t>
            </a:r>
            <a:r>
              <a:rPr lang="hu-HU" sz="1600" b="1" dirty="0"/>
              <a:t>Haar-feature</a:t>
            </a:r>
            <a:r>
              <a:rPr lang="hu-HU" sz="1600" dirty="0"/>
              <a:t>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82266" y="4605532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final </a:t>
            </a:r>
            <a:r>
              <a:rPr lang="hu-HU" sz="1600" b="1" dirty="0"/>
              <a:t>H(x)</a:t>
            </a:r>
            <a:r>
              <a:rPr lang="hu-HU" sz="1600" dirty="0"/>
              <a:t> model which</a:t>
            </a:r>
          </a:p>
          <a:p>
            <a:pPr algn="ctr"/>
            <a:r>
              <a:rPr lang="hu-HU" sz="1600" dirty="0"/>
              <a:t>is a strong classifier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09297" y="429775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20059" y="4815385"/>
            <a:ext cx="27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every </a:t>
            </a:r>
            <a:r>
              <a:rPr lang="hu-HU" sz="1600" b="1" dirty="0"/>
              <a:t>h(x)</a:t>
            </a:r>
            <a:r>
              <a:rPr lang="hu-HU" sz="1600" dirty="0"/>
              <a:t> week learner</a:t>
            </a:r>
          </a:p>
          <a:p>
            <a:pPr algn="ctr"/>
            <a:r>
              <a:rPr lang="hu-HU" sz="1600" dirty="0"/>
              <a:t>make a prediction</a:t>
            </a:r>
          </a:p>
          <a:p>
            <a:pPr algn="ctr"/>
            <a:r>
              <a:rPr lang="hu-HU" sz="1600" dirty="0"/>
              <a:t>based on a single </a:t>
            </a:r>
            <a:r>
              <a:rPr lang="hu-HU" sz="1600" b="1" dirty="0"/>
              <a:t>Haar-feature</a:t>
            </a:r>
          </a:p>
        </p:txBody>
      </p:sp>
    </p:spTree>
    <p:extLst>
      <p:ext uri="{BB962C8B-B14F-4D97-AF65-F5344CB8AC3E}">
        <p14:creationId xmlns:p14="http://schemas.microsoft.com/office/powerpoint/2010/main" val="2535985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Cascading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0605" y="1194486"/>
            <a:ext cx="84073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boosting we can make the algorithm quite fast ...</a:t>
            </a:r>
          </a:p>
          <a:p>
            <a:r>
              <a:rPr lang="hu-HU" dirty="0"/>
              <a:t>	But can we do even better?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know that most of the image region is non-face region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</a:t>
            </a:r>
            <a:r>
              <a:rPr lang="en-US" dirty="0"/>
              <a:t>it is a better idea to have a simple method to check if a window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is not a face region</a:t>
            </a:r>
            <a:r>
              <a:rPr lang="hu-HU" dirty="0"/>
              <a:t>:</a:t>
            </a:r>
            <a:r>
              <a:rPr lang="en-US" dirty="0"/>
              <a:t> </a:t>
            </a:r>
            <a:r>
              <a:rPr lang="hu-HU" dirty="0"/>
              <a:t>i</a:t>
            </a:r>
            <a:r>
              <a:rPr lang="en-US" dirty="0"/>
              <a:t>f it is not, discard it in a single shot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do not process unnecessary regions: focus on regions where</a:t>
            </a:r>
          </a:p>
          <a:p>
            <a:r>
              <a:rPr lang="hu-HU" dirty="0">
                <a:sym typeface="Wingdings" panose="05000000000000000000" pitchFamily="2" charset="2"/>
              </a:rPr>
              <a:t>			there can be a face instead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          </a:t>
            </a:r>
            <a:r>
              <a:rPr lang="hu-HU" b="1" dirty="0">
                <a:sym typeface="Wingdings" panose="05000000000000000000" pitchFamily="2" charset="2"/>
              </a:rPr>
              <a:t>THIS IS WHY WE USE THE CASCADE CLASSIFIER CONCEPT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4746" y="4695568"/>
            <a:ext cx="7926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applying all the ~</a:t>
            </a:r>
            <a:r>
              <a:rPr lang="hu-HU" b="1" dirty="0"/>
              <a:t>6000</a:t>
            </a:r>
            <a:r>
              <a:rPr lang="hu-HU" dirty="0"/>
              <a:t> </a:t>
            </a:r>
            <a:r>
              <a:rPr lang="hu-HU" b="1" dirty="0"/>
              <a:t>Haar-features</a:t>
            </a:r>
            <a:r>
              <a:rPr lang="hu-HU" dirty="0"/>
              <a:t>: we use the most relevant ones</a:t>
            </a:r>
          </a:p>
          <a:p>
            <a:r>
              <a:rPr lang="hu-HU" dirty="0"/>
              <a:t>	in the first iteration (first stages contain very less features: </a:t>
            </a:r>
            <a:r>
              <a:rPr lang="hu-HU" b="1" dirty="0"/>
              <a:t>1, 10, 15, 50</a:t>
            </a:r>
            <a:r>
              <a:rPr lang="hu-HU" dirty="0"/>
              <a:t>...)</a:t>
            </a:r>
          </a:p>
          <a:p>
            <a:r>
              <a:rPr lang="hu-HU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47750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Cascading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0605" y="1194486"/>
            <a:ext cx="652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find the most relevant features? </a:t>
            </a:r>
          </a:p>
          <a:p>
            <a:r>
              <a:rPr lang="hu-HU" b="1" dirty="0">
                <a:sym typeface="Wingdings" panose="05000000000000000000" pitchFamily="2" charset="2"/>
              </a:rPr>
              <a:t> 	</a:t>
            </a:r>
            <a:r>
              <a:rPr lang="hu-HU" dirty="0">
                <a:sym typeface="Wingdings" panose="05000000000000000000" pitchFamily="2" charset="2"/>
              </a:rPr>
              <a:t>~ boosting algorithm has already found the best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8437" y="26049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H(x) = 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11294" y="2383141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294" y="2383141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78823" y="2756681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4916" y="1919014"/>
            <a:ext cx="2960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keep combining </a:t>
            </a:r>
            <a:r>
              <a:rPr lang="hu-HU" sz="1600" b="1" dirty="0"/>
              <a:t>h(x)</a:t>
            </a:r>
          </a:p>
          <a:p>
            <a:pPr algn="ctr"/>
            <a:r>
              <a:rPr lang="hu-HU" sz="1600" dirty="0"/>
              <a:t>weak learners (weak learner with</a:t>
            </a:r>
          </a:p>
          <a:p>
            <a:pPr algn="ctr"/>
            <a:r>
              <a:rPr lang="hu-HU" sz="1600" dirty="0"/>
              <a:t>a single </a:t>
            </a:r>
            <a:r>
              <a:rPr lang="hu-HU" sz="1600" b="1" dirty="0"/>
              <a:t>Haar-feature</a:t>
            </a:r>
            <a:r>
              <a:rPr lang="hu-HU" sz="1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8082" y="3073294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final </a:t>
            </a:r>
            <a:r>
              <a:rPr lang="hu-HU" sz="1600" b="1" dirty="0"/>
              <a:t>H(x)</a:t>
            </a:r>
            <a:r>
              <a:rPr lang="hu-HU" sz="1600" dirty="0"/>
              <a:t> model which</a:t>
            </a:r>
          </a:p>
          <a:p>
            <a:pPr algn="ctr"/>
            <a:r>
              <a:rPr lang="hu-HU" sz="1600" dirty="0"/>
              <a:t>is a strong classifier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5113" y="276551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5875" y="3283147"/>
            <a:ext cx="27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every </a:t>
            </a:r>
            <a:r>
              <a:rPr lang="hu-HU" sz="1600" b="1" dirty="0"/>
              <a:t>h(x)</a:t>
            </a:r>
            <a:r>
              <a:rPr lang="hu-HU" sz="1600" dirty="0"/>
              <a:t> week learner</a:t>
            </a:r>
          </a:p>
          <a:p>
            <a:pPr algn="ctr"/>
            <a:r>
              <a:rPr lang="hu-HU" sz="1600" dirty="0"/>
              <a:t>make a prediction</a:t>
            </a:r>
          </a:p>
          <a:p>
            <a:pPr algn="ctr"/>
            <a:r>
              <a:rPr lang="hu-HU" sz="1600" dirty="0"/>
              <a:t>based on a single </a:t>
            </a:r>
            <a:r>
              <a:rPr lang="hu-HU" sz="1600" b="1" dirty="0"/>
              <a:t>Haar-feature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4569" y="4330485"/>
            <a:ext cx="7710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THE h(x) CLASSIFIERS WITH HIGHER </a:t>
            </a:r>
            <a:r>
              <a:rPr lang="el-GR" b="1" dirty="0"/>
              <a:t>α</a:t>
            </a:r>
            <a:r>
              <a:rPr lang="hu-HU" b="1" dirty="0"/>
              <a:t> VALUES ARE THE RELEVANT FEATURES !!!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if the window does not contain the most relevant features we</a:t>
            </a:r>
          </a:p>
          <a:p>
            <a:r>
              <a:rPr lang="hu-HU" dirty="0">
                <a:sym typeface="Wingdings" panose="05000000000000000000" pitchFamily="2" charset="2"/>
              </a:rPr>
              <a:t>		can consider the next region on the image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1407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Cascading</a:t>
            </a:r>
          </a:p>
        </p:txBody>
      </p:sp>
      <p:sp>
        <p:nvSpPr>
          <p:cNvPr id="3" name="Oval 2"/>
          <p:cNvSpPr/>
          <p:nvPr/>
        </p:nvSpPr>
        <p:spPr>
          <a:xfrm>
            <a:off x="2545492" y="2059460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77947" y="2059460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2" y="2059459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738184" y="2574323"/>
            <a:ext cx="807308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4" idx="2"/>
          </p:cNvCxnSpPr>
          <p:nvPr/>
        </p:nvCxnSpPr>
        <p:spPr>
          <a:xfrm>
            <a:off x="3575221" y="2574325"/>
            <a:ext cx="12027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5" idx="2"/>
          </p:cNvCxnSpPr>
          <p:nvPr/>
        </p:nvCxnSpPr>
        <p:spPr>
          <a:xfrm flipV="1">
            <a:off x="5807676" y="2574324"/>
            <a:ext cx="120272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40131" y="2574322"/>
            <a:ext cx="120272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8140" y="1690127"/>
            <a:ext cx="13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first feature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86138" y="1690127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second feature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8293" y="1690127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third feature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060356" y="3245711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292811" y="3245710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25266" y="3245710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7824" y="400857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NOT A FACE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05369" y="400378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NOT A 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6387" y="2389656"/>
            <a:ext cx="64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FACE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79769" y="400378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NOT A FACE</a:t>
            </a:r>
          </a:p>
        </p:txBody>
      </p:sp>
    </p:spTree>
    <p:extLst>
      <p:ext uri="{BB962C8B-B14F-4D97-AF65-F5344CB8AC3E}">
        <p14:creationId xmlns:p14="http://schemas.microsoft.com/office/powerpoint/2010/main" val="203913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0F626EB4-AE42-4AD1-A676-9A31B3BE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8" name="Rectangle 7"/>
          <p:cNvSpPr/>
          <p:nvPr/>
        </p:nvSpPr>
        <p:spPr>
          <a:xfrm>
            <a:off x="4920416" y="1427077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9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9C6ED7ED-7C47-423A-9C4F-57A1457D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8A9496-5A56-4B94-AE91-9BC46A655E5D}"/>
              </a:ext>
            </a:extLst>
          </p:cNvPr>
          <p:cNvSpPr/>
          <p:nvPr/>
        </p:nvSpPr>
        <p:spPr>
          <a:xfrm>
            <a:off x="5208092" y="1427077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054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2CDF18C5-6CAE-4D2F-843F-1E6CA8D0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DDF339-4B1C-420D-9A93-D3529C37041B}"/>
              </a:ext>
            </a:extLst>
          </p:cNvPr>
          <p:cNvSpPr/>
          <p:nvPr/>
        </p:nvSpPr>
        <p:spPr>
          <a:xfrm>
            <a:off x="5526591" y="1427077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F1504CBC-35F2-4BEF-B96E-C1E8B394C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2166B9-F199-4CF5-B3A6-10EE67F4778C}"/>
              </a:ext>
            </a:extLst>
          </p:cNvPr>
          <p:cNvSpPr/>
          <p:nvPr/>
        </p:nvSpPr>
        <p:spPr>
          <a:xfrm>
            <a:off x="6096000" y="1427077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83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BE5E941-A203-4F00-9BA4-98FD77B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8" name="Rectangle 7"/>
          <p:cNvSpPr/>
          <p:nvPr/>
        </p:nvSpPr>
        <p:spPr>
          <a:xfrm>
            <a:off x="4348162" y="247504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100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BE5E941-A203-4F00-9BA4-98FD77B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427077"/>
            <a:ext cx="3910013" cy="5239418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8" name="Rectangle 7"/>
          <p:cNvSpPr/>
          <p:nvPr/>
        </p:nvSpPr>
        <p:spPr>
          <a:xfrm>
            <a:off x="5236368" y="2464767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300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1074</Words>
  <Application>Microsoft Office PowerPoint</Application>
  <PresentationFormat>Widescreen</PresentationFormat>
  <Paragraphs>721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Open Computer Vision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Haar-features</vt:lpstr>
      <vt:lpstr>Haar-features</vt:lpstr>
      <vt:lpstr>Haar-features</vt:lpstr>
      <vt:lpstr>Haar-features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Computer Vision - Boosting</vt:lpstr>
      <vt:lpstr>Cascading</vt:lpstr>
      <vt:lpstr>Cascading</vt:lpstr>
      <vt:lpstr>Cascading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Computer Vision</dc:title>
  <dc:creator>Ravikant Tyagi</dc:creator>
  <cp:lastModifiedBy>Ravikant Tyagi</cp:lastModifiedBy>
  <cp:revision>3</cp:revision>
  <dcterms:created xsi:type="dcterms:W3CDTF">2019-08-26T16:12:04Z</dcterms:created>
  <dcterms:modified xsi:type="dcterms:W3CDTF">2019-08-26T16:15:57Z</dcterms:modified>
</cp:coreProperties>
</file>