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458-2DE8-4B5A-AD49-ECE6920A5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0BAE2-7B9B-494F-B063-656785F11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CF81DA-3AD4-4341-BE7F-9F4A079080B7}"/>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1E4DF0FF-DC34-4827-B0AC-4DDB6FB34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03AEC-00D0-4C69-ABF4-A283FCA22ADF}"/>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2224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E31B-FA0C-405F-AD03-B210BB7F3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30F28A-593D-4065-BCDD-A22C78C3D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D670-4003-4CDF-8FEE-6132527972F3}"/>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2B471FB0-5518-4650-A2B3-1A6CABB83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01352-03D6-4629-8279-206570C45B80}"/>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09860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479C4-C03F-489B-9D52-F1A7C62CB3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05980-5C39-4417-93C3-6814EEA91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7A35B-54A3-423A-B9CB-13E30767AC6B}"/>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732E33CA-3E73-4053-BD17-B6EA5A36B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66431-FD74-4BEB-BB85-CD9D31E4577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63016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6561-AAD5-47A7-B298-856101E9E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8603C-87EC-4CFE-AA0B-1F128A5AA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9ED80-A3BC-478F-AF7D-0F5788433471}"/>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5A4D8B63-CB0A-486B-BCAC-B34F6A4B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98C83-4C76-46FE-B2B5-9EEE193CCBC5}"/>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30514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6396-9704-4787-AE26-8989D9850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F1B08-5957-4437-AAB5-95CAC3C8E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89780-C468-4388-9AED-3FC8AC43C88E}"/>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943DE2FE-9857-439A-A0C7-FAEC98D8A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20026-C22E-4A9D-A489-4B43BDCCE64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54595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DD1-3C30-42C6-A782-0E8410EAB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96D9B-0B4A-4AC1-84AE-48504464A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2CDD-513B-4461-8506-D979BC3C2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63986-3C1E-45D5-B7F1-4A66DA7016F7}"/>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6" name="Footer Placeholder 5">
            <a:extLst>
              <a:ext uri="{FF2B5EF4-FFF2-40B4-BE49-F238E27FC236}">
                <a16:creationId xmlns:a16="http://schemas.microsoft.com/office/drawing/2014/main" id="{8E739090-CDE9-4CE0-9E67-C69B252A7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84297-B2C7-4E29-8033-E26580B3845F}"/>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8767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6E73-0D25-44DD-88BE-7FEB755C2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11326-CDF3-4D28-9BE3-208113A25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41741-DC04-4BA6-BF5C-363F33DCE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DEA58-729E-4765-B0D1-B04B3F27B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D1C59-9D3E-4D8E-AC4A-C9ACA2AB7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B30C52-3CF7-4C2A-AD7D-95123D7BB378}"/>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8" name="Footer Placeholder 7">
            <a:extLst>
              <a:ext uri="{FF2B5EF4-FFF2-40B4-BE49-F238E27FC236}">
                <a16:creationId xmlns:a16="http://schemas.microsoft.com/office/drawing/2014/main" id="{C27F4287-D196-400D-96D8-9E3DCEBBE5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761061-17DD-48DB-9434-B51C11F65142}"/>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46519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A48B-6181-4ABC-8425-E093D32BD0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FD48B-FCDB-43CE-9AE0-06F164BA8307}"/>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4" name="Footer Placeholder 3">
            <a:extLst>
              <a:ext uri="{FF2B5EF4-FFF2-40B4-BE49-F238E27FC236}">
                <a16:creationId xmlns:a16="http://schemas.microsoft.com/office/drawing/2014/main" id="{55D5B578-8A3E-42F4-9DBC-B7CCC0DE4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BFC6D-A9AF-4FD0-8097-43A71819C089}"/>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14571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68DB5-D266-4D3A-895B-914F77C62D34}"/>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3" name="Footer Placeholder 2">
            <a:extLst>
              <a:ext uri="{FF2B5EF4-FFF2-40B4-BE49-F238E27FC236}">
                <a16:creationId xmlns:a16="http://schemas.microsoft.com/office/drawing/2014/main" id="{F3B75D7E-8E06-41FC-9E72-E13536511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999A93-F32D-429F-BB7B-935AD1AC19A2}"/>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0190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2914-9D13-4A8D-BF60-65420FD74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06EDB-A388-4C4B-B347-E8CA3C182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140AC-CF15-4CB3-BC79-3DC97F480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A9199-71CB-4DDB-ADC7-434951206B4D}"/>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6" name="Footer Placeholder 5">
            <a:extLst>
              <a:ext uri="{FF2B5EF4-FFF2-40B4-BE49-F238E27FC236}">
                <a16:creationId xmlns:a16="http://schemas.microsoft.com/office/drawing/2014/main" id="{7CE2F60F-BA5A-4CAE-AB69-9983E4C3F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8AAD5-BEC2-494D-B2C0-005DFFDD681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32867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EDA5-DAD6-4D56-842C-E9E88A4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6E1162-8F35-4149-B8CF-6E4F2A166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52A3EE-1FD9-4BC4-A499-2E2AD6672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2B70B-89F2-4BE9-BD51-8FA31322E805}"/>
              </a:ext>
            </a:extLst>
          </p:cNvPr>
          <p:cNvSpPr>
            <a:spLocks noGrp="1"/>
          </p:cNvSpPr>
          <p:nvPr>
            <p:ph type="dt" sz="half" idx="10"/>
          </p:nvPr>
        </p:nvSpPr>
        <p:spPr/>
        <p:txBody>
          <a:bodyPr/>
          <a:lstStyle/>
          <a:p>
            <a:fld id="{B6C45C94-4D0F-4666-B02C-14B6D3250085}" type="datetimeFigureOut">
              <a:rPr lang="en-US" smtClean="0"/>
              <a:t>8/11/2019</a:t>
            </a:fld>
            <a:endParaRPr lang="en-US"/>
          </a:p>
        </p:txBody>
      </p:sp>
      <p:sp>
        <p:nvSpPr>
          <p:cNvPr id="6" name="Footer Placeholder 5">
            <a:extLst>
              <a:ext uri="{FF2B5EF4-FFF2-40B4-BE49-F238E27FC236}">
                <a16:creationId xmlns:a16="http://schemas.microsoft.com/office/drawing/2014/main" id="{D4F69B84-2B6D-4A87-8138-A8A4AB803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32E1A-C430-4A66-8146-E2827AF3F1DE}"/>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075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2AF5-23ED-42B8-BFB5-764E91591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480B4-2453-4F5A-9BF6-EFA2A7366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27C62-3141-4E30-BFC9-7585D0744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5C94-4D0F-4666-B02C-14B6D3250085}" type="datetimeFigureOut">
              <a:rPr lang="en-US" smtClean="0"/>
              <a:t>8/11/2019</a:t>
            </a:fld>
            <a:endParaRPr lang="en-US"/>
          </a:p>
        </p:txBody>
      </p:sp>
      <p:sp>
        <p:nvSpPr>
          <p:cNvPr id="5" name="Footer Placeholder 4">
            <a:extLst>
              <a:ext uri="{FF2B5EF4-FFF2-40B4-BE49-F238E27FC236}">
                <a16:creationId xmlns:a16="http://schemas.microsoft.com/office/drawing/2014/main" id="{C76D47BC-4254-4036-BF1D-C1DE582A9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9DC849-6ED8-4A58-8489-DC1396026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16A4E-C1B0-48B8-A249-69B136BAD8C6}" type="slidenum">
              <a:rPr lang="en-US" smtClean="0"/>
              <a:t>‹#›</a:t>
            </a:fld>
            <a:endParaRPr lang="en-US"/>
          </a:p>
        </p:txBody>
      </p:sp>
    </p:spTree>
    <p:extLst>
      <p:ext uri="{BB962C8B-B14F-4D97-AF65-F5344CB8AC3E}">
        <p14:creationId xmlns:p14="http://schemas.microsoft.com/office/powerpoint/2010/main" val="281965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DF12-99CF-4403-9EEA-5BF85F75368E}"/>
              </a:ext>
            </a:extLst>
          </p:cNvPr>
          <p:cNvSpPr>
            <a:spLocks noGrp="1"/>
          </p:cNvSpPr>
          <p:nvPr>
            <p:ph type="ctrTitle"/>
          </p:nvPr>
        </p:nvSpPr>
        <p:spPr/>
        <p:txBody>
          <a:bodyPr/>
          <a:lstStyle/>
          <a:p>
            <a:r>
              <a:rPr lang="en-US" dirty="0"/>
              <a:t>Dimensionality Reduction Techniques</a:t>
            </a:r>
          </a:p>
        </p:txBody>
      </p:sp>
      <p:sp>
        <p:nvSpPr>
          <p:cNvPr id="3" name="Subtitle 2">
            <a:extLst>
              <a:ext uri="{FF2B5EF4-FFF2-40B4-BE49-F238E27FC236}">
                <a16:creationId xmlns:a16="http://schemas.microsoft.com/office/drawing/2014/main" id="{E7EA1409-A277-4287-A351-3CFDEAF1CB14}"/>
              </a:ext>
            </a:extLst>
          </p:cNvPr>
          <p:cNvSpPr>
            <a:spLocks noGrp="1"/>
          </p:cNvSpPr>
          <p:nvPr>
            <p:ph type="subTitle" idx="1"/>
          </p:nvPr>
        </p:nvSpPr>
        <p:spPr>
          <a:xfrm>
            <a:off x="8300720" y="5479257"/>
            <a:ext cx="2783840" cy="1020762"/>
          </a:xfrm>
        </p:spPr>
        <p:txBody>
          <a:bodyPr>
            <a:normAutofit/>
          </a:bodyPr>
          <a:lstStyle/>
          <a:p>
            <a:r>
              <a:rPr lang="en-US" dirty="0"/>
              <a:t>By : Ravi</a:t>
            </a:r>
          </a:p>
        </p:txBody>
      </p:sp>
    </p:spTree>
    <p:extLst>
      <p:ext uri="{BB962C8B-B14F-4D97-AF65-F5344CB8AC3E}">
        <p14:creationId xmlns:p14="http://schemas.microsoft.com/office/powerpoint/2010/main" val="59616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E893-EB80-4F46-8EBE-48E3DF277BCA}"/>
              </a:ext>
            </a:extLst>
          </p:cNvPr>
          <p:cNvSpPr>
            <a:spLocks noGrp="1"/>
          </p:cNvSpPr>
          <p:nvPr>
            <p:ph type="title"/>
          </p:nvPr>
        </p:nvSpPr>
        <p:spPr/>
        <p:txBody>
          <a:bodyPr/>
          <a:lstStyle/>
          <a:p>
            <a:pPr algn="ctr"/>
            <a:r>
              <a:rPr lang="en-US" b="1" dirty="0"/>
              <a:t>Backward Feature Elimination</a:t>
            </a:r>
            <a:endParaRPr lang="en-US" dirty="0"/>
          </a:p>
        </p:txBody>
      </p:sp>
      <p:sp>
        <p:nvSpPr>
          <p:cNvPr id="3" name="Content Placeholder 2">
            <a:extLst>
              <a:ext uri="{FF2B5EF4-FFF2-40B4-BE49-F238E27FC236}">
                <a16:creationId xmlns:a16="http://schemas.microsoft.com/office/drawing/2014/main" id="{B930CB88-D05E-4942-9D0A-419161745BD7}"/>
              </a:ext>
            </a:extLst>
          </p:cNvPr>
          <p:cNvSpPr>
            <a:spLocks noGrp="1"/>
          </p:cNvSpPr>
          <p:nvPr>
            <p:ph idx="1"/>
          </p:nvPr>
        </p:nvSpPr>
        <p:spPr/>
        <p:txBody>
          <a:bodyPr>
            <a:normAutofit lnSpcReduction="10000"/>
          </a:bodyPr>
          <a:lstStyle/>
          <a:p>
            <a:r>
              <a:rPr lang="en-US" dirty="0"/>
              <a:t>We first take all the n variables present in our dataset and train the model using them</a:t>
            </a:r>
          </a:p>
          <a:p>
            <a:r>
              <a:rPr lang="en-US" dirty="0"/>
              <a:t>We then calculate the performance of the model</a:t>
            </a:r>
          </a:p>
          <a:p>
            <a:r>
              <a:rPr lang="en-US" dirty="0"/>
              <a:t>Now, we compute the performance of the model after eliminating each variable (n times), i.e., we drop one variable every time and train the model on the remaining n-1 variables</a:t>
            </a:r>
          </a:p>
          <a:p>
            <a:r>
              <a:rPr lang="en-US" dirty="0"/>
              <a:t>We identify the variable whose removal has produced the smallest (or no) change in the performance of the model, and then drop that variable</a:t>
            </a:r>
          </a:p>
          <a:p>
            <a:r>
              <a:rPr lang="en-US" dirty="0"/>
              <a:t>Repeat this process until no variable can be dropped</a:t>
            </a:r>
          </a:p>
          <a:p>
            <a:endParaRPr lang="en-US" dirty="0"/>
          </a:p>
        </p:txBody>
      </p:sp>
    </p:spTree>
    <p:extLst>
      <p:ext uri="{BB962C8B-B14F-4D97-AF65-F5344CB8AC3E}">
        <p14:creationId xmlns:p14="http://schemas.microsoft.com/office/powerpoint/2010/main" val="311186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26DA-0B45-4020-B96A-BE4A4174B838}"/>
              </a:ext>
            </a:extLst>
          </p:cNvPr>
          <p:cNvSpPr>
            <a:spLocks noGrp="1"/>
          </p:cNvSpPr>
          <p:nvPr>
            <p:ph type="title"/>
          </p:nvPr>
        </p:nvSpPr>
        <p:spPr/>
        <p:txBody>
          <a:bodyPr/>
          <a:lstStyle/>
          <a:p>
            <a:pPr algn="ctr"/>
            <a:r>
              <a:rPr lang="en-US" b="1" dirty="0"/>
              <a:t>Forward Feature Selection</a:t>
            </a:r>
            <a:endParaRPr lang="en-US" dirty="0"/>
          </a:p>
        </p:txBody>
      </p:sp>
      <p:sp>
        <p:nvSpPr>
          <p:cNvPr id="3" name="Content Placeholder 2">
            <a:extLst>
              <a:ext uri="{FF2B5EF4-FFF2-40B4-BE49-F238E27FC236}">
                <a16:creationId xmlns:a16="http://schemas.microsoft.com/office/drawing/2014/main" id="{EFF571C2-C9AB-48D2-990B-259CDF863DE3}"/>
              </a:ext>
            </a:extLst>
          </p:cNvPr>
          <p:cNvSpPr>
            <a:spLocks noGrp="1"/>
          </p:cNvSpPr>
          <p:nvPr>
            <p:ph idx="1"/>
          </p:nvPr>
        </p:nvSpPr>
        <p:spPr/>
        <p:txBody>
          <a:bodyPr>
            <a:normAutofit fontScale="92500" lnSpcReduction="10000"/>
          </a:bodyPr>
          <a:lstStyle/>
          <a:p>
            <a:r>
              <a:rPr lang="en-US" dirty="0"/>
              <a:t>This is the opposite process of the Backward Feature Elimination we saw above. Instead of eliminating features, we try to find the best features which improve the performance of the model. This technique works as follows:</a:t>
            </a:r>
          </a:p>
          <a:p>
            <a:r>
              <a:rPr lang="en-US" dirty="0"/>
              <a:t>We start with a single feature. Essentially, we train the model n number of times using each feature separately</a:t>
            </a:r>
          </a:p>
          <a:p>
            <a:r>
              <a:rPr lang="en-US" dirty="0"/>
              <a:t>The variable giving the best performance is selected as the starting variable</a:t>
            </a:r>
          </a:p>
          <a:p>
            <a:r>
              <a:rPr lang="en-US" dirty="0"/>
              <a:t>Then we repeat this process and add one variable at a time. The variable that produces the highest increase in performance is retained</a:t>
            </a:r>
          </a:p>
          <a:p>
            <a:r>
              <a:rPr lang="en-US" dirty="0"/>
              <a:t>We repeat this process until no significant improvement is seen in the model’s performance</a:t>
            </a:r>
          </a:p>
        </p:txBody>
      </p:sp>
    </p:spTree>
    <p:extLst>
      <p:ext uri="{BB962C8B-B14F-4D97-AF65-F5344CB8AC3E}">
        <p14:creationId xmlns:p14="http://schemas.microsoft.com/office/powerpoint/2010/main" val="48832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E999-02B5-4C20-903A-23BCCF37F395}"/>
              </a:ext>
            </a:extLst>
          </p:cNvPr>
          <p:cNvSpPr>
            <a:spLocks noGrp="1"/>
          </p:cNvSpPr>
          <p:nvPr>
            <p:ph type="title"/>
          </p:nvPr>
        </p:nvSpPr>
        <p:spPr/>
        <p:txBody>
          <a:bodyPr/>
          <a:lstStyle/>
          <a:p>
            <a:pPr algn="ctr"/>
            <a:r>
              <a:rPr lang="en-US" b="1" dirty="0"/>
              <a:t>Principal Component Analysis (PCA)</a:t>
            </a:r>
            <a:endParaRPr lang="en-US" dirty="0"/>
          </a:p>
        </p:txBody>
      </p:sp>
      <p:sp>
        <p:nvSpPr>
          <p:cNvPr id="3" name="Content Placeholder 2">
            <a:extLst>
              <a:ext uri="{FF2B5EF4-FFF2-40B4-BE49-F238E27FC236}">
                <a16:creationId xmlns:a16="http://schemas.microsoft.com/office/drawing/2014/main" id="{4DE12EB3-396B-41DA-AE05-B2D99CDC1301}"/>
              </a:ext>
            </a:extLst>
          </p:cNvPr>
          <p:cNvSpPr>
            <a:spLocks noGrp="1"/>
          </p:cNvSpPr>
          <p:nvPr>
            <p:ph idx="1"/>
          </p:nvPr>
        </p:nvSpPr>
        <p:spPr/>
        <p:txBody>
          <a:bodyPr>
            <a:normAutofit/>
          </a:bodyPr>
          <a:lstStyle/>
          <a:p>
            <a:pPr marL="0" indent="0">
              <a:buNone/>
            </a:pPr>
            <a:r>
              <a:rPr lang="en-US" dirty="0"/>
              <a:t>PCA is a technique which helps us in extracting a new set of variables from an existing large set of variables. These newly extracted variables are called Principal Components. A principal component is a linear combination of the original variables</a:t>
            </a:r>
          </a:p>
          <a:p>
            <a:r>
              <a:rPr lang="en-US" dirty="0"/>
              <a:t>Principal components are extracted in such a way that the first principal component explains maximum variance in the dataset</a:t>
            </a:r>
          </a:p>
          <a:p>
            <a:r>
              <a:rPr lang="en-US" dirty="0"/>
              <a:t>Second principal component tries to explain the remaining variance in the dataset and is uncorrelated to the first principal component</a:t>
            </a:r>
          </a:p>
          <a:p>
            <a:r>
              <a:rPr lang="en-US" dirty="0"/>
              <a:t>Third principal component tries to explain the variance which is not explained by the first two principal components and so on</a:t>
            </a:r>
          </a:p>
          <a:p>
            <a:endParaRPr lang="en-US" dirty="0"/>
          </a:p>
        </p:txBody>
      </p:sp>
    </p:spTree>
    <p:extLst>
      <p:ext uri="{BB962C8B-B14F-4D97-AF65-F5344CB8AC3E}">
        <p14:creationId xmlns:p14="http://schemas.microsoft.com/office/powerpoint/2010/main" val="120851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E6FD-C3EB-492E-B504-748D9D1787C4}"/>
              </a:ext>
            </a:extLst>
          </p:cNvPr>
          <p:cNvSpPr>
            <a:spLocks noGrp="1"/>
          </p:cNvSpPr>
          <p:nvPr>
            <p:ph type="title"/>
          </p:nvPr>
        </p:nvSpPr>
        <p:spPr/>
        <p:txBody>
          <a:bodyPr/>
          <a:lstStyle/>
          <a:p>
            <a:pPr algn="ctr"/>
            <a:r>
              <a:rPr lang="en-US" b="1" dirty="0"/>
              <a:t>Principal Component Analysis (PCA)</a:t>
            </a:r>
            <a:endParaRPr lang="en-US" dirty="0"/>
          </a:p>
        </p:txBody>
      </p:sp>
      <p:sp>
        <p:nvSpPr>
          <p:cNvPr id="3" name="Content Placeholder 2">
            <a:extLst>
              <a:ext uri="{FF2B5EF4-FFF2-40B4-BE49-F238E27FC236}">
                <a16:creationId xmlns:a16="http://schemas.microsoft.com/office/drawing/2014/main" id="{74069C51-2441-473D-A790-D32CE0272CCE}"/>
              </a:ext>
            </a:extLst>
          </p:cNvPr>
          <p:cNvSpPr>
            <a:spLocks noGrp="1"/>
          </p:cNvSpPr>
          <p:nvPr>
            <p:ph idx="1"/>
          </p:nvPr>
        </p:nvSpPr>
        <p:spPr/>
        <p:txBody>
          <a:bodyPr/>
          <a:lstStyle/>
          <a:p>
            <a:pPr marL="0" indent="0">
              <a:buNone/>
            </a:pPr>
            <a:r>
              <a:rPr lang="en-US" dirty="0"/>
              <a:t>We can use a linear algebra concept called </a:t>
            </a:r>
            <a:r>
              <a:rPr lang="en-US" b="1" dirty="0"/>
              <a:t>eigenvectors</a:t>
            </a:r>
            <a:r>
              <a:rPr lang="en-US" dirty="0"/>
              <a:t>! Essentially, we compute the covariance matrix of our data and consider that covariance matrix’s largest </a:t>
            </a:r>
            <a:r>
              <a:rPr lang="en-US" b="1" dirty="0"/>
              <a:t>eigenvectors</a:t>
            </a:r>
            <a:r>
              <a:rPr lang="en-US" dirty="0"/>
              <a:t>. Those are our </a:t>
            </a:r>
            <a:r>
              <a:rPr lang="en-US" i="1" dirty="0"/>
              <a:t>principal axes</a:t>
            </a:r>
            <a:r>
              <a:rPr lang="en-US" dirty="0"/>
              <a:t> and the axes that we project our data onto to reduce dimensions.</a:t>
            </a:r>
          </a:p>
          <a:p>
            <a:pPr marL="0" indent="0">
              <a:buNone/>
            </a:pPr>
            <a:r>
              <a:rPr lang="en-US" dirty="0"/>
              <a:t>Using this approach, we can take high-dimensional data and reduce it down to a lower dimension by selecting the largest eigenvectors of the covariance matrix and projecting onto those eigenvectors.</a:t>
            </a:r>
          </a:p>
        </p:txBody>
      </p:sp>
    </p:spTree>
    <p:extLst>
      <p:ext uri="{BB962C8B-B14F-4D97-AF65-F5344CB8AC3E}">
        <p14:creationId xmlns:p14="http://schemas.microsoft.com/office/powerpoint/2010/main" val="212770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CDE1-9EAD-4E1E-AF11-505321F9CD0A}"/>
              </a:ext>
            </a:extLst>
          </p:cNvPr>
          <p:cNvSpPr>
            <a:spLocks noGrp="1"/>
          </p:cNvSpPr>
          <p:nvPr>
            <p:ph type="title"/>
          </p:nvPr>
        </p:nvSpPr>
        <p:spPr/>
        <p:txBody>
          <a:bodyPr/>
          <a:lstStyle/>
          <a:p>
            <a:pPr algn="ctr"/>
            <a:r>
              <a:rPr lang="en-US" b="1" dirty="0"/>
              <a:t>Linear Discriminant Analysis</a:t>
            </a:r>
            <a:endParaRPr lang="en-US" dirty="0"/>
          </a:p>
        </p:txBody>
      </p:sp>
      <p:sp>
        <p:nvSpPr>
          <p:cNvPr id="3" name="Content Placeholder 2">
            <a:extLst>
              <a:ext uri="{FF2B5EF4-FFF2-40B4-BE49-F238E27FC236}">
                <a16:creationId xmlns:a16="http://schemas.microsoft.com/office/drawing/2014/main" id="{6D9DB911-FBB5-4324-AEA1-01EC8B9D2CD5}"/>
              </a:ext>
            </a:extLst>
          </p:cNvPr>
          <p:cNvSpPr>
            <a:spLocks noGrp="1"/>
          </p:cNvSpPr>
          <p:nvPr>
            <p:ph idx="1"/>
          </p:nvPr>
        </p:nvSpPr>
        <p:spPr/>
        <p:txBody>
          <a:bodyPr>
            <a:normAutofit lnSpcReduction="10000"/>
          </a:bodyPr>
          <a:lstStyle/>
          <a:p>
            <a:pPr marL="0" indent="0">
              <a:buNone/>
            </a:pPr>
            <a:r>
              <a:rPr lang="en-US" dirty="0"/>
              <a:t>Another type of dimensionality reduction technique is called </a:t>
            </a:r>
            <a:r>
              <a:rPr lang="en-US" b="1" dirty="0"/>
              <a:t>linear discriminant analysis (LDA)</a:t>
            </a:r>
            <a:r>
              <a:rPr lang="en-US" dirty="0"/>
              <a:t>. Similar to PCA, we want to find the best hyperplane and project our data onto it. However, there is one big distinction: </a:t>
            </a:r>
            <a:r>
              <a:rPr lang="en-US" i="1" dirty="0"/>
              <a:t>LDA is supervised</a:t>
            </a:r>
            <a:r>
              <a:rPr lang="en-US" dirty="0"/>
              <a:t>! With PCA, we were using eigenvectors from our data to figure out the axis of maximum variance. However, with LDA, we want the </a:t>
            </a:r>
            <a:r>
              <a:rPr lang="en-US" i="1" dirty="0"/>
              <a:t>axis of maximum class separation</a:t>
            </a:r>
            <a:r>
              <a:rPr lang="en-US" dirty="0"/>
              <a:t>! In other words, we want the axis that separates the classes with the maximum margin of separation.</a:t>
            </a:r>
          </a:p>
          <a:p>
            <a:pPr marL="0" indent="0">
              <a:buNone/>
            </a:pPr>
            <a:r>
              <a:rPr lang="en-US" dirty="0"/>
              <a:t>With LDA, we choose the axis so that Class 1 and Class 2 are maximally separated, i.e., the distance between their means is maximal. We must have class labels for LDA because we need to compute the mean of each class to figure out the optimal plane.</a:t>
            </a:r>
          </a:p>
        </p:txBody>
      </p:sp>
    </p:spTree>
    <p:extLst>
      <p:ext uri="{BB962C8B-B14F-4D97-AF65-F5344CB8AC3E}">
        <p14:creationId xmlns:p14="http://schemas.microsoft.com/office/powerpoint/2010/main" val="44805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D880-90FC-42C4-B47B-636FD6FB7414}"/>
              </a:ext>
            </a:extLst>
          </p:cNvPr>
          <p:cNvSpPr>
            <a:spLocks noGrp="1"/>
          </p:cNvSpPr>
          <p:nvPr>
            <p:ph type="title"/>
          </p:nvPr>
        </p:nvSpPr>
        <p:spPr/>
        <p:txBody>
          <a:bodyPr>
            <a:normAutofit/>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5ADE10A5-121C-4B5F-9FD6-451CE1DE3D5B}"/>
              </a:ext>
            </a:extLst>
          </p:cNvPr>
          <p:cNvSpPr>
            <a:spLocks noGrp="1"/>
          </p:cNvSpPr>
          <p:nvPr>
            <p:ph idx="1"/>
          </p:nvPr>
        </p:nvSpPr>
        <p:spPr/>
        <p:txBody>
          <a:bodyPr>
            <a:normAutofit fontScale="92500" lnSpcReduction="10000"/>
          </a:bodyPr>
          <a:lstStyle/>
          <a:p>
            <a:pPr fontAlgn="base"/>
            <a:r>
              <a:rPr lang="en-US" dirty="0"/>
              <a:t>A more recent dimensionality reduction technique that’s been widely adopted is </a:t>
            </a:r>
            <a:r>
              <a:rPr lang="en-US" b="1" dirty="0"/>
              <a:t>t-Distributed Stochastic Neighbor Embedding (t-SNE)</a:t>
            </a:r>
            <a:r>
              <a:rPr lang="en-US" dirty="0"/>
              <a:t> by Laurens Van Der </a:t>
            </a:r>
            <a:r>
              <a:rPr lang="en-US" dirty="0" err="1"/>
              <a:t>Maaten</a:t>
            </a:r>
            <a:r>
              <a:rPr lang="en-US" dirty="0"/>
              <a:t> (2008). t-SNE fundamentally differs from PCA and LDA because it is </a:t>
            </a:r>
            <a:r>
              <a:rPr lang="en-US" i="1" dirty="0"/>
              <a:t>probabilistic</a:t>
            </a:r>
            <a:r>
              <a:rPr lang="en-US" dirty="0"/>
              <a:t>! Both PCA and LDA are deterministic, but t-SNE is stochastic, or probabilistic.</a:t>
            </a:r>
          </a:p>
          <a:p>
            <a:pPr fontAlgn="base"/>
            <a:r>
              <a:rPr lang="en-US" dirty="0"/>
              <a:t>At a high level, t-SNE aims to minimize the divergence between two distributions: the pairwise similarity of the points in the higher-dimensional space and the pairwise similarity of the points in the lower-dimensional space.</a:t>
            </a:r>
          </a:p>
          <a:p>
            <a:pPr fontAlgn="base"/>
            <a:r>
              <a:rPr lang="en-US" dirty="0"/>
              <a:t>To measure similarity, we use the </a:t>
            </a:r>
            <a:r>
              <a:rPr lang="en-US" b="1" dirty="0"/>
              <a:t>Student’s t-distribution or Cauchy Distribution</a:t>
            </a:r>
            <a:r>
              <a:rPr lang="en-US" dirty="0"/>
              <a:t>! This is a distribution that looks very similar to a Gaussian, </a:t>
            </a:r>
            <a:r>
              <a:rPr lang="en-US" i="1" dirty="0"/>
              <a:t>but it is not the Gaussian distribution</a:t>
            </a:r>
            <a:r>
              <a:rPr lang="en-US" dirty="0"/>
              <a:t>! </a:t>
            </a:r>
          </a:p>
          <a:p>
            <a:pPr marL="0" indent="0">
              <a:buNone/>
            </a:pPr>
            <a:endParaRPr lang="en-US" dirty="0"/>
          </a:p>
        </p:txBody>
      </p:sp>
    </p:spTree>
    <p:extLst>
      <p:ext uri="{BB962C8B-B14F-4D97-AF65-F5344CB8AC3E}">
        <p14:creationId xmlns:p14="http://schemas.microsoft.com/office/powerpoint/2010/main" val="253141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58C-B3C3-42F2-90E7-ECD67402C627}"/>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DAE4D66C-BDF8-44EF-A958-AF2BFC7CEA7C}"/>
              </a:ext>
            </a:extLst>
          </p:cNvPr>
          <p:cNvSpPr>
            <a:spLocks noGrp="1"/>
          </p:cNvSpPr>
          <p:nvPr>
            <p:ph idx="1"/>
          </p:nvPr>
        </p:nvSpPr>
        <p:spPr/>
        <p:txBody>
          <a:bodyPr/>
          <a:lstStyle/>
          <a:p>
            <a:r>
              <a:rPr lang="en-US" dirty="0"/>
              <a:t>t-SNE is one of the few algorithms which is capable of retaining both local and global structure of the data at the same time</a:t>
            </a:r>
          </a:p>
          <a:p>
            <a:r>
              <a:rPr lang="en-US" dirty="0"/>
              <a:t>It calculates the probability similarity of points in high dimensional space as well as in low dimensional space</a:t>
            </a:r>
          </a:p>
          <a:p>
            <a:r>
              <a:rPr lang="en-US" dirty="0"/>
              <a:t>High-dimensional Euclidean distances between data points are converted into conditional probabilities that represent similarities:</a:t>
            </a:r>
          </a:p>
          <a:p>
            <a:pPr marL="0" indent="0">
              <a:buNone/>
            </a:pPr>
            <a:endParaRPr lang="en-US" dirty="0"/>
          </a:p>
        </p:txBody>
      </p:sp>
      <p:pic>
        <p:nvPicPr>
          <p:cNvPr id="2050" name="Picture 2" descr="https://s3-ap-south-1.amazonaws.com/av-blog-media/wp-content/uploads/2018/08/Screenshot-from-2018-08-09-20-11-52.png">
            <a:extLst>
              <a:ext uri="{FF2B5EF4-FFF2-40B4-BE49-F238E27FC236}">
                <a16:creationId xmlns:a16="http://schemas.microsoft.com/office/drawing/2014/main" id="{23012676-BAB2-472E-960E-0A178C03A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4833938"/>
            <a:ext cx="4907205"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64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7E6-6A2E-46C3-A410-04AE6459EB67}"/>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0149BE31-ED83-4BF6-8E4F-90BF01CFC676}"/>
              </a:ext>
            </a:extLst>
          </p:cNvPr>
          <p:cNvSpPr>
            <a:spLocks noGrp="1"/>
          </p:cNvSpPr>
          <p:nvPr>
            <p:ph idx="1"/>
          </p:nvPr>
        </p:nvSpPr>
        <p:spPr/>
        <p:txBody>
          <a:bodyPr>
            <a:normAutofit fontScale="92500" lnSpcReduction="10000"/>
          </a:bodyPr>
          <a:lstStyle/>
          <a:p>
            <a:pPr marL="0" indent="0">
              <a:buNone/>
            </a:pPr>
            <a:r>
              <a:rPr lang="en-US" dirty="0"/>
              <a:t>xi and </a:t>
            </a:r>
            <a:r>
              <a:rPr lang="en-US" dirty="0" err="1"/>
              <a:t>xj</a:t>
            </a:r>
            <a:r>
              <a:rPr lang="en-US" dirty="0"/>
              <a:t> are data points, ||xi-</a:t>
            </a:r>
            <a:r>
              <a:rPr lang="en-US" dirty="0" err="1"/>
              <a:t>xj</a:t>
            </a:r>
            <a:r>
              <a:rPr lang="en-US" dirty="0"/>
              <a:t>|| represents the Euclidean distance between these data points, and 𝛔</a:t>
            </a:r>
            <a:r>
              <a:rPr lang="en-US" dirty="0" err="1"/>
              <a:t>i</a:t>
            </a:r>
            <a:r>
              <a:rPr lang="en-US" dirty="0"/>
              <a:t> is the variance of data points in high dimensional space</a:t>
            </a:r>
          </a:p>
          <a:p>
            <a:pPr marL="0" indent="0">
              <a:buNone/>
            </a:pPr>
            <a:r>
              <a:rPr lang="en-US" dirty="0"/>
              <a:t>For the low-dimensional data points </a:t>
            </a:r>
            <a:r>
              <a:rPr lang="en-US" dirty="0" err="1"/>
              <a:t>yi</a:t>
            </a:r>
            <a:r>
              <a:rPr lang="en-US" dirty="0"/>
              <a:t> and </a:t>
            </a:r>
            <a:r>
              <a:rPr lang="en-US" dirty="0" err="1"/>
              <a:t>yj</a:t>
            </a:r>
            <a:r>
              <a:rPr lang="en-US" dirty="0"/>
              <a:t> corresponding to the high-dimensional data points xi and </a:t>
            </a:r>
            <a:r>
              <a:rPr lang="en-US" dirty="0" err="1"/>
              <a:t>xj</a:t>
            </a:r>
            <a:r>
              <a:rPr lang="en-US" dirty="0"/>
              <a:t>, it is possible to compute a similar conditional probability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yi-yj</a:t>
            </a:r>
            <a:r>
              <a:rPr lang="en-US" dirty="0"/>
              <a:t>|| represents the Euclidean distance between </a:t>
            </a:r>
            <a:r>
              <a:rPr lang="en-US" dirty="0" err="1"/>
              <a:t>yi</a:t>
            </a:r>
            <a:r>
              <a:rPr lang="en-US" dirty="0"/>
              <a:t> and </a:t>
            </a:r>
            <a:r>
              <a:rPr lang="en-US" dirty="0" err="1"/>
              <a:t>yj</a:t>
            </a:r>
            <a:endParaRPr lang="en-US" dirty="0"/>
          </a:p>
        </p:txBody>
      </p:sp>
      <p:pic>
        <p:nvPicPr>
          <p:cNvPr id="3074" name="Picture 2" descr="https://s3-ap-south-1.amazonaws.com/av-blog-media/wp-content/uploads/2018/08/Screenshot-from-2018-08-09-20-13-01.png">
            <a:extLst>
              <a:ext uri="{FF2B5EF4-FFF2-40B4-BE49-F238E27FC236}">
                <a16:creationId xmlns:a16="http://schemas.microsoft.com/office/drawing/2014/main" id="{149D5B62-677F-46D5-ABBC-E13BD03C1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04" y="4329113"/>
            <a:ext cx="4628992" cy="116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02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ED86-E229-4535-BBDF-6AFB28041052}"/>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50809E4E-7BF1-4A30-A647-8D7665808EBD}"/>
              </a:ext>
            </a:extLst>
          </p:cNvPr>
          <p:cNvSpPr>
            <a:spLocks noGrp="1"/>
          </p:cNvSpPr>
          <p:nvPr>
            <p:ph idx="1"/>
          </p:nvPr>
        </p:nvSpPr>
        <p:spPr/>
        <p:txBody>
          <a:bodyPr/>
          <a:lstStyle/>
          <a:p>
            <a:pPr marL="0" indent="0">
              <a:buNone/>
            </a:pPr>
            <a:r>
              <a:rPr lang="en-US" dirty="0"/>
              <a:t>Now how do we measure the divergence between two distributions? We simply use the </a:t>
            </a:r>
            <a:r>
              <a:rPr lang="en-US" b="1" dirty="0" err="1"/>
              <a:t>Kullback-Leibler</a:t>
            </a:r>
            <a:r>
              <a:rPr lang="en-US" b="1" dirty="0"/>
              <a:t> divergence (KLD)</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This is our cost function! Now we can use a technique like gradient descent to train our model.</a:t>
            </a:r>
          </a:p>
          <a:p>
            <a:pPr marL="0" indent="0">
              <a:buNone/>
            </a:pPr>
            <a:endParaRPr lang="en-US" dirty="0"/>
          </a:p>
        </p:txBody>
      </p:sp>
      <p:pic>
        <p:nvPicPr>
          <p:cNvPr id="4098" name="Picture 2" descr="\[ C = \sum_i KL(P_i || Q_i) = \sum_i\sum_j p_{j|i} \log \displaystyle\frac{p_{j|i}}{q_{j|i}} \]">
            <a:extLst>
              <a:ext uri="{FF2B5EF4-FFF2-40B4-BE49-F238E27FC236}">
                <a16:creationId xmlns:a16="http://schemas.microsoft.com/office/drawing/2014/main" id="{5D48C847-581A-44E7-B720-C028D9D28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3014662"/>
            <a:ext cx="5692637"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22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88A1-DF26-4FD9-A7CA-0ADB7A00E809}"/>
              </a:ext>
            </a:extLst>
          </p:cNvPr>
          <p:cNvSpPr>
            <a:spLocks noGrp="1"/>
          </p:cNvSpPr>
          <p:nvPr>
            <p:ph type="title"/>
          </p:nvPr>
        </p:nvSpPr>
        <p:spPr/>
        <p:txBody>
          <a:bodyPr/>
          <a:lstStyle/>
          <a:p>
            <a:pPr algn="ctr"/>
            <a:r>
              <a:rPr lang="en-US" dirty="0"/>
              <a:t>Common Techniques</a:t>
            </a:r>
          </a:p>
        </p:txBody>
      </p:sp>
      <p:sp>
        <p:nvSpPr>
          <p:cNvPr id="3" name="Content Placeholder 2">
            <a:extLst>
              <a:ext uri="{FF2B5EF4-FFF2-40B4-BE49-F238E27FC236}">
                <a16:creationId xmlns:a16="http://schemas.microsoft.com/office/drawing/2014/main" id="{E36A732D-D43A-42C4-8A85-313420615D8F}"/>
              </a:ext>
            </a:extLst>
          </p:cNvPr>
          <p:cNvSpPr>
            <a:spLocks noGrp="1"/>
          </p:cNvSpPr>
          <p:nvPr>
            <p:ph idx="1"/>
          </p:nvPr>
        </p:nvSpPr>
        <p:spPr/>
        <p:txBody>
          <a:bodyPr>
            <a:normAutofit fontScale="62500" lnSpcReduction="20000"/>
          </a:bodyPr>
          <a:lstStyle/>
          <a:p>
            <a:r>
              <a:rPr lang="en-US" dirty="0"/>
              <a:t>Missing Value Ratio</a:t>
            </a:r>
          </a:p>
          <a:p>
            <a:r>
              <a:rPr lang="en-US" dirty="0"/>
              <a:t>Low Variance Filter</a:t>
            </a:r>
          </a:p>
          <a:p>
            <a:r>
              <a:rPr lang="en-US" dirty="0"/>
              <a:t>High Correlation Filter</a:t>
            </a:r>
          </a:p>
          <a:p>
            <a:r>
              <a:rPr lang="en-US" dirty="0"/>
              <a:t>Random Forest</a:t>
            </a:r>
          </a:p>
          <a:p>
            <a:r>
              <a:rPr lang="en-US" dirty="0"/>
              <a:t>Backward Feature Elimination</a:t>
            </a:r>
          </a:p>
          <a:p>
            <a:r>
              <a:rPr lang="en-US" dirty="0"/>
              <a:t>Forward Feature Selection</a:t>
            </a:r>
          </a:p>
          <a:p>
            <a:r>
              <a:rPr lang="en-US" dirty="0"/>
              <a:t>Factor Analysis</a:t>
            </a:r>
          </a:p>
          <a:p>
            <a:r>
              <a:rPr lang="en-US" dirty="0"/>
              <a:t>Principal Component Analysis (PCA)</a:t>
            </a:r>
          </a:p>
          <a:p>
            <a:r>
              <a:rPr lang="en-US" dirty="0"/>
              <a:t>Linear </a:t>
            </a:r>
            <a:r>
              <a:rPr lang="en-US" dirty="0" err="1"/>
              <a:t>Discriminent</a:t>
            </a:r>
            <a:r>
              <a:rPr lang="en-US" dirty="0"/>
              <a:t> Analysis (LDA)</a:t>
            </a:r>
          </a:p>
          <a:p>
            <a:r>
              <a:rPr lang="en-US" dirty="0"/>
              <a:t>Independent Component Analysis</a:t>
            </a:r>
          </a:p>
          <a:p>
            <a:r>
              <a:rPr lang="en-US" dirty="0"/>
              <a:t>Methods Based on Projections</a:t>
            </a:r>
          </a:p>
          <a:p>
            <a:r>
              <a:rPr lang="en-US" dirty="0"/>
              <a:t>t-Distributed Stochastic Neighbor Embedding (t-SNE)</a:t>
            </a:r>
          </a:p>
          <a:p>
            <a:r>
              <a:rPr lang="en-US" dirty="0"/>
              <a:t>UMAP</a:t>
            </a:r>
          </a:p>
        </p:txBody>
      </p:sp>
    </p:spTree>
    <p:extLst>
      <p:ext uri="{BB962C8B-B14F-4D97-AF65-F5344CB8AC3E}">
        <p14:creationId xmlns:p14="http://schemas.microsoft.com/office/powerpoint/2010/main" val="13999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4A9B-3ED0-465B-87A2-7218DAEAFA88}"/>
              </a:ext>
            </a:extLst>
          </p:cNvPr>
          <p:cNvSpPr>
            <a:spLocks noGrp="1"/>
          </p:cNvSpPr>
          <p:nvPr>
            <p:ph type="title"/>
          </p:nvPr>
        </p:nvSpPr>
        <p:spPr/>
        <p:txBody>
          <a:bodyPr/>
          <a:lstStyle/>
          <a:p>
            <a:pPr algn="ctr"/>
            <a:r>
              <a:rPr lang="en-US" b="1" dirty="0"/>
              <a:t>Dimensionality Reduction</a:t>
            </a:r>
            <a:endParaRPr lang="en-US" dirty="0"/>
          </a:p>
        </p:txBody>
      </p:sp>
      <p:sp>
        <p:nvSpPr>
          <p:cNvPr id="3" name="Content Placeholder 2">
            <a:extLst>
              <a:ext uri="{FF2B5EF4-FFF2-40B4-BE49-F238E27FC236}">
                <a16:creationId xmlns:a16="http://schemas.microsoft.com/office/drawing/2014/main" id="{3A7DD076-14F2-4A80-9BDF-0730140D2C4A}"/>
              </a:ext>
            </a:extLst>
          </p:cNvPr>
          <p:cNvSpPr>
            <a:spLocks noGrp="1"/>
          </p:cNvSpPr>
          <p:nvPr>
            <p:ph idx="1"/>
          </p:nvPr>
        </p:nvSpPr>
        <p:spPr/>
        <p:txBody>
          <a:bodyPr/>
          <a:lstStyle/>
          <a:p>
            <a:pPr marL="0" indent="0">
              <a:buNone/>
            </a:pPr>
            <a:r>
              <a:rPr lang="en-US" dirty="0"/>
              <a:t>Dimensionality Reduction is a powerful technique that is widely used in data analytics and data science to help visualize data, select good features, and to train models efficiently. We use </a:t>
            </a:r>
            <a:r>
              <a:rPr lang="en-US" b="1" dirty="0"/>
              <a:t>dimensionality reduction</a:t>
            </a:r>
            <a:r>
              <a:rPr lang="en-US" dirty="0"/>
              <a:t> to take higher-dimensional data and represent it in a lower dimension.</a:t>
            </a:r>
          </a:p>
        </p:txBody>
      </p:sp>
    </p:spTree>
    <p:extLst>
      <p:ext uri="{BB962C8B-B14F-4D97-AF65-F5344CB8AC3E}">
        <p14:creationId xmlns:p14="http://schemas.microsoft.com/office/powerpoint/2010/main" val="105900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A041-7F27-4FAA-A945-7A14FE3DD1BE}"/>
              </a:ext>
            </a:extLst>
          </p:cNvPr>
          <p:cNvSpPr>
            <a:spLocks noGrp="1"/>
          </p:cNvSpPr>
          <p:nvPr>
            <p:ph type="title"/>
          </p:nvPr>
        </p:nvSpPr>
        <p:spPr/>
        <p:txBody>
          <a:bodyPr/>
          <a:lstStyle/>
          <a:p>
            <a:pPr algn="ctr"/>
            <a:r>
              <a:rPr lang="en-US" dirty="0"/>
              <a:t>Need of </a:t>
            </a:r>
            <a:r>
              <a:rPr lang="en-US" b="1" dirty="0"/>
              <a:t>Dimensionality Reduction</a:t>
            </a:r>
            <a:endParaRPr lang="en-US" dirty="0"/>
          </a:p>
        </p:txBody>
      </p:sp>
      <p:sp>
        <p:nvSpPr>
          <p:cNvPr id="3" name="Content Placeholder 2">
            <a:extLst>
              <a:ext uri="{FF2B5EF4-FFF2-40B4-BE49-F238E27FC236}">
                <a16:creationId xmlns:a16="http://schemas.microsoft.com/office/drawing/2014/main" id="{BA1A0802-6726-4872-88C9-F844F98159CB}"/>
              </a:ext>
            </a:extLst>
          </p:cNvPr>
          <p:cNvSpPr>
            <a:spLocks noGrp="1"/>
          </p:cNvSpPr>
          <p:nvPr>
            <p:ph idx="1"/>
          </p:nvPr>
        </p:nvSpPr>
        <p:spPr/>
        <p:txBody>
          <a:bodyPr>
            <a:normAutofit/>
          </a:bodyPr>
          <a:lstStyle/>
          <a:p>
            <a:r>
              <a:rPr lang="en-US" dirty="0"/>
              <a:t>Space required to store the data is reduced as the number of dimensions comes down</a:t>
            </a:r>
          </a:p>
          <a:p>
            <a:r>
              <a:rPr lang="en-US" dirty="0"/>
              <a:t>Less dimensions lead to less computation/training time</a:t>
            </a:r>
          </a:p>
          <a:p>
            <a:r>
              <a:rPr lang="en-US" dirty="0"/>
              <a:t>Some algorithms do not perform well when we have a large dimensions. So reducing these dimensions needs to happen for the algorithm to be useful</a:t>
            </a:r>
          </a:p>
          <a:p>
            <a:r>
              <a:rPr lang="en-US" dirty="0"/>
              <a:t>It helps in visualizing data. It is very difficult to visualize data in higher dimensions so reducing our space to 2D or 3D may allow us to plot and observe patterns more clearly</a:t>
            </a:r>
          </a:p>
          <a:p>
            <a:endParaRPr lang="en-US" dirty="0"/>
          </a:p>
          <a:p>
            <a:pPr marL="0" indent="0">
              <a:buNone/>
            </a:pPr>
            <a:endParaRPr lang="en-US" dirty="0"/>
          </a:p>
        </p:txBody>
      </p:sp>
    </p:spTree>
    <p:extLst>
      <p:ext uri="{BB962C8B-B14F-4D97-AF65-F5344CB8AC3E}">
        <p14:creationId xmlns:p14="http://schemas.microsoft.com/office/powerpoint/2010/main" val="39602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D635-D17D-4555-91C6-AA7C71579E28}"/>
              </a:ext>
            </a:extLst>
          </p:cNvPr>
          <p:cNvSpPr>
            <a:spLocks noGrp="1"/>
          </p:cNvSpPr>
          <p:nvPr>
            <p:ph type="title"/>
          </p:nvPr>
        </p:nvSpPr>
        <p:spPr/>
        <p:txBody>
          <a:bodyPr/>
          <a:lstStyle/>
          <a:p>
            <a:pPr algn="ctr"/>
            <a:r>
              <a:rPr lang="en-US" dirty="0"/>
              <a:t>Need of </a:t>
            </a:r>
            <a:r>
              <a:rPr lang="en-US" b="1" dirty="0"/>
              <a:t>Dimensionality Reduction</a:t>
            </a:r>
            <a:endParaRPr lang="en-US" dirty="0"/>
          </a:p>
        </p:txBody>
      </p:sp>
      <p:sp>
        <p:nvSpPr>
          <p:cNvPr id="3" name="Content Placeholder 2">
            <a:extLst>
              <a:ext uri="{FF2B5EF4-FFF2-40B4-BE49-F238E27FC236}">
                <a16:creationId xmlns:a16="http://schemas.microsoft.com/office/drawing/2014/main" id="{C163113B-0BC6-4F30-AD5F-02D1D53367C2}"/>
              </a:ext>
            </a:extLst>
          </p:cNvPr>
          <p:cNvSpPr>
            <a:spLocks noGrp="1"/>
          </p:cNvSpPr>
          <p:nvPr>
            <p:ph idx="1"/>
          </p:nvPr>
        </p:nvSpPr>
        <p:spPr/>
        <p:txBody>
          <a:bodyPr>
            <a:normAutofit fontScale="92500" lnSpcReduction="10000"/>
          </a:bodyPr>
          <a:lstStyle/>
          <a:p>
            <a:r>
              <a:rPr lang="en-US" dirty="0"/>
              <a:t>It takes care of multicollinearity by removing redundant features. For example, you have two variables – ‘time spent on treadmill in minutes’ and ‘calories burnt’. These variables are highly correlated as the more time you spend running on a treadmill, the more calories you will burn. Hence, there is no point in storing both as just one of them does what you require</a:t>
            </a:r>
          </a:p>
          <a:p>
            <a:pPr marL="0" indent="0">
              <a:buNone/>
            </a:pPr>
            <a:r>
              <a:rPr lang="en-US" b="1" i="1" u="sng" dirty="0"/>
              <a:t>Dimensionality reduction can be done in two different ways:</a:t>
            </a:r>
          </a:p>
          <a:p>
            <a:r>
              <a:rPr lang="en-US" dirty="0"/>
              <a:t>By only keeping the most relevant variables from the original dataset (this technique is called feature selection)</a:t>
            </a:r>
          </a:p>
          <a:p>
            <a:r>
              <a:rPr lang="en-US" dirty="0"/>
              <a:t>By finding a smaller set of new variables, each being a combination of the input variables, containing basically the same information as the input variables (this technique is called dimensionality reduction)</a:t>
            </a:r>
          </a:p>
          <a:p>
            <a:pPr marL="0" indent="0">
              <a:buNone/>
            </a:pPr>
            <a:endParaRPr lang="en-US" dirty="0"/>
          </a:p>
        </p:txBody>
      </p:sp>
    </p:spTree>
    <p:extLst>
      <p:ext uri="{BB962C8B-B14F-4D97-AF65-F5344CB8AC3E}">
        <p14:creationId xmlns:p14="http://schemas.microsoft.com/office/powerpoint/2010/main" val="141317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499F-0C7E-40E2-9EE4-216ADFF1F1C1}"/>
              </a:ext>
            </a:extLst>
          </p:cNvPr>
          <p:cNvSpPr>
            <a:spLocks noGrp="1"/>
          </p:cNvSpPr>
          <p:nvPr>
            <p:ph type="title"/>
          </p:nvPr>
        </p:nvSpPr>
        <p:spPr/>
        <p:txBody>
          <a:bodyPr/>
          <a:lstStyle/>
          <a:p>
            <a:pPr algn="ctr"/>
            <a:r>
              <a:rPr lang="en-US" b="1" dirty="0"/>
              <a:t>Missing Value Ratio</a:t>
            </a:r>
            <a:endParaRPr lang="en-US" dirty="0"/>
          </a:p>
        </p:txBody>
      </p:sp>
      <p:sp>
        <p:nvSpPr>
          <p:cNvPr id="3" name="Content Placeholder 2">
            <a:extLst>
              <a:ext uri="{FF2B5EF4-FFF2-40B4-BE49-F238E27FC236}">
                <a16:creationId xmlns:a16="http://schemas.microsoft.com/office/drawing/2014/main" id="{8E9F8957-6F8E-45A5-AD6A-FD58126DCB5D}"/>
              </a:ext>
            </a:extLst>
          </p:cNvPr>
          <p:cNvSpPr>
            <a:spLocks noGrp="1"/>
          </p:cNvSpPr>
          <p:nvPr>
            <p:ph idx="1"/>
          </p:nvPr>
        </p:nvSpPr>
        <p:spPr/>
        <p:txBody>
          <a:bodyPr>
            <a:normAutofit lnSpcReduction="10000"/>
          </a:bodyPr>
          <a:lstStyle/>
          <a:p>
            <a:r>
              <a:rPr lang="en-US" dirty="0"/>
              <a:t>Suppose you’re given a dataset. What would be your first step? You would naturally want to explore the data first before building model. While exploring the data, you find that your dataset has some missing values. Now what? You will try to find out the reason for these missing values and then impute them or drop the variables entirely which have missing values (using appropriate methods).</a:t>
            </a:r>
          </a:p>
          <a:p>
            <a:r>
              <a:rPr lang="en-US" dirty="0"/>
              <a:t>What if we have too many missing values (say more than 50%)? Should we impute the missing values or drop the variable? I would prefer to drop the variable since it will not have much information. However, this isn’t set in stone. We can set a threshold value and if the percentage of missing values in any variable is more than that threshold, we will drop the variable.</a:t>
            </a:r>
          </a:p>
          <a:p>
            <a:endParaRPr lang="en-US" dirty="0"/>
          </a:p>
        </p:txBody>
      </p:sp>
    </p:spTree>
    <p:extLst>
      <p:ext uri="{BB962C8B-B14F-4D97-AF65-F5344CB8AC3E}">
        <p14:creationId xmlns:p14="http://schemas.microsoft.com/office/powerpoint/2010/main" val="299917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1540-7DF3-4AAF-B47C-80A994B815D0}"/>
              </a:ext>
            </a:extLst>
          </p:cNvPr>
          <p:cNvSpPr>
            <a:spLocks noGrp="1"/>
          </p:cNvSpPr>
          <p:nvPr>
            <p:ph type="title"/>
          </p:nvPr>
        </p:nvSpPr>
        <p:spPr/>
        <p:txBody>
          <a:bodyPr/>
          <a:lstStyle/>
          <a:p>
            <a:pPr algn="ctr"/>
            <a:r>
              <a:rPr lang="en-US" b="1" dirty="0"/>
              <a:t>Low Variance Filter</a:t>
            </a:r>
            <a:endParaRPr lang="en-US" dirty="0"/>
          </a:p>
        </p:txBody>
      </p:sp>
      <p:sp>
        <p:nvSpPr>
          <p:cNvPr id="3" name="Content Placeholder 2">
            <a:extLst>
              <a:ext uri="{FF2B5EF4-FFF2-40B4-BE49-F238E27FC236}">
                <a16:creationId xmlns:a16="http://schemas.microsoft.com/office/drawing/2014/main" id="{564AE2AC-F93D-4F35-9877-EBF75ACFD5B4}"/>
              </a:ext>
            </a:extLst>
          </p:cNvPr>
          <p:cNvSpPr>
            <a:spLocks noGrp="1"/>
          </p:cNvSpPr>
          <p:nvPr>
            <p:ph idx="1"/>
          </p:nvPr>
        </p:nvSpPr>
        <p:spPr/>
        <p:txBody>
          <a:bodyPr/>
          <a:lstStyle/>
          <a:p>
            <a:r>
              <a:rPr lang="en-US" dirty="0"/>
              <a:t>Consider a variable in our dataset where all the observations have the same value, say 1. If we use this variable, do you think it can improve the model we will build? The answer is no, because this variable will have zero variance.</a:t>
            </a:r>
          </a:p>
          <a:p>
            <a:r>
              <a:rPr lang="en-US" dirty="0"/>
              <a:t>So, we need to calculate the variance of each variable we are given. Then drop the variables having low variance as compared to other variables in our dataset. The reason for doing this, as I mentioned above, is that variables with a low variance will not affect the target variable.</a:t>
            </a:r>
          </a:p>
          <a:p>
            <a:pPr marL="0" indent="0">
              <a:buNone/>
            </a:pPr>
            <a:endParaRPr lang="en-US" dirty="0"/>
          </a:p>
        </p:txBody>
      </p:sp>
    </p:spTree>
    <p:extLst>
      <p:ext uri="{BB962C8B-B14F-4D97-AF65-F5344CB8AC3E}">
        <p14:creationId xmlns:p14="http://schemas.microsoft.com/office/powerpoint/2010/main" val="330101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ED48-055F-41AD-9FB8-0182A6347BEE}"/>
              </a:ext>
            </a:extLst>
          </p:cNvPr>
          <p:cNvSpPr>
            <a:spLocks noGrp="1"/>
          </p:cNvSpPr>
          <p:nvPr>
            <p:ph type="title"/>
          </p:nvPr>
        </p:nvSpPr>
        <p:spPr/>
        <p:txBody>
          <a:bodyPr/>
          <a:lstStyle/>
          <a:p>
            <a:pPr algn="ctr"/>
            <a:r>
              <a:rPr lang="en-US" b="1" dirty="0"/>
              <a:t>High Correlation filter</a:t>
            </a:r>
            <a:endParaRPr lang="en-US" dirty="0"/>
          </a:p>
        </p:txBody>
      </p:sp>
      <p:sp>
        <p:nvSpPr>
          <p:cNvPr id="3" name="Content Placeholder 2">
            <a:extLst>
              <a:ext uri="{FF2B5EF4-FFF2-40B4-BE49-F238E27FC236}">
                <a16:creationId xmlns:a16="http://schemas.microsoft.com/office/drawing/2014/main" id="{3E6446F0-7B50-4225-9BE3-DE174245C2E6}"/>
              </a:ext>
            </a:extLst>
          </p:cNvPr>
          <p:cNvSpPr>
            <a:spLocks noGrp="1"/>
          </p:cNvSpPr>
          <p:nvPr>
            <p:ph idx="1"/>
          </p:nvPr>
        </p:nvSpPr>
        <p:spPr/>
        <p:txBody>
          <a:bodyPr/>
          <a:lstStyle/>
          <a:p>
            <a:r>
              <a:rPr lang="en-US" dirty="0"/>
              <a:t>High correlation between two variables means they have similar trends and are likely to carry similar information. This can bring down the performance of some models drastically (linear and logistic regression models, for instance). We can calculate the correlation between independent numerical variables that are numerical in nature. If the correlation coefficient crosses a certain threshold value, we can drop one of the variables (dropping a variable is highly subjective and should always be done keeping the domain in mind).</a:t>
            </a:r>
          </a:p>
          <a:p>
            <a:r>
              <a:rPr lang="en-US" b="1" dirty="0"/>
              <a:t>As a general guideline, we should keep those variables which show a decent or high correlation with the target variable.</a:t>
            </a:r>
            <a:endParaRPr lang="en-US" dirty="0"/>
          </a:p>
        </p:txBody>
      </p:sp>
    </p:spTree>
    <p:extLst>
      <p:ext uri="{BB962C8B-B14F-4D97-AF65-F5344CB8AC3E}">
        <p14:creationId xmlns:p14="http://schemas.microsoft.com/office/powerpoint/2010/main" val="184799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CEDB-73B6-4347-9B55-CE89335C2008}"/>
              </a:ext>
            </a:extLst>
          </p:cNvPr>
          <p:cNvSpPr>
            <a:spLocks noGrp="1"/>
          </p:cNvSpPr>
          <p:nvPr>
            <p:ph type="title"/>
          </p:nvPr>
        </p:nvSpPr>
        <p:spPr/>
        <p:txBody>
          <a:bodyPr/>
          <a:lstStyle/>
          <a:p>
            <a:pPr algn="ctr"/>
            <a:r>
              <a:rPr lang="en-US" b="1" dirty="0"/>
              <a:t>Random Forest</a:t>
            </a:r>
            <a:endParaRPr lang="en-US" dirty="0"/>
          </a:p>
        </p:txBody>
      </p:sp>
      <p:sp>
        <p:nvSpPr>
          <p:cNvPr id="3" name="Content Placeholder 2">
            <a:extLst>
              <a:ext uri="{FF2B5EF4-FFF2-40B4-BE49-F238E27FC236}">
                <a16:creationId xmlns:a16="http://schemas.microsoft.com/office/drawing/2014/main" id="{567B3EF7-1DAE-4F58-8747-B83A79A46F7D}"/>
              </a:ext>
            </a:extLst>
          </p:cNvPr>
          <p:cNvSpPr>
            <a:spLocks noGrp="1"/>
          </p:cNvSpPr>
          <p:nvPr>
            <p:ph idx="1"/>
          </p:nvPr>
        </p:nvSpPr>
        <p:spPr/>
        <p:txBody>
          <a:bodyPr/>
          <a:lstStyle/>
          <a:p>
            <a:r>
              <a:rPr lang="en-US" dirty="0"/>
              <a:t>Random Forest is one of the most widely used algorithms for feature selection. It comes packaged with in-built feature importance so you don’t need to program that separately. This helps us select a smaller subset of features.</a:t>
            </a:r>
          </a:p>
          <a:p>
            <a:r>
              <a:rPr lang="en-US" dirty="0"/>
              <a:t>We need to convert the data into numeric form by applying one hot encoding, as Random Forest (</a:t>
            </a:r>
            <a:r>
              <a:rPr lang="en-US" dirty="0" err="1"/>
              <a:t>Scikit</a:t>
            </a:r>
            <a:r>
              <a:rPr lang="en-US" dirty="0"/>
              <a:t>-Learn Implementation) takes only numeric inputs.</a:t>
            </a:r>
          </a:p>
          <a:p>
            <a:pPr marL="0" indent="0">
              <a:buNone/>
            </a:pPr>
            <a:endParaRPr lang="en-US" dirty="0"/>
          </a:p>
        </p:txBody>
      </p:sp>
    </p:spTree>
    <p:extLst>
      <p:ext uri="{BB962C8B-B14F-4D97-AF65-F5344CB8AC3E}">
        <p14:creationId xmlns:p14="http://schemas.microsoft.com/office/powerpoint/2010/main" val="380640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1291</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Dimensionality Reduction Techniques</vt:lpstr>
      <vt:lpstr>Common Techniques</vt:lpstr>
      <vt:lpstr>Dimensionality Reduction</vt:lpstr>
      <vt:lpstr>Need of Dimensionality Reduction</vt:lpstr>
      <vt:lpstr>Need of Dimensionality Reduction</vt:lpstr>
      <vt:lpstr>Missing Value Ratio</vt:lpstr>
      <vt:lpstr>Low Variance Filter</vt:lpstr>
      <vt:lpstr>High Correlation filter</vt:lpstr>
      <vt:lpstr>Random Forest</vt:lpstr>
      <vt:lpstr>Backward Feature Elimination</vt:lpstr>
      <vt:lpstr>Forward Feature Selection</vt:lpstr>
      <vt:lpstr>Principal Component Analysis (PCA)</vt:lpstr>
      <vt:lpstr>Principal Component Analysis (PCA)</vt:lpstr>
      <vt:lpstr>Linear Discriminant Analysis</vt:lpstr>
      <vt:lpstr>t-Distributed Stochastic Neighbor Embedding (t-SNE)</vt:lpstr>
      <vt:lpstr>t-Distributed Stochastic Neighbor Embedding (t-SNE)</vt:lpstr>
      <vt:lpstr>t-Distributed Stochastic Neighbor Embedding (t-SNE)</vt:lpstr>
      <vt:lpstr>t-Distributed Stochastic Neighbor Embedding (t-SNE)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Techniques</dc:title>
  <dc:creator>Ravikant Tyagi</dc:creator>
  <cp:lastModifiedBy>Ravikant Tyagi</cp:lastModifiedBy>
  <cp:revision>8</cp:revision>
  <dcterms:created xsi:type="dcterms:W3CDTF">2019-07-23T16:04:34Z</dcterms:created>
  <dcterms:modified xsi:type="dcterms:W3CDTF">2019-08-11T05:28:31Z</dcterms:modified>
</cp:coreProperties>
</file>