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6" r:id="rId37"/>
    <p:sldId id="297" r:id="rId38"/>
    <p:sldId id="291" r:id="rId39"/>
    <p:sldId id="292" r:id="rId40"/>
    <p:sldId id="293" r:id="rId41"/>
    <p:sldId id="294" r:id="rId42"/>
    <p:sldId id="295" r:id="rId43"/>
    <p:sldId id="298" r:id="rId44"/>
    <p:sldId id="299" r:id="rId45"/>
    <p:sldId id="300" r:id="rId46"/>
    <p:sldId id="301" r:id="rId47"/>
    <p:sldId id="306" r:id="rId48"/>
    <p:sldId id="302" r:id="rId49"/>
    <p:sldId id="303" r:id="rId50"/>
    <p:sldId id="304" r:id="rId51"/>
    <p:sldId id="305"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7A81-6183-4150-9338-806AE2864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230DA-A8AE-48EE-A068-842DA26BB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728354-88E8-4FB1-8CA7-52B95D2565D1}"/>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C38A750D-1199-45D0-B521-BA68F9AFD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A27AA-D009-416A-9946-D6879285868D}"/>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9010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FA79-D7E3-472A-98B0-FA9B81DAA3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BEDD44-7B64-4BC1-A4FA-9E435A419C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73347-B6D9-4ACC-9624-431B41583856}"/>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614117AF-3201-45D1-A7E9-0338EEFC3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7480F-2132-41CA-99B3-956852836039}"/>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28660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ECAEEA-587B-4B09-90EB-1A18E0C6F8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2FE000-694F-479D-9F27-B928C9DF875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FFAEA-48DB-4E70-8AC9-4060AE18E2B1}"/>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39904C97-7112-4E2D-85C6-7BBD85EC5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534C-CEC2-4763-B3B1-CA5D9091682B}"/>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19563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63C7-C1C0-42FE-8026-51662B677F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3662D-41B4-4791-9ADB-BBA71FECF70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FA3F-0002-430F-B9D8-83D9F931AEF3}"/>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99940B05-BB66-4CE2-B483-D72392BFC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1D757-DE86-409E-8C40-2CF751447A03}"/>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120806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C749-EA64-49D8-A7A5-CF6FBB97C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EF232-C944-42A3-85A9-D12DF2A81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FA5CE1-6B1E-4ED0-9643-7F2866E17FAC}"/>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27A8C8DA-DAD6-47D2-9FB1-67546895E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7C272-C19E-4A20-8CDA-F8AEB4B656AD}"/>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80686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212F-E63B-4BEA-8D10-E404A5BED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DB0B4-F8AC-4D5A-A594-FAFF3A38B6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9CCDAD-1D5A-4BE2-A55D-4962466FA2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DE19F-7066-4ACF-BAB6-128E67473641}"/>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6" name="Footer Placeholder 5">
            <a:extLst>
              <a:ext uri="{FF2B5EF4-FFF2-40B4-BE49-F238E27FC236}">
                <a16:creationId xmlns:a16="http://schemas.microsoft.com/office/drawing/2014/main" id="{210A597A-C4C0-4A6C-B1F6-973875539C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4CCBF-A947-465F-9575-39CA8689A5C3}"/>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641942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D5A69-4F31-4435-9EFB-EE3E2F9DD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8B8D2-1ACD-4CD8-9025-5DA19869C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2D45C3-46BE-42AD-9CAE-A950B6B868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48C70D-C3E7-4AE5-BECD-6E001FF90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A498AF-9CD7-490B-BE21-20FCDC3002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97F9D-B4EE-4946-8961-A2A6BE2F4BA0}"/>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8" name="Footer Placeholder 7">
            <a:extLst>
              <a:ext uri="{FF2B5EF4-FFF2-40B4-BE49-F238E27FC236}">
                <a16:creationId xmlns:a16="http://schemas.microsoft.com/office/drawing/2014/main" id="{D6FA1BE7-C200-402B-9DD3-C3E7960611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8654ED-EB54-4CB6-AC00-A9DC7C1F61F9}"/>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13736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AC4D-6B17-47AF-8A2A-B69703A2A0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EB9B8-B652-4732-B449-7A48F31FFF75}"/>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4" name="Footer Placeholder 3">
            <a:extLst>
              <a:ext uri="{FF2B5EF4-FFF2-40B4-BE49-F238E27FC236}">
                <a16:creationId xmlns:a16="http://schemas.microsoft.com/office/drawing/2014/main" id="{84920CCC-DCC3-411A-B4C9-A24208ED7E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4F07BA-A11A-4D82-940F-60E4C8C0726F}"/>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36781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39A92-8BEC-40CB-9948-C93E0C2758E5}"/>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3" name="Footer Placeholder 2">
            <a:extLst>
              <a:ext uri="{FF2B5EF4-FFF2-40B4-BE49-F238E27FC236}">
                <a16:creationId xmlns:a16="http://schemas.microsoft.com/office/drawing/2014/main" id="{1075A095-C4AE-4630-AC9A-4E870A216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05D346-1EF0-499F-8AEE-7D8490B5E354}"/>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49604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5765-F78C-446C-BEFC-702FC568A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EE5E4A-FFD2-4FCF-9BBB-5882F18AE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3472F-05CF-48FE-824B-D19B38E24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746669-98C7-4332-8813-C54274B54E09}"/>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6" name="Footer Placeholder 5">
            <a:extLst>
              <a:ext uri="{FF2B5EF4-FFF2-40B4-BE49-F238E27FC236}">
                <a16:creationId xmlns:a16="http://schemas.microsoft.com/office/drawing/2014/main" id="{0303B7A7-5EB2-44C8-8176-261056217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C93B2-B326-48E9-8B21-FBBDB47B35E6}"/>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320258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4E0E-F008-4708-92EA-68882C24F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85C5E-4D6F-49C6-8A13-7207FA4C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5FCA6-F29C-4DBF-945A-3F9E9BA7F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7410A2-7342-4492-A21F-DDB2B1280B01}"/>
              </a:ext>
            </a:extLst>
          </p:cNvPr>
          <p:cNvSpPr>
            <a:spLocks noGrp="1"/>
          </p:cNvSpPr>
          <p:nvPr>
            <p:ph type="dt" sz="half" idx="10"/>
          </p:nvPr>
        </p:nvSpPr>
        <p:spPr/>
        <p:txBody>
          <a:bodyPr/>
          <a:lstStyle/>
          <a:p>
            <a:fld id="{B5C12849-8F2D-46FD-8E54-D98BF41758AB}" type="datetimeFigureOut">
              <a:rPr lang="en-US" smtClean="0"/>
              <a:t>5/2/2018</a:t>
            </a:fld>
            <a:endParaRPr lang="en-US"/>
          </a:p>
        </p:txBody>
      </p:sp>
      <p:sp>
        <p:nvSpPr>
          <p:cNvPr id="6" name="Footer Placeholder 5">
            <a:extLst>
              <a:ext uri="{FF2B5EF4-FFF2-40B4-BE49-F238E27FC236}">
                <a16:creationId xmlns:a16="http://schemas.microsoft.com/office/drawing/2014/main" id="{9CEA3A54-1263-438F-A579-6C7D4BCFF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1900F-2F25-4874-82B7-F04CB65CA202}"/>
              </a:ext>
            </a:extLst>
          </p:cNvPr>
          <p:cNvSpPr>
            <a:spLocks noGrp="1"/>
          </p:cNvSpPr>
          <p:nvPr>
            <p:ph type="sldNum" sz="quarter" idx="12"/>
          </p:nvPr>
        </p:nvSpPr>
        <p:spPr/>
        <p:txBody>
          <a:bodyPr/>
          <a:lstStyle/>
          <a:p>
            <a:fld id="{50EFD4A8-9A44-4A2A-B794-01DD4EFADC1E}" type="slidenum">
              <a:rPr lang="en-US" smtClean="0"/>
              <a:t>‹#›</a:t>
            </a:fld>
            <a:endParaRPr lang="en-US"/>
          </a:p>
        </p:txBody>
      </p:sp>
    </p:spTree>
    <p:extLst>
      <p:ext uri="{BB962C8B-B14F-4D97-AF65-F5344CB8AC3E}">
        <p14:creationId xmlns:p14="http://schemas.microsoft.com/office/powerpoint/2010/main" val="419041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90DAC-A44D-4657-99E9-F8691B8C2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39C2FDF-CBE9-4CD7-9A8A-99B5C7A22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BDC17-8FB6-49B6-9E25-D3E3097E4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12849-8F2D-46FD-8E54-D98BF41758AB}" type="datetimeFigureOut">
              <a:rPr lang="en-US" smtClean="0"/>
              <a:t>5/2/2018</a:t>
            </a:fld>
            <a:endParaRPr lang="en-US"/>
          </a:p>
        </p:txBody>
      </p:sp>
      <p:sp>
        <p:nvSpPr>
          <p:cNvPr id="5" name="Footer Placeholder 4">
            <a:extLst>
              <a:ext uri="{FF2B5EF4-FFF2-40B4-BE49-F238E27FC236}">
                <a16:creationId xmlns:a16="http://schemas.microsoft.com/office/drawing/2014/main" id="{80524893-B81F-4118-B951-2E568DE312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A09D3C-7879-4202-81AF-47B4ACCC2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FD4A8-9A44-4A2A-B794-01DD4EFADC1E}" type="slidenum">
              <a:rPr lang="en-US" smtClean="0"/>
              <a:t>‹#›</a:t>
            </a:fld>
            <a:endParaRPr lang="en-US"/>
          </a:p>
        </p:txBody>
      </p:sp>
    </p:spTree>
    <p:extLst>
      <p:ext uri="{BB962C8B-B14F-4D97-AF65-F5344CB8AC3E}">
        <p14:creationId xmlns:p14="http://schemas.microsoft.com/office/powerpoint/2010/main" val="44530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CBE1851-2230-47A9-B000-CE9046EA61B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3B93832-6514-44F4-849B-5EE2C8A2337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map&#10;&#10;Description generated with very high confidence">
            <a:extLst>
              <a:ext uri="{FF2B5EF4-FFF2-40B4-BE49-F238E27FC236}">
                <a16:creationId xmlns:a16="http://schemas.microsoft.com/office/drawing/2014/main" id="{469F2685-5934-41BB-86FB-6A672316E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4348"/>
            <a:ext cx="5459470" cy="3330280"/>
          </a:xfrm>
          <a:prstGeom prst="rect">
            <a:avLst/>
          </a:prstGeom>
        </p:spPr>
      </p:pic>
      <p:sp>
        <p:nvSpPr>
          <p:cNvPr id="2" name="Title 1">
            <a:extLst>
              <a:ext uri="{FF2B5EF4-FFF2-40B4-BE49-F238E27FC236}">
                <a16:creationId xmlns:a16="http://schemas.microsoft.com/office/drawing/2014/main" id="{5717DD06-E262-4FE4-BAAA-EA1CBB16EF08}"/>
              </a:ext>
            </a:extLst>
          </p:cNvPr>
          <p:cNvSpPr>
            <a:spLocks noGrp="1"/>
          </p:cNvSpPr>
          <p:nvPr>
            <p:ph type="ctrTitle"/>
          </p:nvPr>
        </p:nvSpPr>
        <p:spPr>
          <a:xfrm>
            <a:off x="634276" y="803705"/>
            <a:ext cx="4208656" cy="3034857"/>
          </a:xfrm>
        </p:spPr>
        <p:txBody>
          <a:bodyPr anchor="b">
            <a:normAutofit/>
          </a:bodyPr>
          <a:lstStyle/>
          <a:p>
            <a:pPr algn="r"/>
            <a:r>
              <a:rPr lang="en-US" sz="5400">
                <a:solidFill>
                  <a:srgbClr val="FFFFFF"/>
                </a:solidFill>
              </a:rPr>
              <a:t>Decision Tree</a:t>
            </a:r>
          </a:p>
        </p:txBody>
      </p:sp>
      <p:sp>
        <p:nvSpPr>
          <p:cNvPr id="3" name="Subtitle 2">
            <a:extLst>
              <a:ext uri="{FF2B5EF4-FFF2-40B4-BE49-F238E27FC236}">
                <a16:creationId xmlns:a16="http://schemas.microsoft.com/office/drawing/2014/main" id="{6E501899-2D8F-4E1F-B4ED-D9392A2F243D}"/>
              </a:ext>
            </a:extLst>
          </p:cNvPr>
          <p:cNvSpPr>
            <a:spLocks noGrp="1"/>
          </p:cNvSpPr>
          <p:nvPr>
            <p:ph type="subTitle" idx="1"/>
          </p:nvPr>
        </p:nvSpPr>
        <p:spPr>
          <a:xfrm>
            <a:off x="638921" y="4013165"/>
            <a:ext cx="4204012" cy="2205732"/>
          </a:xfrm>
        </p:spPr>
        <p:txBody>
          <a:bodyPr anchor="t">
            <a:normAutofit/>
          </a:bodyPr>
          <a:lstStyle/>
          <a:p>
            <a:pPr algn="r"/>
            <a:r>
              <a:rPr lang="en-US" sz="2800" dirty="0">
                <a:solidFill>
                  <a:srgbClr val="FFFFFF"/>
                </a:solidFill>
              </a:rPr>
              <a:t>By :- Ravi</a:t>
            </a:r>
          </a:p>
        </p:txBody>
      </p:sp>
      <p:pic>
        <p:nvPicPr>
          <p:cNvPr id="7" name="Picture 6" descr="A picture containing object, clock&#10;&#10;Description generated with very high confidence">
            <a:extLst>
              <a:ext uri="{FF2B5EF4-FFF2-40B4-BE49-F238E27FC236}">
                <a16:creationId xmlns:a16="http://schemas.microsoft.com/office/drawing/2014/main" id="{6E60DAFF-6FC4-4FD2-8E0F-76EB6B67E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790" y="136955"/>
            <a:ext cx="4762500" cy="666750"/>
          </a:xfrm>
          <a:prstGeom prst="rect">
            <a:avLst/>
          </a:prstGeom>
        </p:spPr>
      </p:pic>
    </p:spTree>
    <p:extLst>
      <p:ext uri="{BB962C8B-B14F-4D97-AF65-F5344CB8AC3E}">
        <p14:creationId xmlns:p14="http://schemas.microsoft.com/office/powerpoint/2010/main" val="146788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5233-A3B7-453B-AB2A-449C7700F102}"/>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30B02E05-C95D-427C-83D6-28395C6D609A}"/>
              </a:ext>
            </a:extLst>
          </p:cNvPr>
          <p:cNvSpPr>
            <a:spLocks noGrp="1"/>
          </p:cNvSpPr>
          <p:nvPr>
            <p:ph idx="1"/>
          </p:nvPr>
        </p:nvSpPr>
        <p:spPr/>
        <p:txBody>
          <a:bodyPr/>
          <a:lstStyle/>
          <a:p>
            <a:pPr marL="0" indent="0">
              <a:buNone/>
            </a:pPr>
            <a:r>
              <a:rPr lang="en-US" i="1" dirty="0"/>
              <a:t>How are Random Forests trained?</a:t>
            </a:r>
          </a:p>
          <a:p>
            <a:pPr marL="0" indent="0">
              <a:buNone/>
            </a:pPr>
            <a:r>
              <a:rPr lang="en-US" dirty="0"/>
              <a:t>Random Forests are trained via the bagging method. Bagging or Bootstrap Aggregating, consists of randomly sampling subsets of the training data, fitting a model to these smaller data sets, and aggregating the predictions. This method allows several instances to be used repeatedly for the training stage given that we are sampling with replacement. Tree bagging consists of sampling subsets of the training set, fitting a Decision Tree to each, and aggregating their result.</a:t>
            </a:r>
          </a:p>
        </p:txBody>
      </p:sp>
    </p:spTree>
    <p:extLst>
      <p:ext uri="{BB962C8B-B14F-4D97-AF65-F5344CB8AC3E}">
        <p14:creationId xmlns:p14="http://schemas.microsoft.com/office/powerpoint/2010/main" val="317508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551A7-96D8-4CE3-995C-BE868815A1D7}"/>
              </a:ext>
            </a:extLst>
          </p:cNvPr>
          <p:cNvSpPr>
            <a:spLocks noGrp="1"/>
          </p:cNvSpPr>
          <p:nvPr>
            <p:ph type="title"/>
          </p:nvPr>
        </p:nvSpPr>
        <p:spPr/>
        <p:txBody>
          <a:bodyPr/>
          <a:lstStyle/>
          <a:p>
            <a:pPr algn="ctr"/>
            <a:r>
              <a:rPr lang="en-US" dirty="0"/>
              <a:t>Random Forest</a:t>
            </a:r>
          </a:p>
        </p:txBody>
      </p:sp>
      <p:sp>
        <p:nvSpPr>
          <p:cNvPr id="3" name="Content Placeholder 2">
            <a:extLst>
              <a:ext uri="{FF2B5EF4-FFF2-40B4-BE49-F238E27FC236}">
                <a16:creationId xmlns:a16="http://schemas.microsoft.com/office/drawing/2014/main" id="{1B8ABA50-0552-45B4-8994-B2A204E29965}"/>
              </a:ext>
            </a:extLst>
          </p:cNvPr>
          <p:cNvSpPr>
            <a:spLocks noGrp="1"/>
          </p:cNvSpPr>
          <p:nvPr>
            <p:ph idx="1"/>
          </p:nvPr>
        </p:nvSpPr>
        <p:spPr/>
        <p:txBody>
          <a:bodyPr/>
          <a:lstStyle/>
          <a:p>
            <a:r>
              <a:rPr lang="en-US" dirty="0"/>
              <a:t>Let’s see now how to make predictions with Random Forests. Remember that in a Decision Tree a new instance goes from the root node to the bottom until it is classified in a leaf node. In the Random Forests algorithm, each new data point goes through the same process, but now it visits all the different trees in the ensemble, which are were grown using random samples of both training data and features.</a:t>
            </a:r>
          </a:p>
        </p:txBody>
      </p:sp>
    </p:spTree>
    <p:extLst>
      <p:ext uri="{BB962C8B-B14F-4D97-AF65-F5344CB8AC3E}">
        <p14:creationId xmlns:p14="http://schemas.microsoft.com/office/powerpoint/2010/main" val="88532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53C6-4662-45E1-8745-DE76DA075A7E}"/>
              </a:ext>
            </a:extLst>
          </p:cNvPr>
          <p:cNvSpPr>
            <a:spLocks noGrp="1"/>
          </p:cNvSpPr>
          <p:nvPr>
            <p:ph type="title"/>
          </p:nvPr>
        </p:nvSpPr>
        <p:spPr>
          <a:xfrm>
            <a:off x="838200" y="365125"/>
            <a:ext cx="10515600" cy="1325563"/>
          </a:xfrm>
        </p:spPr>
        <p:txBody>
          <a:bodyPr/>
          <a:lstStyle/>
          <a:p>
            <a:pPr algn="ctr"/>
            <a:r>
              <a:rPr lang="en-US"/>
              <a:t>Random Tree Vs Classification Tree</a:t>
            </a:r>
            <a:endParaRPr lang="en-US" dirty="0"/>
          </a:p>
        </p:txBody>
      </p:sp>
      <p:pic>
        <p:nvPicPr>
          <p:cNvPr id="5" name="Content Placeholder 4" descr="A screenshot of a cell phone&#10;&#10;Description generated with high confidence">
            <a:extLst>
              <a:ext uri="{FF2B5EF4-FFF2-40B4-BE49-F238E27FC236}">
                <a16:creationId xmlns:a16="http://schemas.microsoft.com/office/drawing/2014/main" id="{D504B8F3-6099-4C9D-9E53-33F7512FD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152" y="1507808"/>
            <a:ext cx="8883608" cy="4990594"/>
          </a:xfrm>
        </p:spPr>
      </p:pic>
    </p:spTree>
    <p:extLst>
      <p:ext uri="{BB962C8B-B14F-4D97-AF65-F5344CB8AC3E}">
        <p14:creationId xmlns:p14="http://schemas.microsoft.com/office/powerpoint/2010/main" val="22067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FD7B-96D0-457D-BC4C-8D21F96D0EB3}"/>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CD5200B-4D67-46AB-BE13-CBE910A56D29}"/>
              </a:ext>
            </a:extLst>
          </p:cNvPr>
          <p:cNvSpPr>
            <a:spLocks noGrp="1"/>
          </p:cNvSpPr>
          <p:nvPr>
            <p:ph idx="1"/>
          </p:nvPr>
        </p:nvSpPr>
        <p:spPr/>
        <p:txBody>
          <a:bodyPr/>
          <a:lstStyle/>
          <a:p>
            <a:pPr marL="0" indent="0">
              <a:buNone/>
            </a:pPr>
            <a:r>
              <a:rPr lang="en-US" dirty="0"/>
              <a:t>Decision trees are used for both classification and regression problems</a:t>
            </a:r>
          </a:p>
          <a:p>
            <a:pPr marL="0" indent="0">
              <a:buNone/>
            </a:pPr>
            <a:endParaRPr lang="en-US" b="1" dirty="0"/>
          </a:p>
          <a:p>
            <a:pPr marL="0" indent="0">
              <a:buNone/>
            </a:pPr>
            <a:r>
              <a:rPr lang="en-US" b="1" dirty="0"/>
              <a:t>Why Decision trees?</a:t>
            </a:r>
          </a:p>
          <a:p>
            <a:r>
              <a:rPr lang="en-US" dirty="0"/>
              <a:t>Decision tress often mimic the human level thinking so its so simple to understand the data and make some good interpretations.</a:t>
            </a:r>
          </a:p>
          <a:p>
            <a:r>
              <a:rPr lang="en-US" dirty="0"/>
              <a:t>Decision trees actually make you see the logic for the data to interpret(not like black box algorithms like SVM, NN, etc..)</a:t>
            </a:r>
          </a:p>
          <a:p>
            <a:pPr marL="0" indent="0">
              <a:buNone/>
            </a:pPr>
            <a:endParaRPr lang="en-US" dirty="0"/>
          </a:p>
        </p:txBody>
      </p:sp>
    </p:spTree>
    <p:extLst>
      <p:ext uri="{BB962C8B-B14F-4D97-AF65-F5344CB8AC3E}">
        <p14:creationId xmlns:p14="http://schemas.microsoft.com/office/powerpoint/2010/main" val="19536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CDBE-C384-44CF-A0C9-C544BF6295E1}"/>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2940F73D-7F0D-4E1E-AA14-CF7DE82C921D}"/>
              </a:ext>
            </a:extLst>
          </p:cNvPr>
          <p:cNvSpPr>
            <a:spLocks noGrp="1"/>
          </p:cNvSpPr>
          <p:nvPr>
            <p:ph idx="1"/>
          </p:nvPr>
        </p:nvSpPr>
        <p:spPr/>
        <p:txBody>
          <a:bodyPr/>
          <a:lstStyle/>
          <a:p>
            <a:pPr marL="0" indent="0">
              <a:buNone/>
            </a:pPr>
            <a:r>
              <a:rPr lang="en-US" b="1" dirty="0"/>
              <a:t>So what is the decision tree??</a:t>
            </a:r>
          </a:p>
          <a:p>
            <a:r>
              <a:rPr lang="en-US" dirty="0"/>
              <a:t>A decision tree is a tree where each node represents a feature(attribute), each link(branch) represents a decision(rule) and each leaf represents an outcome(categorical or continues value).</a:t>
            </a:r>
          </a:p>
          <a:p>
            <a:r>
              <a:rPr lang="en-US" dirty="0"/>
              <a:t>The whole idea is to create a tree like this for the entire data and process a single outcome at every leaf(or minimize the error in every leaf).</a:t>
            </a:r>
          </a:p>
          <a:p>
            <a:pPr marL="0" indent="0">
              <a:buNone/>
            </a:pPr>
            <a:endParaRPr lang="en-US" dirty="0"/>
          </a:p>
        </p:txBody>
      </p:sp>
    </p:spTree>
    <p:extLst>
      <p:ext uri="{BB962C8B-B14F-4D97-AF65-F5344CB8AC3E}">
        <p14:creationId xmlns:p14="http://schemas.microsoft.com/office/powerpoint/2010/main" val="225833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2B57-1EFC-411B-BCA9-8AB057E77F06}"/>
              </a:ext>
            </a:extLst>
          </p:cNvPr>
          <p:cNvSpPr>
            <a:spLocks noGrp="1"/>
          </p:cNvSpPr>
          <p:nvPr>
            <p:ph type="title"/>
          </p:nvPr>
        </p:nvSpPr>
        <p:spPr/>
        <p:txBody>
          <a:bodyPr/>
          <a:lstStyle/>
          <a:p>
            <a:pPr algn="ctr"/>
            <a:r>
              <a:rPr lang="en-US" dirty="0"/>
              <a:t>Decision Tree</a:t>
            </a:r>
          </a:p>
        </p:txBody>
      </p:sp>
      <p:pic>
        <p:nvPicPr>
          <p:cNvPr id="5" name="Content Placeholder 4" descr="A close up of text on a white background&#10;&#10;Description generated with high confidence">
            <a:extLst>
              <a:ext uri="{FF2B5EF4-FFF2-40B4-BE49-F238E27FC236}">
                <a16:creationId xmlns:a16="http://schemas.microsoft.com/office/drawing/2014/main" id="{1507C2B1-B79F-4D85-8761-D6DDF8D8E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73237"/>
            <a:ext cx="10515600" cy="3656114"/>
          </a:xfrm>
        </p:spPr>
      </p:pic>
    </p:spTree>
    <p:extLst>
      <p:ext uri="{BB962C8B-B14F-4D97-AF65-F5344CB8AC3E}">
        <p14:creationId xmlns:p14="http://schemas.microsoft.com/office/powerpoint/2010/main" val="99547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1E00-5E8A-4A2E-9CB2-88D8CB039DDD}"/>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753BD3AD-46E6-4212-ADD6-D958158A7D80}"/>
              </a:ext>
            </a:extLst>
          </p:cNvPr>
          <p:cNvSpPr>
            <a:spLocks noGrp="1"/>
          </p:cNvSpPr>
          <p:nvPr>
            <p:ph idx="1"/>
          </p:nvPr>
        </p:nvSpPr>
        <p:spPr/>
        <p:txBody>
          <a:bodyPr/>
          <a:lstStyle/>
          <a:p>
            <a:pPr marL="0" indent="0">
              <a:buNone/>
            </a:pPr>
            <a:r>
              <a:rPr lang="en-US" b="1" dirty="0"/>
              <a:t>How to build this ?</a:t>
            </a:r>
          </a:p>
          <a:p>
            <a:r>
              <a:rPr lang="en-US" dirty="0"/>
              <a:t>There are couple of algorithms there to build a decision tree , we only talk about a few which are</a:t>
            </a:r>
          </a:p>
          <a:p>
            <a:r>
              <a:rPr lang="en-US" dirty="0"/>
              <a:t>CART (Classification and Regression Trees) → uses </a:t>
            </a:r>
            <a:r>
              <a:rPr lang="en-US" b="1" i="1" dirty="0"/>
              <a:t>Gini Index(Classification)</a:t>
            </a:r>
            <a:r>
              <a:rPr lang="en-US" dirty="0"/>
              <a:t> as metric.</a:t>
            </a:r>
          </a:p>
          <a:p>
            <a:r>
              <a:rPr lang="en-US" dirty="0"/>
              <a:t>ID3 (Iterative </a:t>
            </a:r>
            <a:r>
              <a:rPr lang="en-US" dirty="0" err="1"/>
              <a:t>Dichotomiser</a:t>
            </a:r>
            <a:r>
              <a:rPr lang="en-US" dirty="0"/>
              <a:t> 3) → uses </a:t>
            </a:r>
            <a:r>
              <a:rPr lang="en-US" b="1" i="1" dirty="0"/>
              <a:t>Entropy function </a:t>
            </a:r>
            <a:r>
              <a:rPr lang="en-US" dirty="0"/>
              <a:t>and </a:t>
            </a:r>
            <a:r>
              <a:rPr lang="en-US" b="1" i="1" dirty="0"/>
              <a:t>Information gain </a:t>
            </a:r>
            <a:r>
              <a:rPr lang="en-US" dirty="0"/>
              <a:t>as metrics.</a:t>
            </a:r>
          </a:p>
        </p:txBody>
      </p:sp>
    </p:spTree>
    <p:extLst>
      <p:ext uri="{BB962C8B-B14F-4D97-AF65-F5344CB8AC3E}">
        <p14:creationId xmlns:p14="http://schemas.microsoft.com/office/powerpoint/2010/main" val="278891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B61AE1D0-2D38-4477-84EE-A2DB6CC58EF9}"/>
              </a:ext>
            </a:extLst>
          </p:cNvPr>
          <p:cNvPicPr>
            <a:picLocks noChangeAspect="1"/>
          </p:cNvPicPr>
          <p:nvPr/>
        </p:nvPicPr>
        <p:blipFill rotWithShape="1">
          <a:blip r:embed="rId2">
            <a:extLst>
              <a:ext uri="{28A0092B-C50C-407E-A947-70E740481C1C}">
                <a14:useLocalDpi xmlns:a14="http://schemas.microsoft.com/office/drawing/2010/main" val="0"/>
              </a:ext>
            </a:extLst>
          </a:blip>
          <a:srcRect l="1374" r="1819" b="3"/>
          <a:stretch/>
        </p:blipFill>
        <p:spPr>
          <a:xfrm>
            <a:off x="7556409" y="640082"/>
            <a:ext cx="3995928" cy="5577837"/>
          </a:xfrm>
          <a:prstGeom prst="rect">
            <a:avLst/>
          </a:prstGeom>
          <a:effectLst/>
        </p:spPr>
      </p:pic>
      <p:sp>
        <p:nvSpPr>
          <p:cNvPr id="2" name="Title 1">
            <a:extLst>
              <a:ext uri="{FF2B5EF4-FFF2-40B4-BE49-F238E27FC236}">
                <a16:creationId xmlns:a16="http://schemas.microsoft.com/office/drawing/2014/main" id="{D2F3176C-C10A-42D0-8A8E-EACE61BA8B0A}"/>
              </a:ext>
            </a:extLst>
          </p:cNvPr>
          <p:cNvSpPr>
            <a:spLocks noGrp="1"/>
          </p:cNvSpPr>
          <p:nvPr>
            <p:ph type="title"/>
          </p:nvPr>
        </p:nvSpPr>
        <p:spPr>
          <a:xfrm>
            <a:off x="648929" y="629266"/>
            <a:ext cx="6586491" cy="1676603"/>
          </a:xfrm>
        </p:spPr>
        <p:txBody>
          <a:bodyPr>
            <a:normAutofit/>
          </a:bodyPr>
          <a:lstStyle/>
          <a:p>
            <a:r>
              <a:rPr lang="en-US"/>
              <a:t>Decision Tree in Depth</a:t>
            </a:r>
          </a:p>
        </p:txBody>
      </p:sp>
      <p:sp>
        <p:nvSpPr>
          <p:cNvPr id="3" name="Content Placeholder 2">
            <a:extLst>
              <a:ext uri="{FF2B5EF4-FFF2-40B4-BE49-F238E27FC236}">
                <a16:creationId xmlns:a16="http://schemas.microsoft.com/office/drawing/2014/main" id="{1D6291BE-1917-4636-8F9C-18D27691C55A}"/>
              </a:ext>
            </a:extLst>
          </p:cNvPr>
          <p:cNvSpPr>
            <a:spLocks noGrp="1"/>
          </p:cNvSpPr>
          <p:nvPr>
            <p:ph idx="1"/>
          </p:nvPr>
        </p:nvSpPr>
        <p:spPr>
          <a:xfrm>
            <a:off x="648930" y="2438400"/>
            <a:ext cx="6586489" cy="3785419"/>
          </a:xfrm>
        </p:spPr>
        <p:txBody>
          <a:bodyPr>
            <a:normAutofit/>
          </a:bodyPr>
          <a:lstStyle/>
          <a:p>
            <a:pPr marL="0" indent="0">
              <a:buNone/>
            </a:pPr>
            <a:r>
              <a:rPr lang="en-US" sz="2400" dirty="0"/>
              <a:t>Classification with using the </a:t>
            </a:r>
            <a:r>
              <a:rPr lang="en-US" sz="2400" b="1" dirty="0"/>
              <a:t>ID3 </a:t>
            </a:r>
            <a:r>
              <a:rPr lang="en-US" sz="2400" dirty="0"/>
              <a:t>algorithm.</a:t>
            </a:r>
          </a:p>
          <a:p>
            <a:pPr marL="0" indent="0">
              <a:buNone/>
            </a:pPr>
            <a:endParaRPr lang="en-US" sz="2400" dirty="0"/>
          </a:p>
          <a:p>
            <a:pPr marL="0" indent="0">
              <a:buNone/>
            </a:pPr>
            <a:r>
              <a:rPr lang="en-US" sz="2400" dirty="0"/>
              <a:t>Let’s just take a dataset in the machine learning world which is whether dataset(playing game Y or N based on whether condition).</a:t>
            </a:r>
          </a:p>
          <a:p>
            <a:pPr marL="0" indent="0">
              <a:buNone/>
            </a:pPr>
            <a:r>
              <a:rPr lang="en-US" sz="2400" dirty="0"/>
              <a:t>We have four X values (outlook, temp, humidity and windy) being categorical and one y value (play Y or N) also being categorical.</a:t>
            </a:r>
          </a:p>
        </p:txBody>
      </p:sp>
    </p:spTree>
    <p:extLst>
      <p:ext uri="{BB962C8B-B14F-4D97-AF65-F5344CB8AC3E}">
        <p14:creationId xmlns:p14="http://schemas.microsoft.com/office/powerpoint/2010/main" val="672801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01CC-8DBD-4DA5-9330-49A0ACF986E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5BED5668-5927-454B-8AEC-45D31217E5E0}"/>
              </a:ext>
            </a:extLst>
          </p:cNvPr>
          <p:cNvSpPr>
            <a:spLocks noGrp="1"/>
          </p:cNvSpPr>
          <p:nvPr>
            <p:ph idx="1"/>
          </p:nvPr>
        </p:nvSpPr>
        <p:spPr/>
        <p:txBody>
          <a:bodyPr/>
          <a:lstStyle/>
          <a:p>
            <a:r>
              <a:rPr lang="en-US" dirty="0"/>
              <a:t>To create a tree, we need to have a root node first and we know that nodes are features/attributes(outlook, temp, humidity and windy)</a:t>
            </a:r>
          </a:p>
          <a:p>
            <a:pPr marL="0" indent="0">
              <a:buNone/>
            </a:pPr>
            <a:endParaRPr lang="en-US" b="1" dirty="0"/>
          </a:p>
          <a:p>
            <a:pPr marL="0" indent="0">
              <a:buNone/>
            </a:pPr>
            <a:r>
              <a:rPr lang="en-US" b="1" dirty="0"/>
              <a:t>so which one do we need to pick first ?</a:t>
            </a:r>
          </a:p>
          <a:p>
            <a:r>
              <a:rPr lang="en-US" dirty="0"/>
              <a:t>determine the attribute that best classifies the training data; use this attribute at the root of the tree. Repeat this process at for each branch.</a:t>
            </a:r>
          </a:p>
          <a:p>
            <a:r>
              <a:rPr lang="en-US" dirty="0"/>
              <a:t>This means we are performing top-down, greedy search through the space of possible decision trees.</a:t>
            </a:r>
          </a:p>
          <a:p>
            <a:pPr marL="0" indent="0">
              <a:buNone/>
            </a:pPr>
            <a:endParaRPr lang="en-US" b="1" dirty="0"/>
          </a:p>
        </p:txBody>
      </p:sp>
    </p:spTree>
    <p:extLst>
      <p:ext uri="{BB962C8B-B14F-4D97-AF65-F5344CB8AC3E}">
        <p14:creationId xmlns:p14="http://schemas.microsoft.com/office/powerpoint/2010/main" val="153857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8D407-E85B-4599-A701-0077CF61D34A}"/>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2F0B39BE-ED7A-4CC0-AF73-ECE44B97ABF7}"/>
              </a:ext>
            </a:extLst>
          </p:cNvPr>
          <p:cNvSpPr>
            <a:spLocks noGrp="1"/>
          </p:cNvSpPr>
          <p:nvPr>
            <p:ph idx="1"/>
          </p:nvPr>
        </p:nvSpPr>
        <p:spPr/>
        <p:txBody>
          <a:bodyPr/>
          <a:lstStyle/>
          <a:p>
            <a:pPr marL="0" indent="0">
              <a:buNone/>
            </a:pPr>
            <a:r>
              <a:rPr lang="en-US" b="1" dirty="0"/>
              <a:t>so how do we choose the best attribute?</a:t>
            </a:r>
          </a:p>
          <a:p>
            <a:r>
              <a:rPr lang="en-US" dirty="0"/>
              <a:t>use the attribute with the highest </a:t>
            </a:r>
            <a:r>
              <a:rPr lang="en-US" b="1" dirty="0"/>
              <a:t>information gain</a:t>
            </a:r>
            <a:r>
              <a:rPr lang="en-US" b="1" i="1" dirty="0"/>
              <a:t> </a:t>
            </a:r>
            <a:r>
              <a:rPr lang="en-US" dirty="0"/>
              <a:t>in </a:t>
            </a:r>
            <a:r>
              <a:rPr lang="en-US" b="1" dirty="0"/>
              <a:t>ID3</a:t>
            </a:r>
          </a:p>
          <a:p>
            <a:r>
              <a:rPr lang="en-US" dirty="0"/>
              <a:t>In order to define information gain precisely, we begin by defining a measure commonly used in information theory, called </a:t>
            </a:r>
            <a:r>
              <a:rPr lang="en-US" b="1" dirty="0"/>
              <a:t>entropy </a:t>
            </a:r>
            <a:r>
              <a:rPr lang="en-US" dirty="0"/>
              <a:t>that characterizes the (</a:t>
            </a:r>
            <a:r>
              <a:rPr lang="en-US" dirty="0" err="1"/>
              <a:t>im</a:t>
            </a:r>
            <a:r>
              <a:rPr lang="en-US" dirty="0"/>
              <a:t>)purity of an arbitrary collection of examples.</a:t>
            </a:r>
            <a:endParaRPr lang="en-US" b="1" dirty="0"/>
          </a:p>
        </p:txBody>
      </p:sp>
    </p:spTree>
    <p:extLst>
      <p:ext uri="{BB962C8B-B14F-4D97-AF65-F5344CB8AC3E}">
        <p14:creationId xmlns:p14="http://schemas.microsoft.com/office/powerpoint/2010/main" val="129541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BBBE-71B3-41CC-86BF-30D3B9566798}"/>
              </a:ext>
            </a:extLst>
          </p:cNvPr>
          <p:cNvSpPr>
            <a:spLocks noGrp="1"/>
          </p:cNvSpPr>
          <p:nvPr>
            <p:ph type="title"/>
          </p:nvPr>
        </p:nvSpPr>
        <p:spPr/>
        <p:txBody>
          <a:bodyPr/>
          <a:lstStyle/>
          <a:p>
            <a:pPr algn="ctr"/>
            <a:r>
              <a:rPr lang="en-US" dirty="0"/>
              <a:t>Decision Tree</a:t>
            </a:r>
          </a:p>
        </p:txBody>
      </p:sp>
      <p:sp>
        <p:nvSpPr>
          <p:cNvPr id="3" name="Content Placeholder 2">
            <a:extLst>
              <a:ext uri="{FF2B5EF4-FFF2-40B4-BE49-F238E27FC236}">
                <a16:creationId xmlns:a16="http://schemas.microsoft.com/office/drawing/2014/main" id="{E3547D26-36AF-4125-BEA3-FF58C5CC1E64}"/>
              </a:ext>
            </a:extLst>
          </p:cNvPr>
          <p:cNvSpPr>
            <a:spLocks noGrp="1"/>
          </p:cNvSpPr>
          <p:nvPr>
            <p:ph idx="1"/>
          </p:nvPr>
        </p:nvSpPr>
        <p:spPr/>
        <p:txBody>
          <a:bodyPr/>
          <a:lstStyle/>
          <a:p>
            <a:r>
              <a:rPr lang="en-US" dirty="0"/>
              <a:t>Supervised Learning technique for classification.</a:t>
            </a:r>
          </a:p>
          <a:p>
            <a:r>
              <a:rPr lang="en-US" dirty="0"/>
              <a:t>A decision tree leads you to a prediction by asking a series of questions on whether you belong to certain groups. Each question must only have 2 possible responses, such as “yes” versus “no”. You start at the top question, called the root node, then move through the tree branches according to which groups you belong to, until you reach a leaf node. The proportion of survivors at that leaf node would be your predicted chance of survival.</a:t>
            </a:r>
          </a:p>
          <a:p>
            <a:r>
              <a:rPr lang="en-US" dirty="0"/>
              <a:t>Boosting and random forest – Improve the performance</a:t>
            </a:r>
          </a:p>
        </p:txBody>
      </p:sp>
    </p:spTree>
    <p:extLst>
      <p:ext uri="{BB962C8B-B14F-4D97-AF65-F5344CB8AC3E}">
        <p14:creationId xmlns:p14="http://schemas.microsoft.com/office/powerpoint/2010/main" val="2345545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F6B-72C6-4B74-8A48-B20CDF889237}"/>
              </a:ext>
            </a:extLst>
          </p:cNvPr>
          <p:cNvSpPr>
            <a:spLocks noGrp="1"/>
          </p:cNvSpPr>
          <p:nvPr>
            <p:ph type="title"/>
          </p:nvPr>
        </p:nvSpPr>
        <p:spPr/>
        <p:txBody>
          <a:bodyPr/>
          <a:lstStyle/>
          <a:p>
            <a:pPr algn="ctr"/>
            <a:r>
              <a:rPr lang="en-US" dirty="0"/>
              <a:t>Decision Tree Entropy</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592010C9-BF82-4A65-96BE-DAFCC04BAA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95" y="2328420"/>
            <a:ext cx="11442559" cy="3310379"/>
          </a:xfrm>
        </p:spPr>
      </p:pic>
    </p:spTree>
    <p:extLst>
      <p:ext uri="{BB962C8B-B14F-4D97-AF65-F5344CB8AC3E}">
        <p14:creationId xmlns:p14="http://schemas.microsoft.com/office/powerpoint/2010/main" val="405821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8233-D09A-4DEF-A394-DDD8E843B2B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C494E89F-A821-4EB6-AA07-616040280131}"/>
              </a:ext>
            </a:extLst>
          </p:cNvPr>
          <p:cNvSpPr>
            <a:spLocks noGrp="1"/>
          </p:cNvSpPr>
          <p:nvPr>
            <p:ph idx="1"/>
          </p:nvPr>
        </p:nvSpPr>
        <p:spPr/>
        <p:txBody>
          <a:bodyPr/>
          <a:lstStyle/>
          <a:p>
            <a:pPr marL="0" indent="0">
              <a:buNone/>
            </a:pPr>
            <a:r>
              <a:rPr lang="en-US" dirty="0"/>
              <a:t>For a binary classification problem</a:t>
            </a:r>
          </a:p>
          <a:p>
            <a:r>
              <a:rPr lang="en-US" dirty="0"/>
              <a:t>If all examples are positive or all are negative then entropy will be </a:t>
            </a:r>
            <a:r>
              <a:rPr lang="en-US" b="1" dirty="0"/>
              <a:t>zero</a:t>
            </a:r>
            <a:r>
              <a:rPr lang="en-US" b="1" i="1" dirty="0"/>
              <a:t> </a:t>
            </a:r>
            <a:r>
              <a:rPr lang="en-US" dirty="0" err="1"/>
              <a:t>i.e</a:t>
            </a:r>
            <a:r>
              <a:rPr lang="en-US" dirty="0"/>
              <a:t>, low.</a:t>
            </a:r>
          </a:p>
          <a:p>
            <a:r>
              <a:rPr lang="en-US" dirty="0"/>
              <a:t>If half of the examples are of positive class and half are of negative class then entropy is </a:t>
            </a:r>
            <a:r>
              <a:rPr lang="en-US" b="1" dirty="0"/>
              <a:t>one </a:t>
            </a:r>
            <a:r>
              <a:rPr lang="en-US" dirty="0" err="1"/>
              <a:t>i.e</a:t>
            </a:r>
            <a:r>
              <a:rPr lang="en-US" dirty="0"/>
              <a:t>, high.</a:t>
            </a:r>
          </a:p>
          <a:p>
            <a:endParaRPr lang="en-US" dirty="0"/>
          </a:p>
        </p:txBody>
      </p:sp>
    </p:spTree>
    <p:extLst>
      <p:ext uri="{BB962C8B-B14F-4D97-AF65-F5344CB8AC3E}">
        <p14:creationId xmlns:p14="http://schemas.microsoft.com/office/powerpoint/2010/main" val="219815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67E0-6362-41B4-B967-2AB9CF5FCC74}"/>
              </a:ext>
            </a:extLst>
          </p:cNvPr>
          <p:cNvSpPr>
            <a:spLocks noGrp="1"/>
          </p:cNvSpPr>
          <p:nvPr>
            <p:ph type="title"/>
          </p:nvPr>
        </p:nvSpPr>
        <p:spPr/>
        <p:txBody>
          <a:bodyPr/>
          <a:lstStyle/>
          <a:p>
            <a:pPr algn="ctr"/>
            <a:r>
              <a:rPr lang="en-US" dirty="0"/>
              <a:t>Decision Tree in Depth</a:t>
            </a:r>
          </a:p>
        </p:txBody>
      </p:sp>
      <p:pic>
        <p:nvPicPr>
          <p:cNvPr id="5" name="Content Placeholder 4" descr="A screenshot of a social media post&#10;&#10;Description generated with very high confidence">
            <a:extLst>
              <a:ext uri="{FF2B5EF4-FFF2-40B4-BE49-F238E27FC236}">
                <a16:creationId xmlns:a16="http://schemas.microsoft.com/office/drawing/2014/main" id="{F6D23E16-C77F-45E7-A63F-0E22FECE4C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970" y="2196445"/>
            <a:ext cx="11338560" cy="3657600"/>
          </a:xfrm>
        </p:spPr>
      </p:pic>
    </p:spTree>
    <p:extLst>
      <p:ext uri="{BB962C8B-B14F-4D97-AF65-F5344CB8AC3E}">
        <p14:creationId xmlns:p14="http://schemas.microsoft.com/office/powerpoint/2010/main" val="1616013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0401-811A-4FB2-8A07-1DA7DDB48B46}"/>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71507C73-DB22-4C6F-9052-641027A89779}"/>
              </a:ext>
            </a:extLst>
          </p:cNvPr>
          <p:cNvSpPr>
            <a:spLocks noGrp="1"/>
          </p:cNvSpPr>
          <p:nvPr>
            <p:ph idx="1"/>
          </p:nvPr>
        </p:nvSpPr>
        <p:spPr/>
        <p:txBody>
          <a:bodyPr/>
          <a:lstStyle/>
          <a:p>
            <a:pPr marL="0" indent="0">
              <a:buNone/>
            </a:pPr>
            <a:r>
              <a:rPr lang="en-US" dirty="0"/>
              <a:t>Lets apply these metrics to our dataset to split the data(getting the root node)</a:t>
            </a:r>
          </a:p>
          <a:p>
            <a:pPr marL="0" indent="0">
              <a:buNone/>
            </a:pPr>
            <a:endParaRPr lang="en-US" dirty="0"/>
          </a:p>
        </p:txBody>
      </p:sp>
      <p:sp>
        <p:nvSpPr>
          <p:cNvPr id="4" name="Rectangle 1">
            <a:extLst>
              <a:ext uri="{FF2B5EF4-FFF2-40B4-BE49-F238E27FC236}">
                <a16:creationId xmlns:a16="http://schemas.microsoft.com/office/drawing/2014/main" id="{FAF90DF9-1F4F-4E4A-8161-C39D7FF7D891}"/>
              </a:ext>
            </a:extLst>
          </p:cNvPr>
          <p:cNvSpPr>
            <a:spLocks noChangeArrowheads="1"/>
          </p:cNvSpPr>
          <p:nvPr/>
        </p:nvSpPr>
        <p:spPr bwMode="auto">
          <a:xfrm>
            <a:off x="913614" y="2625378"/>
            <a:ext cx="972190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dium-content-serif-font"/>
              </a:rPr>
              <a:t>Steps:</a:t>
            </a:r>
            <a:endParaRPr kumimoji="0" lang="en-US" altLang="en-US" sz="2800"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1.compute the entropy for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2.for every attribute/feature: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1.calculate entropy for all categorical values</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2.take average information entropy for the current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	3.calculate gain for the current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enlo"/>
              </a:rPr>
              <a:t>3. pick the highest gain attribute.</a:t>
            </a:r>
            <a:br>
              <a:rPr kumimoji="0" lang="en-US" altLang="en-US" sz="2800" b="0" i="0" u="none" strike="noStrike" cap="none" normalizeH="0" baseline="0" dirty="0">
                <a:ln>
                  <a:noFill/>
                </a:ln>
                <a:solidFill>
                  <a:schemeClr val="tx1"/>
                </a:solidFill>
                <a:effectLst/>
                <a:latin typeface="Menlo"/>
              </a:rPr>
            </a:br>
            <a:r>
              <a:rPr kumimoji="0" lang="en-US" altLang="en-US" sz="2800" b="0" i="0" u="none" strike="noStrike" cap="none" normalizeH="0" baseline="0" dirty="0">
                <a:ln>
                  <a:noFill/>
                </a:ln>
                <a:solidFill>
                  <a:schemeClr val="tx1"/>
                </a:solidFill>
                <a:effectLst/>
                <a:latin typeface="Menlo"/>
              </a:rPr>
              <a:t>4. Repeat until we get the tree we desired.</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1406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C8A-54CF-4C07-9F02-17268E585217}"/>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7C57E48-FB6A-4883-8E6B-08F5EAA7BAB7}"/>
              </a:ext>
            </a:extLst>
          </p:cNvPr>
          <p:cNvSpPr>
            <a:spLocks noGrp="1"/>
          </p:cNvSpPr>
          <p:nvPr>
            <p:ph idx="1"/>
          </p:nvPr>
        </p:nvSpPr>
        <p:spPr/>
        <p:txBody>
          <a:bodyPr/>
          <a:lstStyle/>
          <a:p>
            <a:pPr marL="0" indent="0">
              <a:buNone/>
            </a:pPr>
            <a:r>
              <a:rPr lang="en-US" b="1" dirty="0"/>
              <a:t>Compute the entropy for the weather data set</a:t>
            </a:r>
          </a:p>
        </p:txBody>
      </p:sp>
      <p:pic>
        <p:nvPicPr>
          <p:cNvPr id="7" name="Picture 6" descr="A screenshot of a cell phone&#10;&#10;Description generated with very high confidence">
            <a:extLst>
              <a:ext uri="{FF2B5EF4-FFF2-40B4-BE49-F238E27FC236}">
                <a16:creationId xmlns:a16="http://schemas.microsoft.com/office/drawing/2014/main" id="{61F4BC14-6C6C-42FA-ADC3-398B65356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209" y="2762250"/>
            <a:ext cx="5287110" cy="3549650"/>
          </a:xfrm>
          <a:prstGeom prst="rect">
            <a:avLst/>
          </a:prstGeom>
        </p:spPr>
      </p:pic>
    </p:spTree>
    <p:extLst>
      <p:ext uri="{BB962C8B-B14F-4D97-AF65-F5344CB8AC3E}">
        <p14:creationId xmlns:p14="http://schemas.microsoft.com/office/powerpoint/2010/main" val="209161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8103-3969-41CC-9EAC-2A9ED1B1523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61350FC8-C5D0-470D-91E0-0C0987396966}"/>
              </a:ext>
            </a:extLst>
          </p:cNvPr>
          <p:cNvSpPr>
            <a:spLocks noGrp="1"/>
          </p:cNvSpPr>
          <p:nvPr>
            <p:ph idx="1"/>
          </p:nvPr>
        </p:nvSpPr>
        <p:spPr/>
        <p:txBody>
          <a:bodyPr/>
          <a:lstStyle/>
          <a:p>
            <a:pPr marL="0" indent="0">
              <a:buNone/>
            </a:pPr>
            <a:r>
              <a:rPr lang="en-US" b="1" dirty="0"/>
              <a:t>For every feature calculate the entropy and information gain</a:t>
            </a:r>
          </a:p>
        </p:txBody>
      </p:sp>
      <p:pic>
        <p:nvPicPr>
          <p:cNvPr id="5" name="Picture 4" descr="A screenshot of a cell phone&#10;&#10;Description generated with very high confidence">
            <a:extLst>
              <a:ext uri="{FF2B5EF4-FFF2-40B4-BE49-F238E27FC236}">
                <a16:creationId xmlns:a16="http://schemas.microsoft.com/office/drawing/2014/main" id="{468BC653-B4E7-45E0-87D8-D141C193C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866" y="2461867"/>
            <a:ext cx="7919251" cy="4031008"/>
          </a:xfrm>
          <a:prstGeom prst="rect">
            <a:avLst/>
          </a:prstGeom>
        </p:spPr>
      </p:pic>
    </p:spTree>
    <p:extLst>
      <p:ext uri="{BB962C8B-B14F-4D97-AF65-F5344CB8AC3E}">
        <p14:creationId xmlns:p14="http://schemas.microsoft.com/office/powerpoint/2010/main" val="80323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9976-AE30-49D9-9FC8-05F40677644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CAA541A3-0C3E-4AED-9D1D-C265C1B14E8A}"/>
              </a:ext>
            </a:extLst>
          </p:cNvPr>
          <p:cNvSpPr>
            <a:spLocks noGrp="1"/>
          </p:cNvSpPr>
          <p:nvPr>
            <p:ph idx="1"/>
          </p:nvPr>
        </p:nvSpPr>
        <p:spPr/>
        <p:txBody>
          <a:bodyPr/>
          <a:lstStyle/>
          <a:p>
            <a:pPr marL="0" indent="0">
              <a:buNone/>
            </a:pPr>
            <a:r>
              <a:rPr lang="en-US" dirty="0"/>
              <a:t>Similarity we can calculate for other two attributes(Humidity and Temp).</a:t>
            </a:r>
          </a:p>
          <a:p>
            <a:pPr marL="0" indent="0">
              <a:buNone/>
            </a:pPr>
            <a:r>
              <a:rPr lang="en-US" b="1" dirty="0"/>
              <a:t>Pick the highest gain attribute.</a:t>
            </a:r>
          </a:p>
        </p:txBody>
      </p:sp>
      <p:pic>
        <p:nvPicPr>
          <p:cNvPr id="5" name="Picture 4" descr="A screenshot of a cell phone&#10;&#10;Description generated with very high confidence">
            <a:extLst>
              <a:ext uri="{FF2B5EF4-FFF2-40B4-BE49-F238E27FC236}">
                <a16:creationId xmlns:a16="http://schemas.microsoft.com/office/drawing/2014/main" id="{E80B40B0-CDDF-499F-82BD-45756983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95" y="3139126"/>
            <a:ext cx="10553700" cy="3718874"/>
          </a:xfrm>
          <a:prstGeom prst="rect">
            <a:avLst/>
          </a:prstGeom>
        </p:spPr>
      </p:pic>
    </p:spTree>
    <p:extLst>
      <p:ext uri="{BB962C8B-B14F-4D97-AF65-F5344CB8AC3E}">
        <p14:creationId xmlns:p14="http://schemas.microsoft.com/office/powerpoint/2010/main" val="193455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D50-3068-4F3B-913A-A1EC9B37D829}"/>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16E113BC-8909-4A9F-AD94-60B5912A6E72}"/>
              </a:ext>
            </a:extLst>
          </p:cNvPr>
          <p:cNvSpPr>
            <a:spLocks noGrp="1"/>
          </p:cNvSpPr>
          <p:nvPr>
            <p:ph idx="1"/>
          </p:nvPr>
        </p:nvSpPr>
        <p:spPr/>
        <p:txBody>
          <a:bodyPr/>
          <a:lstStyle/>
          <a:p>
            <a:pPr marL="0" indent="0">
              <a:buNone/>
            </a:pPr>
            <a:r>
              <a:rPr lang="en-US" dirty="0"/>
              <a:t>So our root node is </a:t>
            </a:r>
            <a:r>
              <a:rPr lang="en-US" b="1" dirty="0"/>
              <a:t>Outlook.</a:t>
            </a:r>
            <a:endParaRPr lang="en-US" dirty="0"/>
          </a:p>
          <a:p>
            <a:pPr marL="0" indent="0">
              <a:buNone/>
            </a:pPr>
            <a:endParaRPr lang="en-US" dirty="0"/>
          </a:p>
        </p:txBody>
      </p:sp>
      <p:pic>
        <p:nvPicPr>
          <p:cNvPr id="5" name="Picture 4" descr="A close up of a map&#10;&#10;Description generated with very high confidence">
            <a:extLst>
              <a:ext uri="{FF2B5EF4-FFF2-40B4-BE49-F238E27FC236}">
                <a16:creationId xmlns:a16="http://schemas.microsoft.com/office/drawing/2014/main" id="{E34E554E-7EE8-4C3E-BAE7-5044AF74A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041" y="2336423"/>
            <a:ext cx="7762875" cy="4391025"/>
          </a:xfrm>
          <a:prstGeom prst="rect">
            <a:avLst/>
          </a:prstGeom>
        </p:spPr>
      </p:pic>
    </p:spTree>
    <p:extLst>
      <p:ext uri="{BB962C8B-B14F-4D97-AF65-F5344CB8AC3E}">
        <p14:creationId xmlns:p14="http://schemas.microsoft.com/office/powerpoint/2010/main" val="713075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2F3E-646F-4527-A784-99652BB8F5F5}"/>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88CA8297-1D34-42C2-A0B7-E373E023FAE5}"/>
              </a:ext>
            </a:extLst>
          </p:cNvPr>
          <p:cNvSpPr>
            <a:spLocks noGrp="1"/>
          </p:cNvSpPr>
          <p:nvPr>
            <p:ph idx="1"/>
          </p:nvPr>
        </p:nvSpPr>
        <p:spPr/>
        <p:txBody>
          <a:bodyPr/>
          <a:lstStyle/>
          <a:p>
            <a:pPr marL="0" indent="0">
              <a:buNone/>
            </a:pPr>
            <a:r>
              <a:rPr lang="en-US" b="1" dirty="0"/>
              <a:t>Repeat the same thing for sub-trees till we get the tree.</a:t>
            </a:r>
          </a:p>
        </p:txBody>
      </p:sp>
      <p:pic>
        <p:nvPicPr>
          <p:cNvPr id="5" name="Picture 4" descr="A close up of a map&#10;&#10;Description generated with very high confidence">
            <a:extLst>
              <a:ext uri="{FF2B5EF4-FFF2-40B4-BE49-F238E27FC236}">
                <a16:creationId xmlns:a16="http://schemas.microsoft.com/office/drawing/2014/main" id="{C2D318A7-68E4-472D-BC7E-7F205A8EA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0722"/>
            <a:ext cx="12192000" cy="3329940"/>
          </a:xfrm>
          <a:prstGeom prst="rect">
            <a:avLst/>
          </a:prstGeom>
        </p:spPr>
      </p:pic>
    </p:spTree>
    <p:extLst>
      <p:ext uri="{BB962C8B-B14F-4D97-AF65-F5344CB8AC3E}">
        <p14:creationId xmlns:p14="http://schemas.microsoft.com/office/powerpoint/2010/main" val="3694249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C74EC-8CE6-4C70-AC81-1B980CF9CD2B}"/>
              </a:ext>
            </a:extLst>
          </p:cNvPr>
          <p:cNvSpPr>
            <a:spLocks noGrp="1"/>
          </p:cNvSpPr>
          <p:nvPr>
            <p:ph type="title"/>
          </p:nvPr>
        </p:nvSpPr>
        <p:spPr/>
        <p:txBody>
          <a:bodyPr/>
          <a:lstStyle/>
          <a:p>
            <a:pPr algn="ctr"/>
            <a:r>
              <a:rPr lang="en-US" dirty="0"/>
              <a:t>Decision Tree in Depth</a:t>
            </a:r>
          </a:p>
        </p:txBody>
      </p:sp>
      <p:pic>
        <p:nvPicPr>
          <p:cNvPr id="5" name="Content Placeholder 4" descr="A close up of a device&#10;&#10;Description generated with high confidence">
            <a:extLst>
              <a:ext uri="{FF2B5EF4-FFF2-40B4-BE49-F238E27FC236}">
                <a16:creationId xmlns:a16="http://schemas.microsoft.com/office/drawing/2014/main" id="{D0E0D2CD-B841-4A3E-9AE9-C7DA4D57CA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594" y="1751632"/>
            <a:ext cx="7283014" cy="4741243"/>
          </a:xfrm>
        </p:spPr>
      </p:pic>
    </p:spTree>
    <p:extLst>
      <p:ext uri="{BB962C8B-B14F-4D97-AF65-F5344CB8AC3E}">
        <p14:creationId xmlns:p14="http://schemas.microsoft.com/office/powerpoint/2010/main" val="187316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surface&#10;&#10;Description generated with high confidence">
            <a:extLst>
              <a:ext uri="{FF2B5EF4-FFF2-40B4-BE49-F238E27FC236}">
                <a16:creationId xmlns:a16="http://schemas.microsoft.com/office/drawing/2014/main" id="{D2BBC86E-8F35-4C8B-BFD9-6464A0B5DF06}"/>
              </a:ext>
            </a:extLst>
          </p:cNvPr>
          <p:cNvPicPr>
            <a:picLocks noChangeAspect="1"/>
          </p:cNvPicPr>
          <p:nvPr/>
        </p:nvPicPr>
        <p:blipFill rotWithShape="1">
          <a:blip r:embed="rId2">
            <a:extLst>
              <a:ext uri="{28A0092B-C50C-407E-A947-70E740481C1C}">
                <a14:useLocalDpi xmlns:a14="http://schemas.microsoft.com/office/drawing/2010/main" val="0"/>
              </a:ext>
            </a:extLst>
          </a:blip>
          <a:srcRect l="1733" r="2" b="2"/>
          <a:stretch/>
        </p:blipFill>
        <p:spPr>
          <a:xfrm>
            <a:off x="6238240" y="1656083"/>
            <a:ext cx="5344577" cy="4310260"/>
          </a:xfrm>
          <a:prstGeom prst="rect">
            <a:avLst/>
          </a:prstGeom>
          <a:effectLst/>
        </p:spPr>
      </p:pic>
      <p:sp>
        <p:nvSpPr>
          <p:cNvPr id="2" name="Title 1">
            <a:extLst>
              <a:ext uri="{FF2B5EF4-FFF2-40B4-BE49-F238E27FC236}">
                <a16:creationId xmlns:a16="http://schemas.microsoft.com/office/drawing/2014/main" id="{56B7E86C-9B0E-44C0-AC14-4963BF8DC3CF}"/>
              </a:ext>
            </a:extLst>
          </p:cNvPr>
          <p:cNvSpPr>
            <a:spLocks noGrp="1"/>
          </p:cNvSpPr>
          <p:nvPr>
            <p:ph type="title"/>
          </p:nvPr>
        </p:nvSpPr>
        <p:spPr>
          <a:xfrm>
            <a:off x="648929" y="629266"/>
            <a:ext cx="3667039" cy="1676603"/>
          </a:xfrm>
        </p:spPr>
        <p:txBody>
          <a:bodyPr>
            <a:normAutofit/>
          </a:bodyPr>
          <a:lstStyle/>
          <a:p>
            <a:r>
              <a:rPr lang="en-US" dirty="0"/>
              <a:t>Decision Tree</a:t>
            </a:r>
            <a:endParaRPr lang="en-US"/>
          </a:p>
        </p:txBody>
      </p:sp>
      <p:sp>
        <p:nvSpPr>
          <p:cNvPr id="3" name="Content Placeholder 2">
            <a:extLst>
              <a:ext uri="{FF2B5EF4-FFF2-40B4-BE49-F238E27FC236}">
                <a16:creationId xmlns:a16="http://schemas.microsoft.com/office/drawing/2014/main" id="{E4F7D8BA-D5CC-452A-BC06-0F18A209859D}"/>
              </a:ext>
            </a:extLst>
          </p:cNvPr>
          <p:cNvSpPr>
            <a:spLocks noGrp="1"/>
          </p:cNvSpPr>
          <p:nvPr>
            <p:ph idx="1"/>
          </p:nvPr>
        </p:nvSpPr>
        <p:spPr>
          <a:xfrm>
            <a:off x="648930" y="2438400"/>
            <a:ext cx="5203230" cy="3785419"/>
          </a:xfrm>
        </p:spPr>
        <p:txBody>
          <a:bodyPr>
            <a:normAutofit/>
          </a:bodyPr>
          <a:lstStyle/>
          <a:p>
            <a:r>
              <a:rPr lang="en-US" sz="2400" dirty="0"/>
              <a:t>You can construct a flowchart to help you decide a classification for something with machine learning.</a:t>
            </a:r>
          </a:p>
          <a:p>
            <a:r>
              <a:rPr lang="en-US" sz="2400" dirty="0"/>
              <a:t>This is called Decision Tree.</a:t>
            </a:r>
          </a:p>
        </p:txBody>
      </p:sp>
    </p:spTree>
    <p:extLst>
      <p:ext uri="{BB962C8B-B14F-4D97-AF65-F5344CB8AC3E}">
        <p14:creationId xmlns:p14="http://schemas.microsoft.com/office/powerpoint/2010/main" val="82332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AE68-5320-4B8C-8F30-D920F22EB4DE}"/>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EB382D11-289F-48E2-8B2B-B554E183AE3E}"/>
              </a:ext>
            </a:extLst>
          </p:cNvPr>
          <p:cNvSpPr>
            <a:spLocks noGrp="1"/>
          </p:cNvSpPr>
          <p:nvPr>
            <p:ph idx="1"/>
          </p:nvPr>
        </p:nvSpPr>
        <p:spPr/>
        <p:txBody>
          <a:bodyPr/>
          <a:lstStyle/>
          <a:p>
            <a:pPr marL="0" indent="0">
              <a:buNone/>
            </a:pPr>
            <a:r>
              <a:rPr lang="en-US" b="1" dirty="0"/>
              <a:t>Classification with using the CART algorithm.</a:t>
            </a:r>
          </a:p>
          <a:p>
            <a:r>
              <a:rPr lang="en-US" dirty="0"/>
              <a:t>In CART we use Gini index as a metric,</a:t>
            </a:r>
          </a:p>
          <a:p>
            <a:r>
              <a:rPr lang="en-US" dirty="0"/>
              <a:t>We use the Gini Index as our cost function used to evaluate splits in the dataset.</a:t>
            </a:r>
          </a:p>
          <a:p>
            <a:r>
              <a:rPr lang="en-US" dirty="0"/>
              <a:t>our target variable is Binary variable which means it take two values (Yes and No). There can be 4 combinations.</a:t>
            </a:r>
          </a:p>
          <a:p>
            <a:endParaRPr lang="en-US" dirty="0"/>
          </a:p>
        </p:txBody>
      </p:sp>
    </p:spTree>
    <p:extLst>
      <p:ext uri="{BB962C8B-B14F-4D97-AF65-F5344CB8AC3E}">
        <p14:creationId xmlns:p14="http://schemas.microsoft.com/office/powerpoint/2010/main" val="114755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0D4E-39BB-4B03-9DA8-63461B6C9C23}"/>
              </a:ext>
            </a:extLst>
          </p:cNvPr>
          <p:cNvSpPr>
            <a:spLocks noGrp="1"/>
          </p:cNvSpPr>
          <p:nvPr>
            <p:ph type="title"/>
          </p:nvPr>
        </p:nvSpPr>
        <p:spPr/>
        <p:txBody>
          <a:bodyPr/>
          <a:lstStyle/>
          <a:p>
            <a:pPr algn="ctr"/>
            <a:r>
              <a:rPr lang="en-US" dirty="0"/>
              <a:t>Decision Tree in Depth</a:t>
            </a:r>
          </a:p>
        </p:txBody>
      </p:sp>
      <p:sp>
        <p:nvSpPr>
          <p:cNvPr id="4" name="Rectangle 1">
            <a:extLst>
              <a:ext uri="{FF2B5EF4-FFF2-40B4-BE49-F238E27FC236}">
                <a16:creationId xmlns:a16="http://schemas.microsoft.com/office/drawing/2014/main" id="{449B412D-84DC-476F-AEF1-8CB84CC44984}"/>
              </a:ext>
            </a:extLst>
          </p:cNvPr>
          <p:cNvSpPr>
            <a:spLocks noGrp="1" noChangeArrowheads="1"/>
          </p:cNvSpPr>
          <p:nvPr>
            <p:ph idx="1"/>
          </p:nvPr>
        </p:nvSpPr>
        <p:spPr bwMode="auto">
          <a:xfrm>
            <a:off x="838200" y="1501871"/>
            <a:ext cx="10673615" cy="49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Actual=1 predicted 1</a:t>
            </a:r>
            <a:br>
              <a:rPr kumimoji="0" lang="en-US" altLang="en-US" b="0" i="0" u="none" strike="noStrike" cap="none" normalizeH="0" baseline="0" dirty="0">
                <a:ln>
                  <a:noFill/>
                </a:ln>
                <a:solidFill>
                  <a:schemeClr val="tx1"/>
                </a:solidFill>
                <a:effectLst/>
                <a:latin typeface="Menlo"/>
              </a:rPr>
            </a:br>
            <a:r>
              <a:rPr kumimoji="0" lang="en-US" altLang="en-US" b="0" i="0" u="none" strike="noStrike" cap="none" normalizeH="0" baseline="0" dirty="0">
                <a:ln>
                  <a:noFill/>
                </a:ln>
                <a:solidFill>
                  <a:schemeClr val="tx1"/>
                </a:solidFill>
                <a:effectLst/>
                <a:latin typeface="Menlo"/>
              </a:rPr>
              <a:t>1 0 , 0,1, 0 0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P(Target=1).P(Target=1) + P(Target=1).P(Target=0) + P(Target=0).P(Target=1) + P(Target=0).P(Target=0)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enlo"/>
              </a:rPr>
              <a:t>P(Target=1).P(Target=0) + P(Target=0).P(Target=1) = 1 — P^2(Target=0) — P^2(Target=1)</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r>
              <a:rPr lang="en-US" dirty="0"/>
              <a:t>Gini Index for Binary Target variable is</a:t>
            </a:r>
          </a:p>
          <a:p>
            <a:pPr marL="0" indent="0">
              <a:buNone/>
            </a:pPr>
            <a:r>
              <a:rPr lang="en-US" dirty="0"/>
              <a:t>=&gt; 1 — P^2(Target=0) — P^2(Target=1)</a:t>
            </a:r>
          </a:p>
        </p:txBody>
      </p:sp>
      <p:pic>
        <p:nvPicPr>
          <p:cNvPr id="6" name="Picture 5" descr="A picture containing object&#10;&#10;Description generated with very high confidence">
            <a:extLst>
              <a:ext uri="{FF2B5EF4-FFF2-40B4-BE49-F238E27FC236}">
                <a16:creationId xmlns:a16="http://schemas.microsoft.com/office/drawing/2014/main" id="{BA7F541C-50E6-431B-B7C3-292D8301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339" y="5459543"/>
            <a:ext cx="4355418" cy="1325562"/>
          </a:xfrm>
          <a:prstGeom prst="rect">
            <a:avLst/>
          </a:prstGeom>
        </p:spPr>
      </p:pic>
    </p:spTree>
    <p:extLst>
      <p:ext uri="{BB962C8B-B14F-4D97-AF65-F5344CB8AC3E}">
        <p14:creationId xmlns:p14="http://schemas.microsoft.com/office/powerpoint/2010/main" val="1878914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638B-6CB3-4EC9-A220-1BB9A8043C42}"/>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D4E0DA51-7DC2-4B0F-BED5-586A1BA4ECAF}"/>
              </a:ext>
            </a:extLst>
          </p:cNvPr>
          <p:cNvSpPr>
            <a:spLocks noGrp="1"/>
          </p:cNvSpPr>
          <p:nvPr>
            <p:ph idx="1"/>
          </p:nvPr>
        </p:nvSpPr>
        <p:spPr/>
        <p:txBody>
          <a:bodyPr>
            <a:normAutofit lnSpcReduction="10000"/>
          </a:bodyPr>
          <a:lstStyle/>
          <a:p>
            <a:r>
              <a:rPr lang="en-US" dirty="0"/>
              <a:t>A Gini score gives an idea of how good a split is by how mixed the classes are in the two groups created by the split. A perfect separation results in a Gini score of 0, whereas the worst case split that results in 50/50 classes.</a:t>
            </a:r>
          </a:p>
          <a:p>
            <a:r>
              <a:rPr lang="en-US" dirty="0"/>
              <a:t>We calculate it for every row and split the data accordingly in our binary tree. We repeat this process recursively.</a:t>
            </a:r>
          </a:p>
          <a:p>
            <a:r>
              <a:rPr lang="en-US" dirty="0"/>
              <a:t>For Binary Target variable, Max Gini Index value :-</a:t>
            </a:r>
          </a:p>
          <a:p>
            <a:pPr marL="1371600" lvl="3" indent="0">
              <a:buNone/>
            </a:pPr>
            <a:r>
              <a:rPr lang="en-US" sz="2400" dirty="0"/>
              <a:t>=&gt; 1 — (1/2)^2 — (1/2)^2</a:t>
            </a:r>
            <a:br>
              <a:rPr lang="en-US" sz="2400" dirty="0"/>
            </a:br>
            <a:r>
              <a:rPr lang="en-US" sz="2400" dirty="0"/>
              <a:t>=&gt; 1–2*(1/2)^2</a:t>
            </a:r>
            <a:br>
              <a:rPr lang="en-US" sz="2400" dirty="0"/>
            </a:br>
            <a:r>
              <a:rPr lang="en-US" sz="2400" dirty="0"/>
              <a:t>=&gt; 1- 2*(1/4)</a:t>
            </a:r>
            <a:br>
              <a:rPr lang="en-US" sz="2400" dirty="0"/>
            </a:br>
            <a:r>
              <a:rPr lang="en-US" sz="2400" dirty="0"/>
              <a:t>=&gt; 1–0.5</a:t>
            </a:r>
            <a:br>
              <a:rPr lang="en-US" sz="2400" dirty="0"/>
            </a:br>
            <a:r>
              <a:rPr lang="en-US" sz="2400" dirty="0"/>
              <a:t>=&gt; 0.5</a:t>
            </a:r>
          </a:p>
          <a:p>
            <a:endParaRPr lang="en-US" dirty="0"/>
          </a:p>
        </p:txBody>
      </p:sp>
    </p:spTree>
    <p:extLst>
      <p:ext uri="{BB962C8B-B14F-4D97-AF65-F5344CB8AC3E}">
        <p14:creationId xmlns:p14="http://schemas.microsoft.com/office/powerpoint/2010/main" val="219953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32FA-AEE4-45C0-8B22-89F75162C3B0}"/>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D39380A4-0465-4573-A722-3C600A54007C}"/>
              </a:ext>
            </a:extLst>
          </p:cNvPr>
          <p:cNvSpPr>
            <a:spLocks noGrp="1"/>
          </p:cNvSpPr>
          <p:nvPr>
            <p:ph idx="1"/>
          </p:nvPr>
        </p:nvSpPr>
        <p:spPr/>
        <p:txBody>
          <a:bodyPr>
            <a:normAutofit lnSpcReduction="10000"/>
          </a:bodyPr>
          <a:lstStyle/>
          <a:p>
            <a:r>
              <a:rPr lang="en-US" dirty="0"/>
              <a:t>Similarly if Target Variable is categorical variable with multiple levels, the Gini Index will be still similar. If Target variable takes k different values, the Gini Index will be</a:t>
            </a:r>
          </a:p>
          <a:p>
            <a:endParaRPr lang="en-US" dirty="0"/>
          </a:p>
          <a:p>
            <a:endParaRPr lang="en-US" dirty="0"/>
          </a:p>
          <a:p>
            <a:r>
              <a:rPr lang="en-US" b="1" dirty="0"/>
              <a:t>Maximum value of Gini Index</a:t>
            </a:r>
            <a:r>
              <a:rPr lang="en-US" dirty="0"/>
              <a:t> could be when all target values are equally distributed.</a:t>
            </a:r>
          </a:p>
          <a:p>
            <a:r>
              <a:rPr lang="en-US" dirty="0"/>
              <a:t>Similarly for Nominal variable with k level, the maximum value Gini Index is</a:t>
            </a:r>
          </a:p>
          <a:p>
            <a:pPr marL="0" indent="0">
              <a:buNone/>
            </a:pPr>
            <a:r>
              <a:rPr lang="en-US" dirty="0"/>
              <a:t>=&gt; 1–1/k</a:t>
            </a:r>
          </a:p>
          <a:p>
            <a:endParaRPr lang="en-US" dirty="0"/>
          </a:p>
        </p:txBody>
      </p:sp>
      <p:pic>
        <p:nvPicPr>
          <p:cNvPr id="5" name="Picture 4" descr="A picture containing object&#10;&#10;Description generated with very high confidence">
            <a:extLst>
              <a:ext uri="{FF2B5EF4-FFF2-40B4-BE49-F238E27FC236}">
                <a16:creationId xmlns:a16="http://schemas.microsoft.com/office/drawing/2014/main" id="{E5F335B8-6384-41D8-A539-49C4563DA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958" y="3010794"/>
            <a:ext cx="2748208" cy="836411"/>
          </a:xfrm>
          <a:prstGeom prst="rect">
            <a:avLst/>
          </a:prstGeom>
        </p:spPr>
      </p:pic>
    </p:spTree>
    <p:extLst>
      <p:ext uri="{BB962C8B-B14F-4D97-AF65-F5344CB8AC3E}">
        <p14:creationId xmlns:p14="http://schemas.microsoft.com/office/powerpoint/2010/main" val="352515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9255-D741-4121-9C3A-31B749C55164}"/>
              </a:ext>
            </a:extLst>
          </p:cNvPr>
          <p:cNvSpPr>
            <a:spLocks noGrp="1"/>
          </p:cNvSpPr>
          <p:nvPr>
            <p:ph type="title"/>
          </p:nvPr>
        </p:nvSpPr>
        <p:spPr/>
        <p:txBody>
          <a:bodyPr/>
          <a:lstStyle/>
          <a:p>
            <a:pPr algn="ctr"/>
            <a:r>
              <a:rPr lang="en-US" dirty="0"/>
              <a:t>Decision Tree in Depth</a:t>
            </a:r>
          </a:p>
        </p:txBody>
      </p:sp>
      <p:sp>
        <p:nvSpPr>
          <p:cNvPr id="3" name="Content Placeholder 2">
            <a:extLst>
              <a:ext uri="{FF2B5EF4-FFF2-40B4-BE49-F238E27FC236}">
                <a16:creationId xmlns:a16="http://schemas.microsoft.com/office/drawing/2014/main" id="{1BC23D2E-D867-4092-B27E-4667049557B2}"/>
              </a:ext>
            </a:extLst>
          </p:cNvPr>
          <p:cNvSpPr>
            <a:spLocks noGrp="1"/>
          </p:cNvSpPr>
          <p:nvPr>
            <p:ph idx="1"/>
          </p:nvPr>
        </p:nvSpPr>
        <p:spPr/>
        <p:txBody>
          <a:bodyPr/>
          <a:lstStyle/>
          <a:p>
            <a:pPr marL="0" indent="0">
              <a:buNone/>
            </a:pPr>
            <a:r>
              <a:rPr lang="en-US" b="1" dirty="0"/>
              <a:t>Minimum value of Gini Index</a:t>
            </a:r>
            <a:r>
              <a:rPr lang="en-US" dirty="0"/>
              <a:t> will be 0 when all observations belong to one label.</a:t>
            </a:r>
          </a:p>
          <a:p>
            <a:r>
              <a:rPr lang="en-US" dirty="0"/>
              <a:t>The calculations are similar to ID3 ,except the formula changes.</a:t>
            </a:r>
          </a:p>
          <a:p>
            <a:r>
              <a:rPr lang="en-US" dirty="0"/>
              <a:t>for example :compute </a:t>
            </a:r>
            <a:r>
              <a:rPr lang="en-US" dirty="0" err="1"/>
              <a:t>gini</a:t>
            </a:r>
            <a:r>
              <a:rPr lang="en-US" dirty="0"/>
              <a:t> index for dataset</a:t>
            </a:r>
          </a:p>
          <a:p>
            <a:pPr marL="0" indent="0">
              <a:buNone/>
            </a:pPr>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A0E9525B-468E-460D-899A-0F9717159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807" y="3797283"/>
            <a:ext cx="2609850" cy="2619375"/>
          </a:xfrm>
          <a:prstGeom prst="rect">
            <a:avLst/>
          </a:prstGeom>
        </p:spPr>
      </p:pic>
    </p:spTree>
    <p:extLst>
      <p:ext uri="{BB962C8B-B14F-4D97-AF65-F5344CB8AC3E}">
        <p14:creationId xmlns:p14="http://schemas.microsoft.com/office/powerpoint/2010/main" val="418987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B5D9-0B22-4FD4-83E7-064C43406514}"/>
              </a:ext>
            </a:extLst>
          </p:cNvPr>
          <p:cNvSpPr>
            <a:spLocks noGrp="1"/>
          </p:cNvSpPr>
          <p:nvPr>
            <p:ph type="title"/>
          </p:nvPr>
        </p:nvSpPr>
        <p:spPr/>
        <p:txBody>
          <a:bodyPr/>
          <a:lstStyle/>
          <a:p>
            <a:pPr algn="ctr"/>
            <a:r>
              <a:rPr lang="en-US" dirty="0"/>
              <a:t>Decision Tree in Depth</a:t>
            </a:r>
          </a:p>
        </p:txBody>
      </p:sp>
      <p:pic>
        <p:nvPicPr>
          <p:cNvPr id="9" name="Content Placeholder 8" descr="A screenshot of a cell phone&#10;&#10;Description generated with very high confidence">
            <a:extLst>
              <a:ext uri="{FF2B5EF4-FFF2-40B4-BE49-F238E27FC236}">
                <a16:creationId xmlns:a16="http://schemas.microsoft.com/office/drawing/2014/main" id="{CD3926E8-443A-4E27-AED9-FC9397B9B3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8515" y="1505114"/>
            <a:ext cx="6963960" cy="5228428"/>
          </a:xfrm>
        </p:spPr>
      </p:pic>
    </p:spTree>
    <p:extLst>
      <p:ext uri="{BB962C8B-B14F-4D97-AF65-F5344CB8AC3E}">
        <p14:creationId xmlns:p14="http://schemas.microsoft.com/office/powerpoint/2010/main" val="975320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1697-5345-46CF-B8A6-E2E470D133CF}"/>
              </a:ext>
            </a:extLst>
          </p:cNvPr>
          <p:cNvSpPr>
            <a:spLocks noGrp="1"/>
          </p:cNvSpPr>
          <p:nvPr>
            <p:ph type="title"/>
          </p:nvPr>
        </p:nvSpPr>
        <p:spPr>
          <a:xfrm>
            <a:off x="838200" y="2429595"/>
            <a:ext cx="10515600" cy="1325563"/>
          </a:xfrm>
        </p:spPr>
        <p:txBody>
          <a:bodyPr/>
          <a:lstStyle/>
          <a:p>
            <a:pPr algn="ctr"/>
            <a:r>
              <a:rPr lang="en-US" dirty="0"/>
              <a:t>Decision Tree Example - 2</a:t>
            </a:r>
          </a:p>
        </p:txBody>
      </p:sp>
    </p:spTree>
    <p:extLst>
      <p:ext uri="{BB962C8B-B14F-4D97-AF65-F5344CB8AC3E}">
        <p14:creationId xmlns:p14="http://schemas.microsoft.com/office/powerpoint/2010/main" val="2420077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6FBA-6C10-4CB5-98E4-30BA23DB0AA8}"/>
              </a:ext>
            </a:extLst>
          </p:cNvPr>
          <p:cNvSpPr>
            <a:spLocks noGrp="1"/>
          </p:cNvSpPr>
          <p:nvPr>
            <p:ph type="title"/>
          </p:nvPr>
        </p:nvSpPr>
        <p:spPr/>
        <p:txBody>
          <a:bodyPr/>
          <a:lstStyle/>
          <a:p>
            <a:pPr algn="ctr"/>
            <a:r>
              <a:rPr lang="en-US" dirty="0"/>
              <a:t>Classification and Regression Trees</a:t>
            </a:r>
          </a:p>
        </p:txBody>
      </p:sp>
      <p:sp>
        <p:nvSpPr>
          <p:cNvPr id="3" name="Content Placeholder 2">
            <a:extLst>
              <a:ext uri="{FF2B5EF4-FFF2-40B4-BE49-F238E27FC236}">
                <a16:creationId xmlns:a16="http://schemas.microsoft.com/office/drawing/2014/main" id="{EFFE2F2B-D8FD-43BA-8C45-C3F24A302018}"/>
              </a:ext>
            </a:extLst>
          </p:cNvPr>
          <p:cNvSpPr>
            <a:spLocks noGrp="1"/>
          </p:cNvSpPr>
          <p:nvPr>
            <p:ph idx="1"/>
          </p:nvPr>
        </p:nvSpPr>
        <p:spPr/>
        <p:txBody>
          <a:bodyPr/>
          <a:lstStyle/>
          <a:p>
            <a:pPr fontAlgn="base"/>
            <a:r>
              <a:rPr lang="en-US" dirty="0"/>
              <a:t>Gini Index.</a:t>
            </a:r>
          </a:p>
          <a:p>
            <a:pPr fontAlgn="base"/>
            <a:r>
              <a:rPr lang="en-US" dirty="0"/>
              <a:t>Create Split.</a:t>
            </a:r>
          </a:p>
          <a:p>
            <a:pPr fontAlgn="base"/>
            <a:r>
              <a:rPr lang="en-US" dirty="0"/>
              <a:t>Build a Tree.</a:t>
            </a:r>
          </a:p>
          <a:p>
            <a:pPr fontAlgn="base"/>
            <a:r>
              <a:rPr lang="en-US" dirty="0"/>
              <a:t>Make a Prediction.</a:t>
            </a:r>
          </a:p>
        </p:txBody>
      </p:sp>
    </p:spTree>
    <p:extLst>
      <p:ext uri="{BB962C8B-B14F-4D97-AF65-F5344CB8AC3E}">
        <p14:creationId xmlns:p14="http://schemas.microsoft.com/office/powerpoint/2010/main" val="1176126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C8CB-FF70-402B-A3D4-7EAA14CAC236}"/>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E79F172F-4085-44E7-918F-4D36CE2B7D88}"/>
              </a:ext>
            </a:extLst>
          </p:cNvPr>
          <p:cNvSpPr>
            <a:spLocks noGrp="1"/>
          </p:cNvSpPr>
          <p:nvPr>
            <p:ph idx="1"/>
          </p:nvPr>
        </p:nvSpPr>
        <p:spPr/>
        <p:txBody>
          <a:bodyPr/>
          <a:lstStyle/>
          <a:p>
            <a:pPr marL="0" indent="0">
              <a:buNone/>
            </a:pPr>
            <a:r>
              <a:rPr lang="en-US" dirty="0"/>
              <a:t>The Gini index is the name of the cost function used to evaluate splits in the dataset.</a:t>
            </a:r>
          </a:p>
          <a:p>
            <a:pPr marL="0" indent="0">
              <a:buNone/>
            </a:pPr>
            <a:r>
              <a:rPr lang="en-US" dirty="0"/>
              <a:t>A split in the dataset involves one input attribute and one value for that attribute. It can be used to divide training patterns into two groups of rows.</a:t>
            </a:r>
          </a:p>
          <a:p>
            <a:pPr marL="0" indent="0">
              <a:buNone/>
            </a:pPr>
            <a:r>
              <a:rPr lang="en-US" dirty="0"/>
              <a:t>A Gini score gives an idea of how good a split is by how mixed the classes are in the two groups created by the split. A perfect separation results in a Gini score of 0, whereas the worst case split that results in 50/50 classes in each group result in a Gini score of 0.5 (for a 2 class problem).</a:t>
            </a:r>
          </a:p>
        </p:txBody>
      </p:sp>
    </p:spTree>
    <p:extLst>
      <p:ext uri="{BB962C8B-B14F-4D97-AF65-F5344CB8AC3E}">
        <p14:creationId xmlns:p14="http://schemas.microsoft.com/office/powerpoint/2010/main" val="3621294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EE4E-D171-43F8-BFF5-98CA7324949F}"/>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5AF5CA7D-6E37-4DC6-86A8-CF2214398829}"/>
              </a:ext>
            </a:extLst>
          </p:cNvPr>
          <p:cNvSpPr>
            <a:spLocks noGrp="1"/>
          </p:cNvSpPr>
          <p:nvPr>
            <p:ph idx="1"/>
          </p:nvPr>
        </p:nvSpPr>
        <p:spPr/>
        <p:txBody>
          <a:bodyPr>
            <a:normAutofit fontScale="92500" lnSpcReduction="10000"/>
          </a:bodyPr>
          <a:lstStyle/>
          <a:p>
            <a:pPr marL="0" indent="0" fontAlgn="base">
              <a:buNone/>
            </a:pPr>
            <a:r>
              <a:rPr lang="en-US" dirty="0"/>
              <a:t>We have two groups of data with 2 rows in each group. The rows in the first group all belong to class 0 and the rows in the second group belong to class 1, so it’s a perfect split.</a:t>
            </a:r>
          </a:p>
          <a:p>
            <a:pPr marL="0" indent="0" fontAlgn="base">
              <a:buNone/>
            </a:pPr>
            <a:r>
              <a:rPr lang="en-US" dirty="0"/>
              <a:t>We first need to calculate the proportion of classes in each group.</a:t>
            </a:r>
          </a:p>
          <a:p>
            <a:pPr marL="0" indent="0" fontAlgn="base">
              <a:buNone/>
            </a:pPr>
            <a:r>
              <a:rPr lang="en-US" dirty="0">
                <a:solidFill>
                  <a:srgbClr val="FF0000"/>
                </a:solidFill>
              </a:rPr>
              <a:t>            proportion = count(</a:t>
            </a:r>
            <a:r>
              <a:rPr lang="en-US" dirty="0" err="1">
                <a:solidFill>
                  <a:srgbClr val="FF0000"/>
                </a:solidFill>
              </a:rPr>
              <a:t>class_value</a:t>
            </a:r>
            <a:r>
              <a:rPr lang="en-US" dirty="0">
                <a:solidFill>
                  <a:srgbClr val="FF0000"/>
                </a:solidFill>
              </a:rPr>
              <a:t>) / count(rows)</a:t>
            </a:r>
          </a:p>
          <a:p>
            <a:pPr marL="0" indent="0" fontAlgn="base">
              <a:buNone/>
            </a:pPr>
            <a:r>
              <a:rPr lang="en-US" dirty="0"/>
              <a:t>The proportions for this example would be:</a:t>
            </a:r>
          </a:p>
          <a:p>
            <a:pPr marL="0" indent="0" fontAlgn="base">
              <a:buNone/>
            </a:pPr>
            <a:r>
              <a:rPr lang="en-US" dirty="0">
                <a:solidFill>
                  <a:srgbClr val="FF0000"/>
                </a:solidFill>
              </a:rPr>
              <a:t>group_1_class_0 = 2 / 2 = 1</a:t>
            </a:r>
          </a:p>
          <a:p>
            <a:pPr marL="0" indent="0" fontAlgn="base">
              <a:buNone/>
            </a:pPr>
            <a:r>
              <a:rPr lang="en-US" dirty="0">
                <a:solidFill>
                  <a:srgbClr val="FF0000"/>
                </a:solidFill>
              </a:rPr>
              <a:t>group_1_class_1 = 0 / 2 = 0</a:t>
            </a:r>
          </a:p>
          <a:p>
            <a:pPr marL="0" indent="0" fontAlgn="base">
              <a:buNone/>
            </a:pPr>
            <a:r>
              <a:rPr lang="en-US" dirty="0">
                <a:solidFill>
                  <a:srgbClr val="FF0000"/>
                </a:solidFill>
              </a:rPr>
              <a:t>group_2_class_0 = 0 / 2 = 0</a:t>
            </a:r>
          </a:p>
          <a:p>
            <a:pPr marL="0" indent="0" fontAlgn="base">
              <a:buNone/>
            </a:pPr>
            <a:r>
              <a:rPr lang="en-US" dirty="0">
                <a:solidFill>
                  <a:srgbClr val="FF0000"/>
                </a:solidFill>
              </a:rPr>
              <a:t>group_2_class_1 = 2 / 2 = 1</a:t>
            </a:r>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38892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5281-DA29-4A8B-8954-0D54D2471A39}"/>
              </a:ext>
            </a:extLst>
          </p:cNvPr>
          <p:cNvSpPr>
            <a:spLocks noGrp="1"/>
          </p:cNvSpPr>
          <p:nvPr>
            <p:ph type="title"/>
          </p:nvPr>
        </p:nvSpPr>
        <p:spPr/>
        <p:txBody>
          <a:bodyPr/>
          <a:lstStyle/>
          <a:p>
            <a:pPr algn="ctr"/>
            <a:r>
              <a:rPr lang="en-US" dirty="0"/>
              <a:t>Decision Tree Example</a:t>
            </a:r>
          </a:p>
        </p:txBody>
      </p:sp>
      <p:pic>
        <p:nvPicPr>
          <p:cNvPr id="5" name="Content Placeholder 4">
            <a:extLst>
              <a:ext uri="{FF2B5EF4-FFF2-40B4-BE49-F238E27FC236}">
                <a16:creationId xmlns:a16="http://schemas.microsoft.com/office/drawing/2014/main" id="{319CE2EC-0B01-4392-9E4E-7121E03CE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906" y="2095818"/>
            <a:ext cx="10431894" cy="2888482"/>
          </a:xfrm>
        </p:spPr>
      </p:pic>
    </p:spTree>
    <p:extLst>
      <p:ext uri="{BB962C8B-B14F-4D97-AF65-F5344CB8AC3E}">
        <p14:creationId xmlns:p14="http://schemas.microsoft.com/office/powerpoint/2010/main" val="26143288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C2A0-5569-491F-BC22-9B70A66DB809}"/>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6A69389D-17BB-4D6B-8FB7-BD3187B7EB3C}"/>
              </a:ext>
            </a:extLst>
          </p:cNvPr>
          <p:cNvSpPr>
            <a:spLocks noGrp="1"/>
          </p:cNvSpPr>
          <p:nvPr>
            <p:ph idx="1"/>
          </p:nvPr>
        </p:nvSpPr>
        <p:spPr/>
        <p:txBody>
          <a:bodyPr>
            <a:normAutofit/>
          </a:bodyPr>
          <a:lstStyle/>
          <a:p>
            <a:pPr marL="0" indent="0">
              <a:buNone/>
            </a:pPr>
            <a:r>
              <a:rPr lang="en-US" dirty="0"/>
              <a:t>Gini is then calculated for each child node as follows:</a:t>
            </a:r>
          </a:p>
          <a:p>
            <a:pPr marL="0" indent="0">
              <a:buNone/>
            </a:pPr>
            <a:r>
              <a:rPr lang="en-US" dirty="0" err="1">
                <a:solidFill>
                  <a:srgbClr val="FF0000"/>
                </a:solidFill>
              </a:rPr>
              <a:t>gini_index</a:t>
            </a:r>
            <a:r>
              <a:rPr lang="en-US" dirty="0">
                <a:solidFill>
                  <a:srgbClr val="FF0000"/>
                </a:solidFill>
              </a:rPr>
              <a:t> = sum(proportion * (1.0 - proportion))</a:t>
            </a:r>
          </a:p>
          <a:p>
            <a:pPr marL="0" indent="0">
              <a:buNone/>
            </a:pPr>
            <a:r>
              <a:rPr lang="en-US" dirty="0" err="1">
                <a:solidFill>
                  <a:srgbClr val="FF0000"/>
                </a:solidFill>
              </a:rPr>
              <a:t>gini_index</a:t>
            </a:r>
            <a:r>
              <a:rPr lang="en-US" dirty="0">
                <a:solidFill>
                  <a:srgbClr val="FF0000"/>
                </a:solidFill>
              </a:rPr>
              <a:t> = 1.0 - sum(proportion * proportion)</a:t>
            </a:r>
          </a:p>
          <a:p>
            <a:pPr marL="0" indent="0">
              <a:buNone/>
            </a:pPr>
            <a:endParaRPr lang="en-US" dirty="0"/>
          </a:p>
          <a:p>
            <a:pPr marL="0" indent="0">
              <a:buNone/>
            </a:pPr>
            <a:r>
              <a:rPr lang="en-US" dirty="0"/>
              <a:t>The Gini index for each group must then be weighted by the size of the group, relative to all of the samples in the parent, e.g. all samples that are currently being grouped. </a:t>
            </a:r>
          </a:p>
        </p:txBody>
      </p:sp>
    </p:spTree>
    <p:extLst>
      <p:ext uri="{BB962C8B-B14F-4D97-AF65-F5344CB8AC3E}">
        <p14:creationId xmlns:p14="http://schemas.microsoft.com/office/powerpoint/2010/main" val="207234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DD5F-41F2-43AA-9C4B-C4195E4AEB67}"/>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914CC160-3277-4D6D-B116-F1D503D51783}"/>
              </a:ext>
            </a:extLst>
          </p:cNvPr>
          <p:cNvSpPr>
            <a:spLocks noGrp="1"/>
          </p:cNvSpPr>
          <p:nvPr>
            <p:ph idx="1"/>
          </p:nvPr>
        </p:nvSpPr>
        <p:spPr/>
        <p:txBody>
          <a:bodyPr>
            <a:normAutofit fontScale="92500" lnSpcReduction="20000"/>
          </a:bodyPr>
          <a:lstStyle/>
          <a:p>
            <a:pPr marL="0" indent="0">
              <a:buNone/>
            </a:pPr>
            <a:r>
              <a:rPr lang="en-US" dirty="0"/>
              <a:t>We can add this weighting to the Gini calculation for a group as follows:</a:t>
            </a:r>
          </a:p>
          <a:p>
            <a:pPr marL="0" indent="0">
              <a:buNone/>
            </a:pPr>
            <a:r>
              <a:rPr lang="en-US" sz="2600" dirty="0" err="1">
                <a:solidFill>
                  <a:srgbClr val="FF0000"/>
                </a:solidFill>
              </a:rPr>
              <a:t>gini_index</a:t>
            </a:r>
            <a:r>
              <a:rPr lang="en-US" sz="2600" dirty="0">
                <a:solidFill>
                  <a:srgbClr val="FF0000"/>
                </a:solidFill>
              </a:rPr>
              <a:t> = (1.0 - sum(proportion * proportion)) * (</a:t>
            </a:r>
            <a:r>
              <a:rPr lang="en-US" sz="2600" dirty="0" err="1">
                <a:solidFill>
                  <a:srgbClr val="FF0000"/>
                </a:solidFill>
              </a:rPr>
              <a:t>group_size</a:t>
            </a:r>
            <a:r>
              <a:rPr lang="en-US" sz="2600" dirty="0">
                <a:solidFill>
                  <a:srgbClr val="FF0000"/>
                </a:solidFill>
              </a:rPr>
              <a:t>/</a:t>
            </a:r>
            <a:r>
              <a:rPr lang="en-US" sz="2600" dirty="0" err="1">
                <a:solidFill>
                  <a:srgbClr val="FF0000"/>
                </a:solidFill>
              </a:rPr>
              <a:t>total_samples</a:t>
            </a:r>
            <a:r>
              <a:rPr lang="en-US" sz="2600" dirty="0">
                <a:solidFill>
                  <a:srgbClr val="FF0000"/>
                </a:solidFill>
              </a:rPr>
              <a:t>)</a:t>
            </a:r>
          </a:p>
          <a:p>
            <a:pPr marL="0" indent="0">
              <a:buNone/>
            </a:pPr>
            <a:endParaRPr lang="en-US" dirty="0"/>
          </a:p>
          <a:p>
            <a:pPr marL="0" indent="0">
              <a:buNone/>
            </a:pPr>
            <a:r>
              <a:rPr lang="en-US" dirty="0"/>
              <a:t>In this example the Gini scores for each group are calculated as follows:</a:t>
            </a:r>
          </a:p>
          <a:p>
            <a:pPr marL="0" indent="0">
              <a:buNone/>
            </a:pPr>
            <a:r>
              <a:rPr lang="it-IT" dirty="0">
                <a:solidFill>
                  <a:srgbClr val="FF0000"/>
                </a:solidFill>
              </a:rPr>
              <a:t>Gini(group_1) = (1 - (1*1 + 0*0)) * 2/4</a:t>
            </a:r>
          </a:p>
          <a:p>
            <a:pPr marL="0" indent="0">
              <a:buNone/>
            </a:pPr>
            <a:r>
              <a:rPr lang="it-IT" dirty="0">
                <a:solidFill>
                  <a:srgbClr val="FF0000"/>
                </a:solidFill>
              </a:rPr>
              <a:t>Gini(group_1) = 0.0 * 0.5 </a:t>
            </a:r>
          </a:p>
          <a:p>
            <a:pPr marL="0" indent="0">
              <a:buNone/>
            </a:pPr>
            <a:r>
              <a:rPr lang="it-IT" dirty="0">
                <a:solidFill>
                  <a:srgbClr val="FF0000"/>
                </a:solidFill>
              </a:rPr>
              <a:t>Gini(group_1) = 0.0 </a:t>
            </a:r>
          </a:p>
          <a:p>
            <a:pPr marL="0" indent="0">
              <a:buNone/>
            </a:pPr>
            <a:r>
              <a:rPr lang="it-IT" dirty="0">
                <a:solidFill>
                  <a:srgbClr val="FF0000"/>
                </a:solidFill>
              </a:rPr>
              <a:t>Gini(group_2) = (1 - (0*0 + 1*1)) * 2/4</a:t>
            </a:r>
          </a:p>
          <a:p>
            <a:pPr marL="0" indent="0">
              <a:buNone/>
            </a:pPr>
            <a:r>
              <a:rPr lang="it-IT" dirty="0">
                <a:solidFill>
                  <a:srgbClr val="FF0000"/>
                </a:solidFill>
              </a:rPr>
              <a:t>Gini(group_2) = 0.0 * 0.5 </a:t>
            </a:r>
          </a:p>
          <a:p>
            <a:pPr marL="0" indent="0">
              <a:buNone/>
            </a:pPr>
            <a:r>
              <a:rPr lang="it-IT" dirty="0">
                <a:solidFill>
                  <a:srgbClr val="FF0000"/>
                </a:solidFill>
              </a:rPr>
              <a:t>Gini(group_2) = 0.0</a:t>
            </a:r>
            <a:endParaRPr lang="en-US" dirty="0">
              <a:solidFill>
                <a:srgbClr val="FF0000"/>
              </a:solidFill>
            </a:endParaRPr>
          </a:p>
          <a:p>
            <a:endParaRPr lang="en-US" dirty="0"/>
          </a:p>
        </p:txBody>
      </p:sp>
    </p:spTree>
    <p:extLst>
      <p:ext uri="{BB962C8B-B14F-4D97-AF65-F5344CB8AC3E}">
        <p14:creationId xmlns:p14="http://schemas.microsoft.com/office/powerpoint/2010/main" val="212570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1CDD-7A59-4754-ABC4-D50726CBAD0E}"/>
              </a:ext>
            </a:extLst>
          </p:cNvPr>
          <p:cNvSpPr>
            <a:spLocks noGrp="1"/>
          </p:cNvSpPr>
          <p:nvPr>
            <p:ph type="title"/>
          </p:nvPr>
        </p:nvSpPr>
        <p:spPr/>
        <p:txBody>
          <a:bodyPr/>
          <a:lstStyle/>
          <a:p>
            <a:pPr algn="ctr"/>
            <a:r>
              <a:rPr lang="en-US" dirty="0"/>
              <a:t>Gini Index</a:t>
            </a:r>
          </a:p>
        </p:txBody>
      </p:sp>
      <p:sp>
        <p:nvSpPr>
          <p:cNvPr id="3" name="Content Placeholder 2">
            <a:extLst>
              <a:ext uri="{FF2B5EF4-FFF2-40B4-BE49-F238E27FC236}">
                <a16:creationId xmlns:a16="http://schemas.microsoft.com/office/drawing/2014/main" id="{01F2D502-B826-4336-9C32-ABCCA7D2E072}"/>
              </a:ext>
            </a:extLst>
          </p:cNvPr>
          <p:cNvSpPr>
            <a:spLocks noGrp="1"/>
          </p:cNvSpPr>
          <p:nvPr>
            <p:ph idx="1"/>
          </p:nvPr>
        </p:nvSpPr>
        <p:spPr/>
        <p:txBody>
          <a:bodyPr/>
          <a:lstStyle/>
          <a:p>
            <a:pPr fontAlgn="base"/>
            <a:r>
              <a:rPr lang="en-US" dirty="0"/>
              <a:t>The scores are then added across each child node at the split point to give a final Gini score for the split point that can be compared to other candidate split points.</a:t>
            </a:r>
          </a:p>
          <a:p>
            <a:pPr fontAlgn="base"/>
            <a:r>
              <a:rPr lang="en-US" dirty="0"/>
              <a:t>The Gini for this split point would then be calculated as 0.0 + 0.0 or a perfect Gini score of 0.0.</a:t>
            </a:r>
          </a:p>
          <a:p>
            <a:endParaRPr lang="en-US" dirty="0"/>
          </a:p>
        </p:txBody>
      </p:sp>
    </p:spTree>
    <p:extLst>
      <p:ext uri="{BB962C8B-B14F-4D97-AF65-F5344CB8AC3E}">
        <p14:creationId xmlns:p14="http://schemas.microsoft.com/office/powerpoint/2010/main" val="429351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8B91-5E75-4E76-8D77-C00DABC591CC}"/>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ACCCA05E-F214-47DE-AAFA-4DABC0BDFC17}"/>
              </a:ext>
            </a:extLst>
          </p:cNvPr>
          <p:cNvSpPr>
            <a:spLocks noGrp="1"/>
          </p:cNvSpPr>
          <p:nvPr>
            <p:ph idx="1"/>
          </p:nvPr>
        </p:nvSpPr>
        <p:spPr/>
        <p:txBody>
          <a:bodyPr/>
          <a:lstStyle/>
          <a:p>
            <a:pPr fontAlgn="base"/>
            <a:r>
              <a:rPr lang="en-US" dirty="0"/>
              <a:t>A split is comprised of an attribute in the dataset and a value.</a:t>
            </a:r>
          </a:p>
          <a:p>
            <a:pPr fontAlgn="base"/>
            <a:r>
              <a:rPr lang="en-US" dirty="0"/>
              <a:t>We can summarize this as the index of an attribute to split and the value by which to split rows on that attribute. This is just a useful shorthand for indexing into rows of data.</a:t>
            </a:r>
          </a:p>
          <a:p>
            <a:pPr fontAlgn="base"/>
            <a:r>
              <a:rPr lang="en-US" dirty="0"/>
              <a:t>Creating a split involves three parts, the first we have already looked at which is calculating the Gini score. The remaining two parts are:</a:t>
            </a:r>
          </a:p>
          <a:p>
            <a:pPr fontAlgn="base"/>
            <a:r>
              <a:rPr lang="en-US" dirty="0"/>
              <a:t>Splitting a Dataset.</a:t>
            </a:r>
          </a:p>
          <a:p>
            <a:pPr fontAlgn="base"/>
            <a:r>
              <a:rPr lang="en-US" dirty="0"/>
              <a:t>Evaluating All Splits.</a:t>
            </a:r>
          </a:p>
          <a:p>
            <a:endParaRPr lang="en-US" dirty="0"/>
          </a:p>
        </p:txBody>
      </p:sp>
    </p:spTree>
    <p:extLst>
      <p:ext uri="{BB962C8B-B14F-4D97-AF65-F5344CB8AC3E}">
        <p14:creationId xmlns:p14="http://schemas.microsoft.com/office/powerpoint/2010/main" val="4217685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BFC-A950-4B4B-83ED-5C90FDE864D2}"/>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8009FBE7-5F95-4421-A82E-0E131CE596CF}"/>
              </a:ext>
            </a:extLst>
          </p:cNvPr>
          <p:cNvSpPr>
            <a:spLocks noGrp="1"/>
          </p:cNvSpPr>
          <p:nvPr>
            <p:ph idx="1"/>
          </p:nvPr>
        </p:nvSpPr>
        <p:spPr/>
        <p:txBody>
          <a:bodyPr/>
          <a:lstStyle/>
          <a:p>
            <a:pPr marL="0" indent="0">
              <a:buNone/>
            </a:pPr>
            <a:r>
              <a:rPr lang="en-US" b="1" dirty="0"/>
              <a:t>Splitting a Dataset</a:t>
            </a:r>
          </a:p>
          <a:p>
            <a:pPr fontAlgn="base"/>
            <a:r>
              <a:rPr lang="en-US" dirty="0"/>
              <a:t>Splitting a dataset means separating a dataset into two lists of rows given the index of an attribute and a split value for that attribute.</a:t>
            </a:r>
          </a:p>
          <a:p>
            <a:pPr fontAlgn="base"/>
            <a:r>
              <a:rPr lang="en-US" dirty="0"/>
              <a:t>Once we have the two groups, we can then use our Gini score above to evaluate the cost of the split.</a:t>
            </a:r>
          </a:p>
          <a:p>
            <a:pPr fontAlgn="base"/>
            <a:r>
              <a:rPr lang="en-US" dirty="0"/>
              <a:t>Splitting a dataset involves iterating over each row, checking if the attribute value is below or above the split value and assigning it to the left or right group respectively.</a:t>
            </a:r>
          </a:p>
          <a:p>
            <a:pPr marL="0" indent="0">
              <a:buNone/>
            </a:pPr>
            <a:endParaRPr lang="en-US" dirty="0"/>
          </a:p>
        </p:txBody>
      </p:sp>
    </p:spTree>
    <p:extLst>
      <p:ext uri="{BB962C8B-B14F-4D97-AF65-F5344CB8AC3E}">
        <p14:creationId xmlns:p14="http://schemas.microsoft.com/office/powerpoint/2010/main" val="721251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A2E6-8FF8-4EC7-81C7-FEDAFD80193E}"/>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960EAE96-1274-44F9-8BCE-691F2E2F49A1}"/>
              </a:ext>
            </a:extLst>
          </p:cNvPr>
          <p:cNvSpPr>
            <a:spLocks noGrp="1"/>
          </p:cNvSpPr>
          <p:nvPr>
            <p:ph idx="1"/>
          </p:nvPr>
        </p:nvSpPr>
        <p:spPr/>
        <p:txBody>
          <a:bodyPr/>
          <a:lstStyle/>
          <a:p>
            <a:pPr marL="0" indent="0">
              <a:buNone/>
            </a:pPr>
            <a:r>
              <a:rPr lang="en-US" b="1" dirty="0"/>
              <a:t>Evaluating All Splits</a:t>
            </a:r>
          </a:p>
          <a:p>
            <a:pPr fontAlgn="base"/>
            <a:r>
              <a:rPr lang="en-US" dirty="0"/>
              <a:t>With the Gini function above and the test split function we now have everything we need to evaluate splits.</a:t>
            </a:r>
          </a:p>
          <a:p>
            <a:pPr fontAlgn="base"/>
            <a:r>
              <a:rPr lang="en-US" dirty="0"/>
              <a:t>Given a dataset, we must check every value on each attribute as a candidate split, evaluate the cost of the split and find the best possible split we could make.</a:t>
            </a:r>
          </a:p>
          <a:p>
            <a:pPr fontAlgn="base"/>
            <a:r>
              <a:rPr lang="en-US" dirty="0"/>
              <a:t>Once the best split is found, we can use it as a node in our decision tree.</a:t>
            </a:r>
          </a:p>
          <a:p>
            <a:pPr fontAlgn="base"/>
            <a:r>
              <a:rPr lang="en-US" dirty="0"/>
              <a:t>This is an exhaustive and greedy algorithm.</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209469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5025-BAD4-45CC-8C3C-8B1E74B1372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E80D7CF3-B979-4340-8DA4-586CE5ADE739}"/>
              </a:ext>
            </a:extLst>
          </p:cNvPr>
          <p:cNvSpPr>
            <a:spLocks noGrp="1"/>
          </p:cNvSpPr>
          <p:nvPr>
            <p:ph idx="1"/>
          </p:nvPr>
        </p:nvSpPr>
        <p:spPr/>
        <p:txBody>
          <a:bodyPr/>
          <a:lstStyle/>
          <a:p>
            <a:pPr fontAlgn="base"/>
            <a:r>
              <a:rPr lang="en-US" dirty="0"/>
              <a:t>We will use a dictionary to represent a node in the decision tree as we can store data by name. When selecting the best split and using it as a new node for the tree we will store the index of the chosen attribute, the value of that attribute by which to split and the two groups of data split by the chosen split point.</a:t>
            </a:r>
          </a:p>
          <a:p>
            <a:pPr fontAlgn="base"/>
            <a:r>
              <a:rPr lang="en-US" dirty="0"/>
              <a:t>Each group of data is its own small dataset of just those rows assigned to the left or right group by the splitting process. You can imagine how we might split each group again, recursively as we build out our decision tree.</a:t>
            </a:r>
          </a:p>
          <a:p>
            <a:pPr fontAlgn="base"/>
            <a:r>
              <a:rPr lang="en-US" dirty="0"/>
              <a:t>So build a function </a:t>
            </a:r>
            <a:r>
              <a:rPr lang="en-US" b="1" dirty="0" err="1"/>
              <a:t>get_split</a:t>
            </a:r>
            <a:r>
              <a:rPr lang="en-US" b="1" dirty="0"/>
              <a:t>() </a:t>
            </a:r>
            <a:r>
              <a:rPr lang="en-US" dirty="0"/>
              <a:t>that implements this procedure.</a:t>
            </a:r>
            <a:endParaRPr lang="en-US" b="1" dirty="0"/>
          </a:p>
          <a:p>
            <a:endParaRPr lang="en-US" dirty="0"/>
          </a:p>
        </p:txBody>
      </p:sp>
    </p:spTree>
    <p:extLst>
      <p:ext uri="{BB962C8B-B14F-4D97-AF65-F5344CB8AC3E}">
        <p14:creationId xmlns:p14="http://schemas.microsoft.com/office/powerpoint/2010/main" val="1047629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5CDF-FD17-4448-BB66-3B813F602DD1}"/>
              </a:ext>
            </a:extLst>
          </p:cNvPr>
          <p:cNvSpPr>
            <a:spLocks noGrp="1"/>
          </p:cNvSpPr>
          <p:nvPr>
            <p:ph type="title"/>
          </p:nvPr>
        </p:nvSpPr>
        <p:spPr/>
        <p:txBody>
          <a:bodyPr/>
          <a:lstStyle/>
          <a:p>
            <a:pPr algn="ctr"/>
            <a:r>
              <a:rPr lang="en-US" dirty="0"/>
              <a:t>Create Split</a:t>
            </a:r>
          </a:p>
        </p:txBody>
      </p:sp>
      <p:sp>
        <p:nvSpPr>
          <p:cNvPr id="3" name="Content Placeholder 2">
            <a:extLst>
              <a:ext uri="{FF2B5EF4-FFF2-40B4-BE49-F238E27FC236}">
                <a16:creationId xmlns:a16="http://schemas.microsoft.com/office/drawing/2014/main" id="{0780DCFC-B5F3-49A8-8BFC-95DC765AADE3}"/>
              </a:ext>
            </a:extLst>
          </p:cNvPr>
          <p:cNvSpPr>
            <a:spLocks noGrp="1"/>
          </p:cNvSpPr>
          <p:nvPr>
            <p:ph idx="1"/>
          </p:nvPr>
        </p:nvSpPr>
        <p:spPr/>
        <p:txBody>
          <a:bodyPr/>
          <a:lstStyle/>
          <a:p>
            <a:pPr fontAlgn="base"/>
            <a:r>
              <a:rPr lang="en-US" dirty="0"/>
              <a:t>It iterates over each attribute (except the class value) and then each value for that attribute, splitting and evaluating splits as it goes.</a:t>
            </a:r>
          </a:p>
          <a:p>
            <a:pPr fontAlgn="base"/>
            <a:r>
              <a:rPr lang="en-US" dirty="0"/>
              <a:t>The best split is recorded and then returned after all checks are complete.</a:t>
            </a:r>
            <a:br>
              <a:rPr lang="en-US" dirty="0"/>
            </a:br>
            <a:endParaRPr lang="en-US" dirty="0"/>
          </a:p>
        </p:txBody>
      </p:sp>
    </p:spTree>
    <p:extLst>
      <p:ext uri="{BB962C8B-B14F-4D97-AF65-F5344CB8AC3E}">
        <p14:creationId xmlns:p14="http://schemas.microsoft.com/office/powerpoint/2010/main" val="3805531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6E9C-2E31-42BB-B5A7-5A6298D3706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A8969DA-0606-4A2E-9058-F4FD04AA3F5D}"/>
              </a:ext>
            </a:extLst>
          </p:cNvPr>
          <p:cNvSpPr>
            <a:spLocks noGrp="1"/>
          </p:cNvSpPr>
          <p:nvPr>
            <p:ph idx="1"/>
          </p:nvPr>
        </p:nvSpPr>
        <p:spPr/>
        <p:txBody>
          <a:bodyPr/>
          <a:lstStyle/>
          <a:p>
            <a:pPr marL="0" indent="0" fontAlgn="base">
              <a:buNone/>
            </a:pPr>
            <a:r>
              <a:rPr lang="en-US" dirty="0"/>
              <a:t>Creating the root node of the tree is easy.</a:t>
            </a:r>
          </a:p>
          <a:p>
            <a:pPr marL="0" indent="0" fontAlgn="base">
              <a:buNone/>
            </a:pPr>
            <a:r>
              <a:rPr lang="en-US" dirty="0"/>
              <a:t>We can call the </a:t>
            </a:r>
            <a:r>
              <a:rPr lang="en-US" b="1" dirty="0" err="1"/>
              <a:t>get_split</a:t>
            </a:r>
            <a:r>
              <a:rPr lang="en-US" b="1" dirty="0"/>
              <a:t>()</a:t>
            </a:r>
            <a:r>
              <a:rPr lang="en-US" dirty="0"/>
              <a:t> function using the entire dataset.</a:t>
            </a:r>
          </a:p>
          <a:p>
            <a:pPr marL="0" indent="0" fontAlgn="base">
              <a:buNone/>
            </a:pPr>
            <a:r>
              <a:rPr lang="en-US" dirty="0"/>
              <a:t>Adding more nodes to our tree is more interesting.</a:t>
            </a:r>
          </a:p>
          <a:p>
            <a:pPr marL="0" indent="0" fontAlgn="base">
              <a:buNone/>
            </a:pPr>
            <a:r>
              <a:rPr lang="en-US" dirty="0"/>
              <a:t>Building a tree may be divided into 3 main parts:</a:t>
            </a:r>
          </a:p>
          <a:p>
            <a:pPr fontAlgn="base"/>
            <a:r>
              <a:rPr lang="en-US" dirty="0"/>
              <a:t>Terminal Nodes.</a:t>
            </a:r>
          </a:p>
          <a:p>
            <a:pPr fontAlgn="base"/>
            <a:r>
              <a:rPr lang="en-US" dirty="0"/>
              <a:t>Recursive Splitting.</a:t>
            </a:r>
          </a:p>
          <a:p>
            <a:pPr fontAlgn="base"/>
            <a:r>
              <a:rPr lang="en-US" dirty="0"/>
              <a:t>Building a Tree.</a:t>
            </a:r>
          </a:p>
          <a:p>
            <a:endParaRPr lang="en-US" dirty="0"/>
          </a:p>
        </p:txBody>
      </p:sp>
    </p:spTree>
    <p:extLst>
      <p:ext uri="{BB962C8B-B14F-4D97-AF65-F5344CB8AC3E}">
        <p14:creationId xmlns:p14="http://schemas.microsoft.com/office/powerpoint/2010/main" val="4017314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49AC-1734-48FE-BED2-E4363758D62B}"/>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18FC8248-1B4D-45DE-BECB-25E48D5517C2}"/>
              </a:ext>
            </a:extLst>
          </p:cNvPr>
          <p:cNvSpPr>
            <a:spLocks noGrp="1"/>
          </p:cNvSpPr>
          <p:nvPr>
            <p:ph idx="1"/>
          </p:nvPr>
        </p:nvSpPr>
        <p:spPr/>
        <p:txBody>
          <a:bodyPr>
            <a:normAutofit fontScale="92500" lnSpcReduction="20000"/>
          </a:bodyPr>
          <a:lstStyle/>
          <a:p>
            <a:pPr marL="0" indent="0">
              <a:buNone/>
            </a:pPr>
            <a:r>
              <a:rPr lang="en-US" b="1" dirty="0"/>
              <a:t>Terminal Nodes</a:t>
            </a:r>
          </a:p>
          <a:p>
            <a:pPr marL="0" indent="0" fontAlgn="base">
              <a:buNone/>
            </a:pPr>
            <a:r>
              <a:rPr lang="en-US" dirty="0"/>
              <a:t>We need to decide when to stop growing a tree.</a:t>
            </a:r>
          </a:p>
          <a:p>
            <a:pPr marL="0" indent="0" fontAlgn="base">
              <a:buNone/>
            </a:pPr>
            <a:r>
              <a:rPr lang="en-US" dirty="0"/>
              <a:t>We can do that using the depth and the number of rows that the node is responsible for in the training dataset.</a:t>
            </a:r>
          </a:p>
          <a:p>
            <a:pPr fontAlgn="base"/>
            <a:r>
              <a:rPr lang="en-US" b="1" dirty="0"/>
              <a:t>Maximum Tree Depth</a:t>
            </a:r>
            <a:r>
              <a:rPr lang="en-US" dirty="0"/>
              <a:t>. This is the maximum number of nodes from the root node of the tree. Once a maximum depth of the tree is met, we must stop splitting adding new nodes. Deeper trees are more complex and are more likely to overfit the training data.</a:t>
            </a:r>
          </a:p>
          <a:p>
            <a:pPr fontAlgn="base"/>
            <a:r>
              <a:rPr lang="en-US" b="1" dirty="0"/>
              <a:t>Minimum Node Records</a:t>
            </a:r>
            <a:r>
              <a:rPr lang="en-US" dirty="0"/>
              <a:t>. This is the minimum number of training patterns that a given node is responsible for. Once at or below this minimum, we must stop splitting and adding new nodes. Nodes that account for too few training patterns are expected to be too specific and are likely to overfit the training data.</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9705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FCB102BE-E064-4EBB-A571-CD8BC4725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90" y="969805"/>
            <a:ext cx="11210590" cy="4080654"/>
          </a:xfrm>
          <a:prstGeom prst="rect">
            <a:avLst/>
          </a:prstGeom>
        </p:spPr>
      </p:pic>
    </p:spTree>
    <p:extLst>
      <p:ext uri="{BB962C8B-B14F-4D97-AF65-F5344CB8AC3E}">
        <p14:creationId xmlns:p14="http://schemas.microsoft.com/office/powerpoint/2010/main" val="2561501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5954-1802-468E-B9AD-AE3A4E7CFEAD}"/>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3BF946C-1606-4B9D-9722-5BC84827FDB2}"/>
              </a:ext>
            </a:extLst>
          </p:cNvPr>
          <p:cNvSpPr>
            <a:spLocks noGrp="1"/>
          </p:cNvSpPr>
          <p:nvPr>
            <p:ph idx="1"/>
          </p:nvPr>
        </p:nvSpPr>
        <p:spPr/>
        <p:txBody>
          <a:bodyPr>
            <a:normAutofit fontScale="92500" lnSpcReduction="10000"/>
          </a:bodyPr>
          <a:lstStyle/>
          <a:p>
            <a:pPr fontAlgn="base"/>
            <a:r>
              <a:rPr lang="en-US" dirty="0"/>
              <a:t>These two approaches will be user-specified arguments to our tree building procedure.</a:t>
            </a:r>
          </a:p>
          <a:p>
            <a:pPr fontAlgn="base"/>
            <a:r>
              <a:rPr lang="en-US" dirty="0"/>
              <a:t>There is one more condition. It is possible to choose a split in which all rows belong to one group. In this case, we will be unable to continue splitting and adding child nodes as we will have no records to split on one side or another.</a:t>
            </a:r>
          </a:p>
          <a:p>
            <a:pPr fontAlgn="base"/>
            <a:r>
              <a:rPr lang="en-US" dirty="0"/>
              <a:t>Now we have some ideas of when to stop growing the tree. When we do stop growing at a given point, that node is called a terminal node and is used to make a final prediction.</a:t>
            </a:r>
          </a:p>
          <a:p>
            <a:pPr fontAlgn="base"/>
            <a:r>
              <a:rPr lang="en-US" dirty="0"/>
              <a:t>This is done by taking the group of rows assigned to that node and selecting the most common class value in the group. This will be used to make predictions.</a:t>
            </a:r>
          </a:p>
          <a:p>
            <a:endParaRPr lang="en-US" dirty="0"/>
          </a:p>
        </p:txBody>
      </p:sp>
    </p:spTree>
    <p:extLst>
      <p:ext uri="{BB962C8B-B14F-4D97-AF65-F5344CB8AC3E}">
        <p14:creationId xmlns:p14="http://schemas.microsoft.com/office/powerpoint/2010/main" val="1587488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6969-4D4B-4D98-ABAD-A928FB60B20A}"/>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A568BEFB-038B-41AD-96CC-013396BA4E43}"/>
              </a:ext>
            </a:extLst>
          </p:cNvPr>
          <p:cNvSpPr>
            <a:spLocks noGrp="1"/>
          </p:cNvSpPr>
          <p:nvPr>
            <p:ph idx="1"/>
          </p:nvPr>
        </p:nvSpPr>
        <p:spPr/>
        <p:txBody>
          <a:bodyPr>
            <a:normAutofit fontScale="92500" lnSpcReduction="10000"/>
          </a:bodyPr>
          <a:lstStyle/>
          <a:p>
            <a:pPr marL="0" indent="0">
              <a:buNone/>
            </a:pPr>
            <a:r>
              <a:rPr lang="en-US" b="1" dirty="0"/>
              <a:t>Recursive Splitting</a:t>
            </a:r>
          </a:p>
          <a:p>
            <a:pPr fontAlgn="base"/>
            <a:r>
              <a:rPr lang="en-US" dirty="0"/>
              <a:t>We know how and when to create terminal nodes, now we can build our tree.</a:t>
            </a:r>
          </a:p>
          <a:p>
            <a:pPr fontAlgn="base"/>
            <a:r>
              <a:rPr lang="en-US" dirty="0"/>
              <a:t>Building a decision tree involves calling the </a:t>
            </a:r>
            <a:r>
              <a:rPr lang="en-US" b="1" dirty="0" err="1"/>
              <a:t>get_split</a:t>
            </a:r>
            <a:r>
              <a:rPr lang="en-US" b="1" dirty="0"/>
              <a:t>() </a:t>
            </a:r>
            <a:r>
              <a:rPr lang="en-US" dirty="0"/>
              <a:t>function over and over again on the groups created for each node.</a:t>
            </a:r>
          </a:p>
          <a:p>
            <a:pPr fontAlgn="base"/>
            <a:r>
              <a:rPr lang="en-US" dirty="0"/>
              <a:t>New nodes added to an existing node are called child nodes. A node may have zero children (a terminal node), one child (one side makes a prediction directly) or two child nodes. We will refer to the child nodes as left and right in the dictionary representation of a given node.</a:t>
            </a:r>
          </a:p>
          <a:p>
            <a:pPr fontAlgn="base"/>
            <a:r>
              <a:rPr lang="en-US" dirty="0"/>
              <a:t>Once a node is created, we can create child nodes recursively on each group of data from the split by calling the same function again.</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79148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EBBD-D4C1-426C-93DD-3C4FB83C1F67}"/>
              </a:ext>
            </a:extLst>
          </p:cNvPr>
          <p:cNvSpPr>
            <a:spLocks noGrp="1"/>
          </p:cNvSpPr>
          <p:nvPr>
            <p:ph type="title"/>
          </p:nvPr>
        </p:nvSpPr>
        <p:spPr/>
        <p:txBody>
          <a:bodyPr/>
          <a:lstStyle/>
          <a:p>
            <a:pPr algn="ctr"/>
            <a:r>
              <a:rPr lang="en-US" dirty="0"/>
              <a:t>Build Tree</a:t>
            </a:r>
          </a:p>
        </p:txBody>
      </p:sp>
      <p:sp>
        <p:nvSpPr>
          <p:cNvPr id="3" name="Content Placeholder 2">
            <a:extLst>
              <a:ext uri="{FF2B5EF4-FFF2-40B4-BE49-F238E27FC236}">
                <a16:creationId xmlns:a16="http://schemas.microsoft.com/office/drawing/2014/main" id="{CE9BFE63-6761-47F0-BA36-BF618AEA45D5}"/>
              </a:ext>
            </a:extLst>
          </p:cNvPr>
          <p:cNvSpPr>
            <a:spLocks noGrp="1"/>
          </p:cNvSpPr>
          <p:nvPr>
            <p:ph idx="1"/>
          </p:nvPr>
        </p:nvSpPr>
        <p:spPr/>
        <p:txBody>
          <a:bodyPr/>
          <a:lstStyle/>
          <a:p>
            <a:pPr fontAlgn="base"/>
            <a:r>
              <a:rPr lang="en-US" dirty="0"/>
              <a:t>Build a function </a:t>
            </a:r>
            <a:r>
              <a:rPr lang="en-US" b="1" dirty="0"/>
              <a:t>split()</a:t>
            </a:r>
            <a:r>
              <a:rPr lang="en-US" dirty="0"/>
              <a:t> that implements this recursive procedure. It will take a node as an argument as well as the maximum depth, minimum number of patterns in a node and the current depth of a node.</a:t>
            </a:r>
          </a:p>
          <a:p>
            <a:pPr fontAlgn="base"/>
            <a:r>
              <a:rPr lang="en-US" dirty="0"/>
              <a:t>You can imagine how this might be first called passing in the root node and the depth of 1. </a:t>
            </a:r>
          </a:p>
          <a:p>
            <a:endParaRPr lang="en-US" dirty="0"/>
          </a:p>
        </p:txBody>
      </p:sp>
    </p:spTree>
    <p:extLst>
      <p:ext uri="{BB962C8B-B14F-4D97-AF65-F5344CB8AC3E}">
        <p14:creationId xmlns:p14="http://schemas.microsoft.com/office/powerpoint/2010/main" val="352614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77C2-8E78-4607-8B05-CFBD3F40D697}"/>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9500C088-79EE-41CC-A6AA-7991F0DF6EC0}"/>
              </a:ext>
            </a:extLst>
          </p:cNvPr>
          <p:cNvSpPr>
            <a:spLocks noGrp="1"/>
          </p:cNvSpPr>
          <p:nvPr>
            <p:ph idx="1"/>
          </p:nvPr>
        </p:nvSpPr>
        <p:spPr/>
        <p:txBody>
          <a:bodyPr>
            <a:normAutofit fontScale="85000" lnSpcReduction="20000"/>
          </a:bodyPr>
          <a:lstStyle/>
          <a:p>
            <a:pPr fontAlgn="base"/>
            <a:r>
              <a:rPr lang="en-US" dirty="0"/>
              <a:t>Firstly, the two groups of data split by the node are extracted for use and deleted from the node. As we work on these groups the node no longer requires access to these data.</a:t>
            </a:r>
          </a:p>
          <a:p>
            <a:pPr fontAlgn="base"/>
            <a:r>
              <a:rPr lang="en-US" dirty="0"/>
              <a:t>Next, we check if either left or right group of rows is empty and if so we create a terminal node using what records we do have.</a:t>
            </a:r>
          </a:p>
          <a:p>
            <a:pPr fontAlgn="base"/>
            <a:r>
              <a:rPr lang="en-US" dirty="0"/>
              <a:t>We then check if we have reached our maximum depth and if so we create a terminal node.</a:t>
            </a:r>
          </a:p>
          <a:p>
            <a:pPr fontAlgn="base"/>
            <a:r>
              <a:rPr lang="en-US" dirty="0"/>
              <a:t>We then process the left child, creating a terminal node if the group of rows is too small, otherwise creating and adding the left node in a depth first fashion until the bottom of the tree is reached on this branch.</a:t>
            </a:r>
          </a:p>
          <a:p>
            <a:pPr fontAlgn="base"/>
            <a:r>
              <a:rPr lang="en-US" dirty="0"/>
              <a:t>The right side is then processed in the same manner, as we rise back up the constructed tree to the root.</a:t>
            </a:r>
            <a:br>
              <a:rPr lang="en-US" dirty="0"/>
            </a:br>
            <a:endParaRPr lang="en-US" dirty="0"/>
          </a:p>
        </p:txBody>
      </p:sp>
    </p:spTree>
    <p:extLst>
      <p:ext uri="{BB962C8B-B14F-4D97-AF65-F5344CB8AC3E}">
        <p14:creationId xmlns:p14="http://schemas.microsoft.com/office/powerpoint/2010/main" val="35338082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2F01-F958-4C03-97DB-691C20A3D622}"/>
              </a:ext>
            </a:extLst>
          </p:cNvPr>
          <p:cNvSpPr>
            <a:spLocks noGrp="1"/>
          </p:cNvSpPr>
          <p:nvPr>
            <p:ph type="title"/>
          </p:nvPr>
        </p:nvSpPr>
        <p:spPr/>
        <p:txBody>
          <a:bodyPr/>
          <a:lstStyle/>
          <a:p>
            <a:pPr algn="ctr"/>
            <a:r>
              <a:rPr lang="en-US" dirty="0"/>
              <a:t>Build a Tree</a:t>
            </a:r>
          </a:p>
        </p:txBody>
      </p:sp>
      <p:sp>
        <p:nvSpPr>
          <p:cNvPr id="3" name="Content Placeholder 2">
            <a:extLst>
              <a:ext uri="{FF2B5EF4-FFF2-40B4-BE49-F238E27FC236}">
                <a16:creationId xmlns:a16="http://schemas.microsoft.com/office/drawing/2014/main" id="{94401D17-C639-4E59-BE56-06DF28144022}"/>
              </a:ext>
            </a:extLst>
          </p:cNvPr>
          <p:cNvSpPr>
            <a:spLocks noGrp="1"/>
          </p:cNvSpPr>
          <p:nvPr>
            <p:ph idx="1"/>
          </p:nvPr>
        </p:nvSpPr>
        <p:spPr/>
        <p:txBody>
          <a:bodyPr/>
          <a:lstStyle/>
          <a:p>
            <a:pPr marL="0" indent="0">
              <a:buNone/>
            </a:pPr>
            <a:r>
              <a:rPr lang="en-US" b="1" dirty="0"/>
              <a:t>Building a Tree</a:t>
            </a:r>
          </a:p>
          <a:p>
            <a:pPr marL="0" indent="0">
              <a:buNone/>
            </a:pPr>
            <a:endParaRPr lang="en-US" b="1" dirty="0"/>
          </a:p>
          <a:p>
            <a:pPr fontAlgn="base"/>
            <a:r>
              <a:rPr lang="en-US" dirty="0"/>
              <a:t>We can now put all of the pieces together.</a:t>
            </a:r>
          </a:p>
          <a:p>
            <a:pPr fontAlgn="base"/>
            <a:r>
              <a:rPr lang="en-US" dirty="0"/>
              <a:t>Building the tree involves creating the root node and calling the </a:t>
            </a:r>
            <a:r>
              <a:rPr lang="en-US" b="1" dirty="0"/>
              <a:t>split()</a:t>
            </a:r>
            <a:r>
              <a:rPr lang="en-US" dirty="0"/>
              <a:t> function that then calls itself recursively to build out the whole tree.</a:t>
            </a:r>
          </a:p>
          <a:p>
            <a:pPr fontAlgn="base"/>
            <a:r>
              <a:rPr lang="en-US" dirty="0"/>
              <a:t>Create a </a:t>
            </a:r>
            <a:r>
              <a:rPr lang="en-US" b="1" dirty="0" err="1"/>
              <a:t>build_tree</a:t>
            </a:r>
            <a:r>
              <a:rPr lang="en-US" b="1" dirty="0"/>
              <a:t>()</a:t>
            </a:r>
            <a:r>
              <a:rPr lang="en-US" dirty="0"/>
              <a:t> function that implements this procedure.</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20627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A0FD-EE20-4CDC-9C82-CF01155EB15B}"/>
              </a:ext>
            </a:extLst>
          </p:cNvPr>
          <p:cNvSpPr>
            <a:spLocks noGrp="1"/>
          </p:cNvSpPr>
          <p:nvPr>
            <p:ph type="title"/>
          </p:nvPr>
        </p:nvSpPr>
        <p:spPr/>
        <p:txBody>
          <a:bodyPr/>
          <a:lstStyle/>
          <a:p>
            <a:pPr algn="ctr"/>
            <a:r>
              <a:rPr lang="en-US" dirty="0"/>
              <a:t>Make a Prediction</a:t>
            </a:r>
          </a:p>
        </p:txBody>
      </p:sp>
      <p:sp>
        <p:nvSpPr>
          <p:cNvPr id="3" name="Content Placeholder 2">
            <a:extLst>
              <a:ext uri="{FF2B5EF4-FFF2-40B4-BE49-F238E27FC236}">
                <a16:creationId xmlns:a16="http://schemas.microsoft.com/office/drawing/2014/main" id="{75F919E9-AB40-47A4-BD99-4D9E089CAB29}"/>
              </a:ext>
            </a:extLst>
          </p:cNvPr>
          <p:cNvSpPr>
            <a:spLocks noGrp="1"/>
          </p:cNvSpPr>
          <p:nvPr>
            <p:ph idx="1"/>
          </p:nvPr>
        </p:nvSpPr>
        <p:spPr/>
        <p:txBody>
          <a:bodyPr/>
          <a:lstStyle/>
          <a:p>
            <a:pPr fontAlgn="base"/>
            <a:r>
              <a:rPr lang="en-US" dirty="0"/>
              <a:t>Making predictions with a decision tree involves navigating the tree with the specifically provided row of data.</a:t>
            </a:r>
          </a:p>
          <a:p>
            <a:pPr fontAlgn="base"/>
            <a:r>
              <a:rPr lang="en-US" dirty="0"/>
              <a:t>Again, we can implement this using a recursive function, where the same prediction routine is called again with the left or the right child nodes, depending on how the split affects the provided data.</a:t>
            </a:r>
          </a:p>
          <a:p>
            <a:pPr fontAlgn="base"/>
            <a:r>
              <a:rPr lang="en-US" dirty="0"/>
              <a:t>We must check if a child node is either a terminal value to be returned as the prediction, or if it is a dictionary node containing another level of the tree to be considered.</a:t>
            </a:r>
          </a:p>
          <a:p>
            <a:endParaRPr lang="en-US" dirty="0"/>
          </a:p>
        </p:txBody>
      </p:sp>
    </p:spTree>
    <p:extLst>
      <p:ext uri="{BB962C8B-B14F-4D97-AF65-F5344CB8AC3E}">
        <p14:creationId xmlns:p14="http://schemas.microsoft.com/office/powerpoint/2010/main" val="1595108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2DFC-E4D0-4CD9-ACC6-D4925858EBB5}"/>
              </a:ext>
            </a:extLst>
          </p:cNvPr>
          <p:cNvSpPr>
            <a:spLocks noGrp="1"/>
          </p:cNvSpPr>
          <p:nvPr>
            <p:ph type="title"/>
          </p:nvPr>
        </p:nvSpPr>
        <p:spPr/>
        <p:txBody>
          <a:bodyPr/>
          <a:lstStyle/>
          <a:p>
            <a:pPr algn="ctr"/>
            <a:r>
              <a:rPr lang="en-US" dirty="0"/>
              <a:t>Bagging Prediction</a:t>
            </a:r>
          </a:p>
        </p:txBody>
      </p:sp>
      <p:sp>
        <p:nvSpPr>
          <p:cNvPr id="3" name="Content Placeholder 2">
            <a:extLst>
              <a:ext uri="{FF2B5EF4-FFF2-40B4-BE49-F238E27FC236}">
                <a16:creationId xmlns:a16="http://schemas.microsoft.com/office/drawing/2014/main" id="{63814F46-91D2-438B-8A82-29F6CFD11D54}"/>
              </a:ext>
            </a:extLst>
          </p:cNvPr>
          <p:cNvSpPr>
            <a:spLocks noGrp="1"/>
          </p:cNvSpPr>
          <p:nvPr>
            <p:ph idx="1"/>
          </p:nvPr>
        </p:nvSpPr>
        <p:spPr/>
        <p:txBody>
          <a:bodyPr/>
          <a:lstStyle/>
          <a:p>
            <a:r>
              <a:rPr lang="en-US" dirty="0"/>
              <a:t>Make a prediction with a list of bagged trees responsible for making a prediction with each decision tree and combining the predictions into a single return value. </a:t>
            </a:r>
          </a:p>
          <a:p>
            <a:r>
              <a:rPr lang="en-US" dirty="0"/>
              <a:t>This is achieved by selecting the most common prediction from the list of predictions made by the bagged trees.</a:t>
            </a:r>
          </a:p>
        </p:txBody>
      </p:sp>
    </p:spTree>
    <p:extLst>
      <p:ext uri="{BB962C8B-B14F-4D97-AF65-F5344CB8AC3E}">
        <p14:creationId xmlns:p14="http://schemas.microsoft.com/office/powerpoint/2010/main" val="146970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BCD22B71-322F-4AD7-969D-275603A88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807" y="594161"/>
            <a:ext cx="10930073" cy="5426551"/>
          </a:xfrm>
          <a:prstGeom prst="rect">
            <a:avLst/>
          </a:prstGeom>
        </p:spPr>
      </p:pic>
    </p:spTree>
    <p:extLst>
      <p:ext uri="{BB962C8B-B14F-4D97-AF65-F5344CB8AC3E}">
        <p14:creationId xmlns:p14="http://schemas.microsoft.com/office/powerpoint/2010/main" val="310687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7914-4917-47CB-84F4-D329624FCC47}"/>
              </a:ext>
            </a:extLst>
          </p:cNvPr>
          <p:cNvSpPr>
            <a:spLocks noGrp="1"/>
          </p:cNvSpPr>
          <p:nvPr>
            <p:ph type="title"/>
          </p:nvPr>
        </p:nvSpPr>
        <p:spPr/>
        <p:txBody>
          <a:bodyPr/>
          <a:lstStyle/>
          <a:p>
            <a:pPr algn="ctr"/>
            <a:r>
              <a:rPr lang="en-US" dirty="0"/>
              <a:t>Decision Tree Types</a:t>
            </a:r>
          </a:p>
        </p:txBody>
      </p:sp>
      <p:sp>
        <p:nvSpPr>
          <p:cNvPr id="3" name="Content Placeholder 2">
            <a:extLst>
              <a:ext uri="{FF2B5EF4-FFF2-40B4-BE49-F238E27FC236}">
                <a16:creationId xmlns:a16="http://schemas.microsoft.com/office/drawing/2014/main" id="{D87A18E6-4962-4B75-BE07-28923C900AA7}"/>
              </a:ext>
            </a:extLst>
          </p:cNvPr>
          <p:cNvSpPr>
            <a:spLocks noGrp="1"/>
          </p:cNvSpPr>
          <p:nvPr>
            <p:ph idx="1"/>
          </p:nvPr>
        </p:nvSpPr>
        <p:spPr/>
        <p:txBody>
          <a:bodyPr>
            <a:normAutofit lnSpcReduction="10000"/>
          </a:bodyPr>
          <a:lstStyle/>
          <a:p>
            <a:pPr marL="0" indent="0">
              <a:buNone/>
            </a:pPr>
            <a:r>
              <a:rPr lang="en-US" dirty="0"/>
              <a:t>Decision trees used in data mining are of two main types:</a:t>
            </a:r>
          </a:p>
          <a:p>
            <a:r>
              <a:rPr lang="en-US" b="1" dirty="0"/>
              <a:t>Classification tree</a:t>
            </a:r>
            <a:r>
              <a:rPr lang="en-US" dirty="0"/>
              <a:t> analysis is when the predicted outcome is the class to which the data belongs.</a:t>
            </a:r>
          </a:p>
          <a:p>
            <a:r>
              <a:rPr lang="en-US" b="1" dirty="0"/>
              <a:t>Regression tree</a:t>
            </a:r>
            <a:r>
              <a:rPr lang="en-US" dirty="0"/>
              <a:t> analysis is when the predicted outcome can be considered a real number (e.g. the price of a house, or a patient's length of stay in a hospital).</a:t>
            </a:r>
          </a:p>
          <a:p>
            <a:r>
              <a:rPr lang="en-US" dirty="0"/>
              <a:t>The term </a:t>
            </a:r>
            <a:r>
              <a:rPr lang="en-US" b="1" dirty="0"/>
              <a:t>Classification And Regression Tree (CART)</a:t>
            </a:r>
            <a:r>
              <a:rPr lang="en-US" dirty="0"/>
              <a:t> analysis is an umbrella term used to refer to both of the above procedures. Trees used for regression and trees used for classification have some similarities - but also some differences, such as the procedure used to determine where to split.</a:t>
            </a:r>
          </a:p>
          <a:p>
            <a:endParaRPr lang="en-US" dirty="0"/>
          </a:p>
        </p:txBody>
      </p:sp>
    </p:spTree>
    <p:extLst>
      <p:ext uri="{BB962C8B-B14F-4D97-AF65-F5344CB8AC3E}">
        <p14:creationId xmlns:p14="http://schemas.microsoft.com/office/powerpoint/2010/main" val="392858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268E9-44D8-45E9-B041-93571406E1A2}"/>
              </a:ext>
            </a:extLst>
          </p:cNvPr>
          <p:cNvSpPr>
            <a:spLocks noGrp="1"/>
          </p:cNvSpPr>
          <p:nvPr>
            <p:ph type="title"/>
          </p:nvPr>
        </p:nvSpPr>
        <p:spPr/>
        <p:txBody>
          <a:bodyPr/>
          <a:lstStyle/>
          <a:p>
            <a:pPr algn="ctr"/>
            <a:r>
              <a:rPr lang="en-US" dirty="0"/>
              <a:t>Decision Tree Types</a:t>
            </a:r>
          </a:p>
        </p:txBody>
      </p:sp>
      <p:sp>
        <p:nvSpPr>
          <p:cNvPr id="3" name="Content Placeholder 2">
            <a:extLst>
              <a:ext uri="{FF2B5EF4-FFF2-40B4-BE49-F238E27FC236}">
                <a16:creationId xmlns:a16="http://schemas.microsoft.com/office/drawing/2014/main" id="{3DA6B74F-2DD1-408B-849D-E6EC50724612}"/>
              </a:ext>
            </a:extLst>
          </p:cNvPr>
          <p:cNvSpPr>
            <a:spLocks noGrp="1"/>
          </p:cNvSpPr>
          <p:nvPr>
            <p:ph idx="1"/>
          </p:nvPr>
        </p:nvSpPr>
        <p:spPr/>
        <p:txBody>
          <a:bodyPr>
            <a:normAutofit lnSpcReduction="10000"/>
          </a:bodyPr>
          <a:lstStyle/>
          <a:p>
            <a:pPr marL="0" indent="0">
              <a:buNone/>
            </a:pPr>
            <a:r>
              <a:rPr lang="en-US" dirty="0">
                <a:effectLst/>
              </a:rPr>
              <a:t>Some techniques, often called </a:t>
            </a:r>
            <a:r>
              <a:rPr lang="en-US" i="1" dirty="0">
                <a:effectLst/>
              </a:rPr>
              <a:t>ensemble</a:t>
            </a:r>
            <a:r>
              <a:rPr lang="en-US" dirty="0">
                <a:effectLst/>
              </a:rPr>
              <a:t> methods, construct more than one decision tree:</a:t>
            </a:r>
          </a:p>
          <a:p>
            <a:r>
              <a:rPr lang="en-US" b="1" dirty="0"/>
              <a:t>Boosted trees</a:t>
            </a:r>
            <a:r>
              <a:rPr lang="en-US" dirty="0"/>
              <a:t> Incrementally building an ensemble by training each new instance to emphasize the training instances previously </a:t>
            </a:r>
            <a:r>
              <a:rPr lang="en-US" dirty="0" err="1"/>
              <a:t>mis</a:t>
            </a:r>
            <a:r>
              <a:rPr lang="en-US" dirty="0"/>
              <a:t>-modeled. A typical example is </a:t>
            </a:r>
            <a:r>
              <a:rPr lang="en-US" dirty="0" err="1"/>
              <a:t>AdaBoost</a:t>
            </a:r>
            <a:r>
              <a:rPr lang="en-US" dirty="0"/>
              <a:t>. These can be used for regression-type and classification-type problems</a:t>
            </a:r>
          </a:p>
          <a:p>
            <a:r>
              <a:rPr lang="en-US" b="1" dirty="0"/>
              <a:t>Bootstrap aggregated</a:t>
            </a:r>
            <a:r>
              <a:rPr lang="en-US" dirty="0"/>
              <a:t> (or bagged) decision trees, an early ensemble method, builds multiple decision trees by repeatedly resampling training data with replacement, and voting the trees for a consensus prediction.</a:t>
            </a:r>
          </a:p>
          <a:p>
            <a:pPr lvl="1"/>
            <a:r>
              <a:rPr lang="en-US" dirty="0"/>
              <a:t>A </a:t>
            </a:r>
            <a:r>
              <a:rPr lang="en-US" b="1" dirty="0"/>
              <a:t>random forest</a:t>
            </a:r>
            <a:r>
              <a:rPr lang="en-US" dirty="0"/>
              <a:t> classifier is a specific type of bootstrap aggregating</a:t>
            </a:r>
          </a:p>
        </p:txBody>
      </p:sp>
    </p:spTree>
    <p:extLst>
      <p:ext uri="{BB962C8B-B14F-4D97-AF65-F5344CB8AC3E}">
        <p14:creationId xmlns:p14="http://schemas.microsoft.com/office/powerpoint/2010/main" val="106512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2C1-9AA0-4EC4-987D-71742A8AF983}"/>
              </a:ext>
            </a:extLst>
          </p:cNvPr>
          <p:cNvSpPr>
            <a:spLocks noGrp="1"/>
          </p:cNvSpPr>
          <p:nvPr>
            <p:ph type="title"/>
          </p:nvPr>
        </p:nvSpPr>
        <p:spPr/>
        <p:txBody>
          <a:bodyPr/>
          <a:lstStyle/>
          <a:p>
            <a:pPr algn="ctr"/>
            <a:r>
              <a:rPr lang="en-US" dirty="0"/>
              <a:t>Ensemble Method</a:t>
            </a:r>
          </a:p>
        </p:txBody>
      </p:sp>
      <p:sp>
        <p:nvSpPr>
          <p:cNvPr id="3" name="Content Placeholder 2">
            <a:extLst>
              <a:ext uri="{FF2B5EF4-FFF2-40B4-BE49-F238E27FC236}">
                <a16:creationId xmlns:a16="http://schemas.microsoft.com/office/drawing/2014/main" id="{D526EC47-BF1C-4BC4-802B-E53BBE626982}"/>
              </a:ext>
            </a:extLst>
          </p:cNvPr>
          <p:cNvSpPr>
            <a:spLocks noGrp="1"/>
          </p:cNvSpPr>
          <p:nvPr>
            <p:ph idx="1"/>
          </p:nvPr>
        </p:nvSpPr>
        <p:spPr/>
        <p:txBody>
          <a:bodyPr>
            <a:normAutofit lnSpcReduction="10000"/>
          </a:bodyPr>
          <a:lstStyle/>
          <a:p>
            <a:r>
              <a:rPr lang="en-US" dirty="0"/>
              <a:t>An ensemble method or ensemble learning algorithm consists of aggregating multiple outputs made by a diverse set of predictors to obtain better results. Formally, based on a set of “weak” learners we are trying to use a “strong” learner for our model. Therefore, the purpose of using ensemble methods is: to average out the outcome of individual predictions by diversifying the set of predictors, thus lowering the variance, to arrive at a powerful prediction model that reduces overfitting our training set.</a:t>
            </a:r>
          </a:p>
          <a:p>
            <a:r>
              <a:rPr lang="en-US" dirty="0"/>
              <a:t>In our case, a Random Forest (strong learner) is built as an ensemble of Decision Trees (weak learners) to perform different tasks such as regression and classification.</a:t>
            </a:r>
          </a:p>
        </p:txBody>
      </p:sp>
    </p:spTree>
    <p:extLst>
      <p:ext uri="{BB962C8B-B14F-4D97-AF65-F5344CB8AC3E}">
        <p14:creationId xmlns:p14="http://schemas.microsoft.com/office/powerpoint/2010/main" val="231907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3464</TotalTime>
  <Words>2705</Words>
  <Application>Microsoft Office PowerPoint</Application>
  <PresentationFormat>Widescreen</PresentationFormat>
  <Paragraphs>226</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medium-content-serif-font</vt:lpstr>
      <vt:lpstr>Menlo</vt:lpstr>
      <vt:lpstr>Office Theme</vt:lpstr>
      <vt:lpstr>Decision Tree</vt:lpstr>
      <vt:lpstr>Decision Tree</vt:lpstr>
      <vt:lpstr>Decision Tree</vt:lpstr>
      <vt:lpstr>Decision Tree Example</vt:lpstr>
      <vt:lpstr>PowerPoint Presentation</vt:lpstr>
      <vt:lpstr>PowerPoint Presentation</vt:lpstr>
      <vt:lpstr>Decision Tree Types</vt:lpstr>
      <vt:lpstr>Decision Tree Types</vt:lpstr>
      <vt:lpstr>Ensemble Method</vt:lpstr>
      <vt:lpstr>Random Forest</vt:lpstr>
      <vt:lpstr>Random Forest</vt:lpstr>
      <vt:lpstr>Random Tree Vs Classification Tree</vt:lpstr>
      <vt:lpstr>Decision Tree in Depth</vt:lpstr>
      <vt:lpstr>Decision Tree</vt:lpstr>
      <vt:lpstr>Decision Tree</vt:lpstr>
      <vt:lpstr>Decision Tree</vt:lpstr>
      <vt:lpstr>Decision Tree in Depth</vt:lpstr>
      <vt:lpstr>Decision Tree in Depth</vt:lpstr>
      <vt:lpstr>Decision Tree in Depth</vt:lpstr>
      <vt:lpstr>Decision Tree Entropy</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in Depth</vt:lpstr>
      <vt:lpstr>Decision Tree Example - 2</vt:lpstr>
      <vt:lpstr>Classification and Regression Trees</vt:lpstr>
      <vt:lpstr>Gini Index</vt:lpstr>
      <vt:lpstr>Gini Index</vt:lpstr>
      <vt:lpstr>Gini Index</vt:lpstr>
      <vt:lpstr>Gini Index</vt:lpstr>
      <vt:lpstr>Gini Index</vt:lpstr>
      <vt:lpstr>Create Split</vt:lpstr>
      <vt:lpstr>Create Split</vt:lpstr>
      <vt:lpstr>Create Split</vt:lpstr>
      <vt:lpstr>Create Split</vt:lpstr>
      <vt:lpstr>Create Split</vt:lpstr>
      <vt:lpstr>Build a Tree</vt:lpstr>
      <vt:lpstr>Build a Tree</vt:lpstr>
      <vt:lpstr>Build a Tree</vt:lpstr>
      <vt:lpstr>Build a Tree</vt:lpstr>
      <vt:lpstr>Build Tree</vt:lpstr>
      <vt:lpstr>Build a Tree</vt:lpstr>
      <vt:lpstr>Build a Tree</vt:lpstr>
      <vt:lpstr>Make a Prediction</vt:lpstr>
      <vt:lpstr>Bagging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coolrtyagi@gmail.com</dc:creator>
  <cp:lastModifiedBy>coolrtyagi@gmail.com</cp:lastModifiedBy>
  <cp:revision>26</cp:revision>
  <dcterms:created xsi:type="dcterms:W3CDTF">2017-10-19T09:58:37Z</dcterms:created>
  <dcterms:modified xsi:type="dcterms:W3CDTF">2018-05-02T15:18:40Z</dcterms:modified>
</cp:coreProperties>
</file>