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5" r:id="rId10"/>
    <p:sldId id="264"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A5BE9-247C-41F5-9754-564A1BAADC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AD8048-5209-4844-B0DC-6145C34FC7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07E449C-872B-47F0-A8B3-CF29B018286F}"/>
              </a:ext>
            </a:extLst>
          </p:cNvPr>
          <p:cNvSpPr>
            <a:spLocks noGrp="1"/>
          </p:cNvSpPr>
          <p:nvPr>
            <p:ph type="dt" sz="half" idx="10"/>
          </p:nvPr>
        </p:nvSpPr>
        <p:spPr/>
        <p:txBody>
          <a:bodyPr/>
          <a:lstStyle/>
          <a:p>
            <a:fld id="{E1F309D8-A21E-43A1-B9AF-5AB76B47D99E}" type="datetimeFigureOut">
              <a:rPr lang="en-US" smtClean="0"/>
              <a:t>12/31/2019</a:t>
            </a:fld>
            <a:endParaRPr lang="en-US"/>
          </a:p>
        </p:txBody>
      </p:sp>
      <p:sp>
        <p:nvSpPr>
          <p:cNvPr id="5" name="Footer Placeholder 4">
            <a:extLst>
              <a:ext uri="{FF2B5EF4-FFF2-40B4-BE49-F238E27FC236}">
                <a16:creationId xmlns:a16="http://schemas.microsoft.com/office/drawing/2014/main" id="{368EF770-75BC-4172-AC1A-ABEC36B7F2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A6BF3-12DF-4E7A-BDD8-C1B9502A1E88}"/>
              </a:ext>
            </a:extLst>
          </p:cNvPr>
          <p:cNvSpPr>
            <a:spLocks noGrp="1"/>
          </p:cNvSpPr>
          <p:nvPr>
            <p:ph type="sldNum" sz="quarter" idx="12"/>
          </p:nvPr>
        </p:nvSpPr>
        <p:spPr/>
        <p:txBody>
          <a:bodyPr/>
          <a:lstStyle/>
          <a:p>
            <a:fld id="{CBCF2EAE-8BF8-4978-824E-DBD129EB2ED0}" type="slidenum">
              <a:rPr lang="en-US" smtClean="0"/>
              <a:t>‹#›</a:t>
            </a:fld>
            <a:endParaRPr lang="en-US"/>
          </a:p>
        </p:txBody>
      </p:sp>
    </p:spTree>
    <p:extLst>
      <p:ext uri="{BB962C8B-B14F-4D97-AF65-F5344CB8AC3E}">
        <p14:creationId xmlns:p14="http://schemas.microsoft.com/office/powerpoint/2010/main" val="1388029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5DC6B-4FA9-4105-A46D-F4011D4FA7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DCBBAE4-B0A5-46BE-A559-BD6AABE27CD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6422A1-08D7-4FC8-A563-3071636C23F2}"/>
              </a:ext>
            </a:extLst>
          </p:cNvPr>
          <p:cNvSpPr>
            <a:spLocks noGrp="1"/>
          </p:cNvSpPr>
          <p:nvPr>
            <p:ph type="dt" sz="half" idx="10"/>
          </p:nvPr>
        </p:nvSpPr>
        <p:spPr/>
        <p:txBody>
          <a:bodyPr/>
          <a:lstStyle/>
          <a:p>
            <a:fld id="{E1F309D8-A21E-43A1-B9AF-5AB76B47D99E}" type="datetimeFigureOut">
              <a:rPr lang="en-US" smtClean="0"/>
              <a:t>12/31/2019</a:t>
            </a:fld>
            <a:endParaRPr lang="en-US"/>
          </a:p>
        </p:txBody>
      </p:sp>
      <p:sp>
        <p:nvSpPr>
          <p:cNvPr id="5" name="Footer Placeholder 4">
            <a:extLst>
              <a:ext uri="{FF2B5EF4-FFF2-40B4-BE49-F238E27FC236}">
                <a16:creationId xmlns:a16="http://schemas.microsoft.com/office/drawing/2014/main" id="{64E64F5B-771A-48D1-99E0-68CF965875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2FBD9B-88C0-40EE-9227-067B0FB39244}"/>
              </a:ext>
            </a:extLst>
          </p:cNvPr>
          <p:cNvSpPr>
            <a:spLocks noGrp="1"/>
          </p:cNvSpPr>
          <p:nvPr>
            <p:ph type="sldNum" sz="quarter" idx="12"/>
          </p:nvPr>
        </p:nvSpPr>
        <p:spPr/>
        <p:txBody>
          <a:bodyPr/>
          <a:lstStyle/>
          <a:p>
            <a:fld id="{CBCF2EAE-8BF8-4978-824E-DBD129EB2ED0}" type="slidenum">
              <a:rPr lang="en-US" smtClean="0"/>
              <a:t>‹#›</a:t>
            </a:fld>
            <a:endParaRPr lang="en-US"/>
          </a:p>
        </p:txBody>
      </p:sp>
    </p:spTree>
    <p:extLst>
      <p:ext uri="{BB962C8B-B14F-4D97-AF65-F5344CB8AC3E}">
        <p14:creationId xmlns:p14="http://schemas.microsoft.com/office/powerpoint/2010/main" val="447335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5F0C23-C350-4EDF-B8EE-3674396D9C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9E4E0F6-9E0C-4B8A-9864-CF8526E9967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F505F7-B314-429C-8F1C-10B265B7AAC1}"/>
              </a:ext>
            </a:extLst>
          </p:cNvPr>
          <p:cNvSpPr>
            <a:spLocks noGrp="1"/>
          </p:cNvSpPr>
          <p:nvPr>
            <p:ph type="dt" sz="half" idx="10"/>
          </p:nvPr>
        </p:nvSpPr>
        <p:spPr/>
        <p:txBody>
          <a:bodyPr/>
          <a:lstStyle/>
          <a:p>
            <a:fld id="{E1F309D8-A21E-43A1-B9AF-5AB76B47D99E}" type="datetimeFigureOut">
              <a:rPr lang="en-US" smtClean="0"/>
              <a:t>12/31/2019</a:t>
            </a:fld>
            <a:endParaRPr lang="en-US"/>
          </a:p>
        </p:txBody>
      </p:sp>
      <p:sp>
        <p:nvSpPr>
          <p:cNvPr id="5" name="Footer Placeholder 4">
            <a:extLst>
              <a:ext uri="{FF2B5EF4-FFF2-40B4-BE49-F238E27FC236}">
                <a16:creationId xmlns:a16="http://schemas.microsoft.com/office/drawing/2014/main" id="{B5F31D76-E0A2-42E0-A940-2AC6191577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290103-619F-4CB5-800C-3520C855595E}"/>
              </a:ext>
            </a:extLst>
          </p:cNvPr>
          <p:cNvSpPr>
            <a:spLocks noGrp="1"/>
          </p:cNvSpPr>
          <p:nvPr>
            <p:ph type="sldNum" sz="quarter" idx="12"/>
          </p:nvPr>
        </p:nvSpPr>
        <p:spPr/>
        <p:txBody>
          <a:bodyPr/>
          <a:lstStyle/>
          <a:p>
            <a:fld id="{CBCF2EAE-8BF8-4978-824E-DBD129EB2ED0}" type="slidenum">
              <a:rPr lang="en-US" smtClean="0"/>
              <a:t>‹#›</a:t>
            </a:fld>
            <a:endParaRPr lang="en-US"/>
          </a:p>
        </p:txBody>
      </p:sp>
    </p:spTree>
    <p:extLst>
      <p:ext uri="{BB962C8B-B14F-4D97-AF65-F5344CB8AC3E}">
        <p14:creationId xmlns:p14="http://schemas.microsoft.com/office/powerpoint/2010/main" val="4113768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176A4-B750-4998-A51D-D9744BC6D1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69593C-0970-439D-AD8D-8046C4D4F83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DEEF23-4DFC-452D-868D-F1CA23F6274D}"/>
              </a:ext>
            </a:extLst>
          </p:cNvPr>
          <p:cNvSpPr>
            <a:spLocks noGrp="1"/>
          </p:cNvSpPr>
          <p:nvPr>
            <p:ph type="dt" sz="half" idx="10"/>
          </p:nvPr>
        </p:nvSpPr>
        <p:spPr/>
        <p:txBody>
          <a:bodyPr/>
          <a:lstStyle/>
          <a:p>
            <a:fld id="{E1F309D8-A21E-43A1-B9AF-5AB76B47D99E}" type="datetimeFigureOut">
              <a:rPr lang="en-US" smtClean="0"/>
              <a:t>12/31/2019</a:t>
            </a:fld>
            <a:endParaRPr lang="en-US"/>
          </a:p>
        </p:txBody>
      </p:sp>
      <p:sp>
        <p:nvSpPr>
          <p:cNvPr id="5" name="Footer Placeholder 4">
            <a:extLst>
              <a:ext uri="{FF2B5EF4-FFF2-40B4-BE49-F238E27FC236}">
                <a16:creationId xmlns:a16="http://schemas.microsoft.com/office/drawing/2014/main" id="{FEB23746-69AC-449F-A8B7-F43EF5C705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D16D51-DA1C-4B84-8212-02D6C7AA046F}"/>
              </a:ext>
            </a:extLst>
          </p:cNvPr>
          <p:cNvSpPr>
            <a:spLocks noGrp="1"/>
          </p:cNvSpPr>
          <p:nvPr>
            <p:ph type="sldNum" sz="quarter" idx="12"/>
          </p:nvPr>
        </p:nvSpPr>
        <p:spPr/>
        <p:txBody>
          <a:bodyPr/>
          <a:lstStyle/>
          <a:p>
            <a:fld id="{CBCF2EAE-8BF8-4978-824E-DBD129EB2ED0}" type="slidenum">
              <a:rPr lang="en-US" smtClean="0"/>
              <a:t>‹#›</a:t>
            </a:fld>
            <a:endParaRPr lang="en-US"/>
          </a:p>
        </p:txBody>
      </p:sp>
    </p:spTree>
    <p:extLst>
      <p:ext uri="{BB962C8B-B14F-4D97-AF65-F5344CB8AC3E}">
        <p14:creationId xmlns:p14="http://schemas.microsoft.com/office/powerpoint/2010/main" val="2375166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03D26-8F4F-4402-9435-928DBF6191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3DB61BF-A224-4790-B2DC-613CE1A46B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76B8133-0B8E-4C0F-B3C7-3BA9F1758A63}"/>
              </a:ext>
            </a:extLst>
          </p:cNvPr>
          <p:cNvSpPr>
            <a:spLocks noGrp="1"/>
          </p:cNvSpPr>
          <p:nvPr>
            <p:ph type="dt" sz="half" idx="10"/>
          </p:nvPr>
        </p:nvSpPr>
        <p:spPr/>
        <p:txBody>
          <a:bodyPr/>
          <a:lstStyle/>
          <a:p>
            <a:fld id="{E1F309D8-A21E-43A1-B9AF-5AB76B47D99E}" type="datetimeFigureOut">
              <a:rPr lang="en-US" smtClean="0"/>
              <a:t>12/31/2019</a:t>
            </a:fld>
            <a:endParaRPr lang="en-US"/>
          </a:p>
        </p:txBody>
      </p:sp>
      <p:sp>
        <p:nvSpPr>
          <p:cNvPr id="5" name="Footer Placeholder 4">
            <a:extLst>
              <a:ext uri="{FF2B5EF4-FFF2-40B4-BE49-F238E27FC236}">
                <a16:creationId xmlns:a16="http://schemas.microsoft.com/office/drawing/2014/main" id="{24276A2E-A2C9-4F4C-BAE0-88BF9FF1C5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7281E3-62B5-4E94-A359-FF6A2410730D}"/>
              </a:ext>
            </a:extLst>
          </p:cNvPr>
          <p:cNvSpPr>
            <a:spLocks noGrp="1"/>
          </p:cNvSpPr>
          <p:nvPr>
            <p:ph type="sldNum" sz="quarter" idx="12"/>
          </p:nvPr>
        </p:nvSpPr>
        <p:spPr/>
        <p:txBody>
          <a:bodyPr/>
          <a:lstStyle/>
          <a:p>
            <a:fld id="{CBCF2EAE-8BF8-4978-824E-DBD129EB2ED0}" type="slidenum">
              <a:rPr lang="en-US" smtClean="0"/>
              <a:t>‹#›</a:t>
            </a:fld>
            <a:endParaRPr lang="en-US"/>
          </a:p>
        </p:txBody>
      </p:sp>
    </p:spTree>
    <p:extLst>
      <p:ext uri="{BB962C8B-B14F-4D97-AF65-F5344CB8AC3E}">
        <p14:creationId xmlns:p14="http://schemas.microsoft.com/office/powerpoint/2010/main" val="1662159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1ED82-62AC-4D21-9FE6-B293424119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83B0C4-6C13-4666-A57C-023A55B0FE9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BD4F75-3E04-4117-8E74-623A8C54EE1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266EC95-80ED-49AE-B8D4-A2956C3123F5}"/>
              </a:ext>
            </a:extLst>
          </p:cNvPr>
          <p:cNvSpPr>
            <a:spLocks noGrp="1"/>
          </p:cNvSpPr>
          <p:nvPr>
            <p:ph type="dt" sz="half" idx="10"/>
          </p:nvPr>
        </p:nvSpPr>
        <p:spPr/>
        <p:txBody>
          <a:bodyPr/>
          <a:lstStyle/>
          <a:p>
            <a:fld id="{E1F309D8-A21E-43A1-B9AF-5AB76B47D99E}" type="datetimeFigureOut">
              <a:rPr lang="en-US" smtClean="0"/>
              <a:t>12/31/2019</a:t>
            </a:fld>
            <a:endParaRPr lang="en-US"/>
          </a:p>
        </p:txBody>
      </p:sp>
      <p:sp>
        <p:nvSpPr>
          <p:cNvPr id="6" name="Footer Placeholder 5">
            <a:extLst>
              <a:ext uri="{FF2B5EF4-FFF2-40B4-BE49-F238E27FC236}">
                <a16:creationId xmlns:a16="http://schemas.microsoft.com/office/drawing/2014/main" id="{B8ACB46C-B41A-4108-B08F-1CE2A760F6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0E39BE-8E72-41AF-8CA4-46B07FEF924C}"/>
              </a:ext>
            </a:extLst>
          </p:cNvPr>
          <p:cNvSpPr>
            <a:spLocks noGrp="1"/>
          </p:cNvSpPr>
          <p:nvPr>
            <p:ph type="sldNum" sz="quarter" idx="12"/>
          </p:nvPr>
        </p:nvSpPr>
        <p:spPr/>
        <p:txBody>
          <a:bodyPr/>
          <a:lstStyle/>
          <a:p>
            <a:fld id="{CBCF2EAE-8BF8-4978-824E-DBD129EB2ED0}" type="slidenum">
              <a:rPr lang="en-US" smtClean="0"/>
              <a:t>‹#›</a:t>
            </a:fld>
            <a:endParaRPr lang="en-US"/>
          </a:p>
        </p:txBody>
      </p:sp>
    </p:spTree>
    <p:extLst>
      <p:ext uri="{BB962C8B-B14F-4D97-AF65-F5344CB8AC3E}">
        <p14:creationId xmlns:p14="http://schemas.microsoft.com/office/powerpoint/2010/main" val="105982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F131F-917F-4838-B02F-BA5116E3594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907D881-142C-4DBE-8B40-A5BB4D3CC0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847922F-4E05-4E24-830A-AB653E43B60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CF99DC-6EA3-424B-AC01-24B306A7FF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E8C881E-292F-4600-93DF-79FAEF6A9F1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3797F4-105C-4A9E-973B-C339322125C1}"/>
              </a:ext>
            </a:extLst>
          </p:cNvPr>
          <p:cNvSpPr>
            <a:spLocks noGrp="1"/>
          </p:cNvSpPr>
          <p:nvPr>
            <p:ph type="dt" sz="half" idx="10"/>
          </p:nvPr>
        </p:nvSpPr>
        <p:spPr/>
        <p:txBody>
          <a:bodyPr/>
          <a:lstStyle/>
          <a:p>
            <a:fld id="{E1F309D8-A21E-43A1-B9AF-5AB76B47D99E}" type="datetimeFigureOut">
              <a:rPr lang="en-US" smtClean="0"/>
              <a:t>12/31/2019</a:t>
            </a:fld>
            <a:endParaRPr lang="en-US"/>
          </a:p>
        </p:txBody>
      </p:sp>
      <p:sp>
        <p:nvSpPr>
          <p:cNvPr id="8" name="Footer Placeholder 7">
            <a:extLst>
              <a:ext uri="{FF2B5EF4-FFF2-40B4-BE49-F238E27FC236}">
                <a16:creationId xmlns:a16="http://schemas.microsoft.com/office/drawing/2014/main" id="{2CAAF19D-EDEA-415F-B48C-1A9DC9446BB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7D77CE-360C-4210-BDFD-8DA04690D0DE}"/>
              </a:ext>
            </a:extLst>
          </p:cNvPr>
          <p:cNvSpPr>
            <a:spLocks noGrp="1"/>
          </p:cNvSpPr>
          <p:nvPr>
            <p:ph type="sldNum" sz="quarter" idx="12"/>
          </p:nvPr>
        </p:nvSpPr>
        <p:spPr/>
        <p:txBody>
          <a:bodyPr/>
          <a:lstStyle/>
          <a:p>
            <a:fld id="{CBCF2EAE-8BF8-4978-824E-DBD129EB2ED0}" type="slidenum">
              <a:rPr lang="en-US" smtClean="0"/>
              <a:t>‹#›</a:t>
            </a:fld>
            <a:endParaRPr lang="en-US"/>
          </a:p>
        </p:txBody>
      </p:sp>
    </p:spTree>
    <p:extLst>
      <p:ext uri="{BB962C8B-B14F-4D97-AF65-F5344CB8AC3E}">
        <p14:creationId xmlns:p14="http://schemas.microsoft.com/office/powerpoint/2010/main" val="1548180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E613F-2F7A-4674-BFE5-71A9A88163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C95DF99-BFE8-4F0A-86A7-CB78714F5E90}"/>
              </a:ext>
            </a:extLst>
          </p:cNvPr>
          <p:cNvSpPr>
            <a:spLocks noGrp="1"/>
          </p:cNvSpPr>
          <p:nvPr>
            <p:ph type="dt" sz="half" idx="10"/>
          </p:nvPr>
        </p:nvSpPr>
        <p:spPr/>
        <p:txBody>
          <a:bodyPr/>
          <a:lstStyle/>
          <a:p>
            <a:fld id="{E1F309D8-A21E-43A1-B9AF-5AB76B47D99E}" type="datetimeFigureOut">
              <a:rPr lang="en-US" smtClean="0"/>
              <a:t>12/31/2019</a:t>
            </a:fld>
            <a:endParaRPr lang="en-US"/>
          </a:p>
        </p:txBody>
      </p:sp>
      <p:sp>
        <p:nvSpPr>
          <p:cNvPr id="4" name="Footer Placeholder 3">
            <a:extLst>
              <a:ext uri="{FF2B5EF4-FFF2-40B4-BE49-F238E27FC236}">
                <a16:creationId xmlns:a16="http://schemas.microsoft.com/office/drawing/2014/main" id="{2F354E78-277E-4A0A-83C3-2185F598CE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682620-C829-4AAE-9A2F-8C32892E79D5}"/>
              </a:ext>
            </a:extLst>
          </p:cNvPr>
          <p:cNvSpPr>
            <a:spLocks noGrp="1"/>
          </p:cNvSpPr>
          <p:nvPr>
            <p:ph type="sldNum" sz="quarter" idx="12"/>
          </p:nvPr>
        </p:nvSpPr>
        <p:spPr/>
        <p:txBody>
          <a:bodyPr/>
          <a:lstStyle/>
          <a:p>
            <a:fld id="{CBCF2EAE-8BF8-4978-824E-DBD129EB2ED0}" type="slidenum">
              <a:rPr lang="en-US" smtClean="0"/>
              <a:t>‹#›</a:t>
            </a:fld>
            <a:endParaRPr lang="en-US"/>
          </a:p>
        </p:txBody>
      </p:sp>
    </p:spTree>
    <p:extLst>
      <p:ext uri="{BB962C8B-B14F-4D97-AF65-F5344CB8AC3E}">
        <p14:creationId xmlns:p14="http://schemas.microsoft.com/office/powerpoint/2010/main" val="2624231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BCDE27-8C91-46A3-BB18-D4BBFBFD4C6D}"/>
              </a:ext>
            </a:extLst>
          </p:cNvPr>
          <p:cNvSpPr>
            <a:spLocks noGrp="1"/>
          </p:cNvSpPr>
          <p:nvPr>
            <p:ph type="dt" sz="half" idx="10"/>
          </p:nvPr>
        </p:nvSpPr>
        <p:spPr/>
        <p:txBody>
          <a:bodyPr/>
          <a:lstStyle/>
          <a:p>
            <a:fld id="{E1F309D8-A21E-43A1-B9AF-5AB76B47D99E}" type="datetimeFigureOut">
              <a:rPr lang="en-US" smtClean="0"/>
              <a:t>12/31/2019</a:t>
            </a:fld>
            <a:endParaRPr lang="en-US"/>
          </a:p>
        </p:txBody>
      </p:sp>
      <p:sp>
        <p:nvSpPr>
          <p:cNvPr id="3" name="Footer Placeholder 2">
            <a:extLst>
              <a:ext uri="{FF2B5EF4-FFF2-40B4-BE49-F238E27FC236}">
                <a16:creationId xmlns:a16="http://schemas.microsoft.com/office/drawing/2014/main" id="{068BF712-F803-41A4-BB4D-BA7E9D1822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575921F-F23F-4EC2-917F-EFE8B3675219}"/>
              </a:ext>
            </a:extLst>
          </p:cNvPr>
          <p:cNvSpPr>
            <a:spLocks noGrp="1"/>
          </p:cNvSpPr>
          <p:nvPr>
            <p:ph type="sldNum" sz="quarter" idx="12"/>
          </p:nvPr>
        </p:nvSpPr>
        <p:spPr/>
        <p:txBody>
          <a:bodyPr/>
          <a:lstStyle/>
          <a:p>
            <a:fld id="{CBCF2EAE-8BF8-4978-824E-DBD129EB2ED0}" type="slidenum">
              <a:rPr lang="en-US" smtClean="0"/>
              <a:t>‹#›</a:t>
            </a:fld>
            <a:endParaRPr lang="en-US"/>
          </a:p>
        </p:txBody>
      </p:sp>
    </p:spTree>
    <p:extLst>
      <p:ext uri="{BB962C8B-B14F-4D97-AF65-F5344CB8AC3E}">
        <p14:creationId xmlns:p14="http://schemas.microsoft.com/office/powerpoint/2010/main" val="2149172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07CE1-C0DD-43CA-B298-A9B7B2BECE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D50B248-5B4B-4E50-B949-43DF069E80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B47894-7305-482C-91B6-ED8AF51B06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83B10A-71AC-4CD1-8249-DBDB05D11A07}"/>
              </a:ext>
            </a:extLst>
          </p:cNvPr>
          <p:cNvSpPr>
            <a:spLocks noGrp="1"/>
          </p:cNvSpPr>
          <p:nvPr>
            <p:ph type="dt" sz="half" idx="10"/>
          </p:nvPr>
        </p:nvSpPr>
        <p:spPr/>
        <p:txBody>
          <a:bodyPr/>
          <a:lstStyle/>
          <a:p>
            <a:fld id="{E1F309D8-A21E-43A1-B9AF-5AB76B47D99E}" type="datetimeFigureOut">
              <a:rPr lang="en-US" smtClean="0"/>
              <a:t>12/31/2019</a:t>
            </a:fld>
            <a:endParaRPr lang="en-US"/>
          </a:p>
        </p:txBody>
      </p:sp>
      <p:sp>
        <p:nvSpPr>
          <p:cNvPr id="6" name="Footer Placeholder 5">
            <a:extLst>
              <a:ext uri="{FF2B5EF4-FFF2-40B4-BE49-F238E27FC236}">
                <a16:creationId xmlns:a16="http://schemas.microsoft.com/office/drawing/2014/main" id="{A857BA6B-9D7C-4ED2-B811-B71D25C040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E81077-B9F1-4212-AB71-5D3CFF7A5583}"/>
              </a:ext>
            </a:extLst>
          </p:cNvPr>
          <p:cNvSpPr>
            <a:spLocks noGrp="1"/>
          </p:cNvSpPr>
          <p:nvPr>
            <p:ph type="sldNum" sz="quarter" idx="12"/>
          </p:nvPr>
        </p:nvSpPr>
        <p:spPr/>
        <p:txBody>
          <a:bodyPr/>
          <a:lstStyle/>
          <a:p>
            <a:fld id="{CBCF2EAE-8BF8-4978-824E-DBD129EB2ED0}" type="slidenum">
              <a:rPr lang="en-US" smtClean="0"/>
              <a:t>‹#›</a:t>
            </a:fld>
            <a:endParaRPr lang="en-US"/>
          </a:p>
        </p:txBody>
      </p:sp>
    </p:spTree>
    <p:extLst>
      <p:ext uri="{BB962C8B-B14F-4D97-AF65-F5344CB8AC3E}">
        <p14:creationId xmlns:p14="http://schemas.microsoft.com/office/powerpoint/2010/main" val="1517898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3C86F-0165-4B35-A647-421101CE10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9E8E758-DCFF-44B3-8CD6-FD55B1A5AE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E259B2F-23B6-42F2-A50D-ECB92114D5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D599C53-0F96-40D1-8574-ECBD405721A0}"/>
              </a:ext>
            </a:extLst>
          </p:cNvPr>
          <p:cNvSpPr>
            <a:spLocks noGrp="1"/>
          </p:cNvSpPr>
          <p:nvPr>
            <p:ph type="dt" sz="half" idx="10"/>
          </p:nvPr>
        </p:nvSpPr>
        <p:spPr/>
        <p:txBody>
          <a:bodyPr/>
          <a:lstStyle/>
          <a:p>
            <a:fld id="{E1F309D8-A21E-43A1-B9AF-5AB76B47D99E}" type="datetimeFigureOut">
              <a:rPr lang="en-US" smtClean="0"/>
              <a:t>12/31/2019</a:t>
            </a:fld>
            <a:endParaRPr lang="en-US"/>
          </a:p>
        </p:txBody>
      </p:sp>
      <p:sp>
        <p:nvSpPr>
          <p:cNvPr id="6" name="Footer Placeholder 5">
            <a:extLst>
              <a:ext uri="{FF2B5EF4-FFF2-40B4-BE49-F238E27FC236}">
                <a16:creationId xmlns:a16="http://schemas.microsoft.com/office/drawing/2014/main" id="{E0830E9E-4DD8-487C-A31C-650FA39886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A1304E-D218-49EF-B8B3-B223D77E94A4}"/>
              </a:ext>
            </a:extLst>
          </p:cNvPr>
          <p:cNvSpPr>
            <a:spLocks noGrp="1"/>
          </p:cNvSpPr>
          <p:nvPr>
            <p:ph type="sldNum" sz="quarter" idx="12"/>
          </p:nvPr>
        </p:nvSpPr>
        <p:spPr/>
        <p:txBody>
          <a:bodyPr/>
          <a:lstStyle/>
          <a:p>
            <a:fld id="{CBCF2EAE-8BF8-4978-824E-DBD129EB2ED0}" type="slidenum">
              <a:rPr lang="en-US" smtClean="0"/>
              <a:t>‹#›</a:t>
            </a:fld>
            <a:endParaRPr lang="en-US"/>
          </a:p>
        </p:txBody>
      </p:sp>
    </p:spTree>
    <p:extLst>
      <p:ext uri="{BB962C8B-B14F-4D97-AF65-F5344CB8AC3E}">
        <p14:creationId xmlns:p14="http://schemas.microsoft.com/office/powerpoint/2010/main" val="3580731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D284CE-2C45-4500-BD80-FFF25F96E1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432C84A-1340-495A-AB89-60E4AD5D5A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73C3E7-FB3B-466B-A2B4-77A5990CA0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F309D8-A21E-43A1-B9AF-5AB76B47D99E}" type="datetimeFigureOut">
              <a:rPr lang="en-US" smtClean="0"/>
              <a:t>12/31/2019</a:t>
            </a:fld>
            <a:endParaRPr lang="en-US"/>
          </a:p>
        </p:txBody>
      </p:sp>
      <p:sp>
        <p:nvSpPr>
          <p:cNvPr id="5" name="Footer Placeholder 4">
            <a:extLst>
              <a:ext uri="{FF2B5EF4-FFF2-40B4-BE49-F238E27FC236}">
                <a16:creationId xmlns:a16="http://schemas.microsoft.com/office/drawing/2014/main" id="{A60D769A-B32F-4860-9991-A6DBAD3B4F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A312155-E932-4F7D-A047-D89C68D1A9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CF2EAE-8BF8-4978-824E-DBD129EB2ED0}" type="slidenum">
              <a:rPr lang="en-US" smtClean="0"/>
              <a:t>‹#›</a:t>
            </a:fld>
            <a:endParaRPr lang="en-US"/>
          </a:p>
        </p:txBody>
      </p:sp>
    </p:spTree>
    <p:extLst>
      <p:ext uri="{BB962C8B-B14F-4D97-AF65-F5344CB8AC3E}">
        <p14:creationId xmlns:p14="http://schemas.microsoft.com/office/powerpoint/2010/main" val="19684688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6CF29CD-38B8-4924-BA11-6D60517487E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42816"/>
            <a:ext cx="12192000" cy="261518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506B04B-C4CD-4E47-8B2C-4AE599DDED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1216" y="643464"/>
            <a:ext cx="9359937" cy="3275978"/>
          </a:xfrm>
          <a:prstGeom prst="rect">
            <a:avLst/>
          </a:prstGeom>
        </p:spPr>
      </p:pic>
      <p:sp>
        <p:nvSpPr>
          <p:cNvPr id="2" name="Title 1">
            <a:extLst>
              <a:ext uri="{FF2B5EF4-FFF2-40B4-BE49-F238E27FC236}">
                <a16:creationId xmlns:a16="http://schemas.microsoft.com/office/drawing/2014/main" id="{97C4899A-D957-4B3E-97FA-F3D8604D551A}"/>
              </a:ext>
            </a:extLst>
          </p:cNvPr>
          <p:cNvSpPr>
            <a:spLocks noGrp="1"/>
          </p:cNvSpPr>
          <p:nvPr>
            <p:ph type="ctrTitle"/>
          </p:nvPr>
        </p:nvSpPr>
        <p:spPr>
          <a:xfrm>
            <a:off x="707011" y="4502330"/>
            <a:ext cx="10765410" cy="1207269"/>
          </a:xfrm>
        </p:spPr>
        <p:txBody>
          <a:bodyPr>
            <a:normAutofit/>
          </a:bodyPr>
          <a:lstStyle/>
          <a:p>
            <a:r>
              <a:rPr lang="en-US">
                <a:solidFill>
                  <a:schemeClr val="bg1"/>
                </a:solidFill>
              </a:rPr>
              <a:t>Dimensionality Reduction</a:t>
            </a:r>
          </a:p>
        </p:txBody>
      </p:sp>
      <p:sp>
        <p:nvSpPr>
          <p:cNvPr id="3" name="Subtitle 2">
            <a:extLst>
              <a:ext uri="{FF2B5EF4-FFF2-40B4-BE49-F238E27FC236}">
                <a16:creationId xmlns:a16="http://schemas.microsoft.com/office/drawing/2014/main" id="{A6382E24-5259-44B1-BEAB-53496208A3F9}"/>
              </a:ext>
            </a:extLst>
          </p:cNvPr>
          <p:cNvSpPr>
            <a:spLocks noGrp="1"/>
          </p:cNvSpPr>
          <p:nvPr>
            <p:ph type="subTitle" idx="1"/>
          </p:nvPr>
        </p:nvSpPr>
        <p:spPr>
          <a:xfrm>
            <a:off x="1376313" y="5665510"/>
            <a:ext cx="9426806" cy="719122"/>
          </a:xfrm>
        </p:spPr>
        <p:txBody>
          <a:bodyPr>
            <a:normAutofit/>
          </a:bodyPr>
          <a:lstStyle/>
          <a:p>
            <a:r>
              <a:rPr lang="en-US">
                <a:solidFill>
                  <a:schemeClr val="bg2"/>
                </a:solidFill>
              </a:rPr>
              <a:t>By :- Ravi</a:t>
            </a:r>
          </a:p>
        </p:txBody>
      </p:sp>
      <p:pic>
        <p:nvPicPr>
          <p:cNvPr id="7" name="Picture 6" descr="A picture containing object, clock&#10;&#10;Description generated with very high confidence">
            <a:extLst>
              <a:ext uri="{FF2B5EF4-FFF2-40B4-BE49-F238E27FC236}">
                <a16:creationId xmlns:a16="http://schemas.microsoft.com/office/drawing/2014/main" id="{199BA1E3-0DBF-4475-BDB5-0586BE2161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9500" y="0"/>
            <a:ext cx="4762500" cy="666750"/>
          </a:xfrm>
          <a:prstGeom prst="rect">
            <a:avLst/>
          </a:prstGeom>
        </p:spPr>
      </p:pic>
    </p:spTree>
    <p:extLst>
      <p:ext uri="{BB962C8B-B14F-4D97-AF65-F5344CB8AC3E}">
        <p14:creationId xmlns:p14="http://schemas.microsoft.com/office/powerpoint/2010/main" val="478000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EAD48-2608-4416-9D3E-3641BD312777}"/>
              </a:ext>
            </a:extLst>
          </p:cNvPr>
          <p:cNvSpPr>
            <a:spLocks noGrp="1"/>
          </p:cNvSpPr>
          <p:nvPr>
            <p:ph type="title"/>
          </p:nvPr>
        </p:nvSpPr>
        <p:spPr/>
        <p:txBody>
          <a:bodyPr/>
          <a:lstStyle/>
          <a:p>
            <a:pPr algn="ctr"/>
            <a:r>
              <a:rPr lang="en-US" dirty="0"/>
              <a:t>Methods to perform Dimension Reduction</a:t>
            </a:r>
          </a:p>
        </p:txBody>
      </p:sp>
      <p:sp>
        <p:nvSpPr>
          <p:cNvPr id="3" name="Content Placeholder 2">
            <a:extLst>
              <a:ext uri="{FF2B5EF4-FFF2-40B4-BE49-F238E27FC236}">
                <a16:creationId xmlns:a16="http://schemas.microsoft.com/office/drawing/2014/main" id="{FD6D20AF-94AE-4F1B-B511-F7783779EE7A}"/>
              </a:ext>
            </a:extLst>
          </p:cNvPr>
          <p:cNvSpPr>
            <a:spLocks noGrp="1"/>
          </p:cNvSpPr>
          <p:nvPr>
            <p:ph idx="1"/>
          </p:nvPr>
        </p:nvSpPr>
        <p:spPr/>
        <p:txBody>
          <a:bodyPr>
            <a:normAutofit/>
          </a:bodyPr>
          <a:lstStyle/>
          <a:p>
            <a:r>
              <a:rPr lang="en-US" b="1" dirty="0"/>
              <a:t>Principal Component Analysis (PCA)</a:t>
            </a:r>
            <a:r>
              <a:rPr lang="en-US" dirty="0"/>
              <a:t>. In this technique, variables are transformed into a new set of variables, which are linear combination of original variables. These new set of variables are known as </a:t>
            </a:r>
            <a:r>
              <a:rPr lang="en-US" b="1" dirty="0"/>
              <a:t>principle components.</a:t>
            </a:r>
            <a:r>
              <a:rPr lang="en-US" dirty="0"/>
              <a:t> They are obtained in such a way that first principle component accounts for most of the possible variation of original data after which each succeeding component has the highest possible variance.</a:t>
            </a:r>
          </a:p>
        </p:txBody>
      </p:sp>
    </p:spTree>
    <p:extLst>
      <p:ext uri="{BB962C8B-B14F-4D97-AF65-F5344CB8AC3E}">
        <p14:creationId xmlns:p14="http://schemas.microsoft.com/office/powerpoint/2010/main" val="778727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B7108-2ECA-4A0C-86D0-7AA45295A088}"/>
              </a:ext>
            </a:extLst>
          </p:cNvPr>
          <p:cNvSpPr>
            <a:spLocks noGrp="1"/>
          </p:cNvSpPr>
          <p:nvPr>
            <p:ph type="title"/>
          </p:nvPr>
        </p:nvSpPr>
        <p:spPr/>
        <p:txBody>
          <a:bodyPr/>
          <a:lstStyle/>
          <a:p>
            <a:pPr algn="ctr"/>
            <a:r>
              <a:rPr lang="en-US" dirty="0"/>
              <a:t>Principal Component Analysis</a:t>
            </a:r>
          </a:p>
        </p:txBody>
      </p:sp>
      <p:sp>
        <p:nvSpPr>
          <p:cNvPr id="3" name="Content Placeholder 2">
            <a:extLst>
              <a:ext uri="{FF2B5EF4-FFF2-40B4-BE49-F238E27FC236}">
                <a16:creationId xmlns:a16="http://schemas.microsoft.com/office/drawing/2014/main" id="{61DA57A8-1F01-42CD-AE3E-DEEF457BA0EB}"/>
              </a:ext>
            </a:extLst>
          </p:cNvPr>
          <p:cNvSpPr>
            <a:spLocks noGrp="1"/>
          </p:cNvSpPr>
          <p:nvPr>
            <p:ph idx="1"/>
          </p:nvPr>
        </p:nvSpPr>
        <p:spPr/>
        <p:txBody>
          <a:bodyPr/>
          <a:lstStyle/>
          <a:p>
            <a:r>
              <a:rPr lang="en-US" dirty="0"/>
              <a:t>The main linear technique for dimensionality reduction, principal component analysis, performs a linear mapping of the data to a lower-dimensional space in such a way that the variance of the data in the low-dimensional representation is maximized.</a:t>
            </a:r>
          </a:p>
          <a:p>
            <a:r>
              <a:rPr lang="en-US" dirty="0"/>
              <a:t>With fewer variables, visualization also becomes much more meaningful. PCA is more useful when dealing with 3 or higher dimensional data.</a:t>
            </a:r>
          </a:p>
          <a:p>
            <a:r>
              <a:rPr lang="en-US" dirty="0"/>
              <a:t>It is always performed on a symmetric correlation or covariance matrix. This means the matrix should be numeric and have standardized data.</a:t>
            </a:r>
          </a:p>
          <a:p>
            <a:pPr marL="0" indent="0">
              <a:buNone/>
            </a:pPr>
            <a:endParaRPr lang="en-US" dirty="0"/>
          </a:p>
        </p:txBody>
      </p:sp>
    </p:spTree>
    <p:extLst>
      <p:ext uri="{BB962C8B-B14F-4D97-AF65-F5344CB8AC3E}">
        <p14:creationId xmlns:p14="http://schemas.microsoft.com/office/powerpoint/2010/main" val="3436682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DDD86-8153-4DCF-8A9F-46BA7DBD72F2}"/>
              </a:ext>
            </a:extLst>
          </p:cNvPr>
          <p:cNvSpPr>
            <a:spLocks noGrp="1"/>
          </p:cNvSpPr>
          <p:nvPr>
            <p:ph type="title"/>
          </p:nvPr>
        </p:nvSpPr>
        <p:spPr/>
        <p:txBody>
          <a:bodyPr/>
          <a:lstStyle/>
          <a:p>
            <a:pPr algn="ctr"/>
            <a:r>
              <a:rPr lang="en-US" dirty="0"/>
              <a:t>Kernel PCA</a:t>
            </a:r>
          </a:p>
        </p:txBody>
      </p:sp>
      <p:sp>
        <p:nvSpPr>
          <p:cNvPr id="3" name="Content Placeholder 2">
            <a:extLst>
              <a:ext uri="{FF2B5EF4-FFF2-40B4-BE49-F238E27FC236}">
                <a16:creationId xmlns:a16="http://schemas.microsoft.com/office/drawing/2014/main" id="{59F3455A-76BB-4DEC-82BB-BEB740C2C4A6}"/>
              </a:ext>
            </a:extLst>
          </p:cNvPr>
          <p:cNvSpPr>
            <a:spLocks noGrp="1"/>
          </p:cNvSpPr>
          <p:nvPr>
            <p:ph idx="1"/>
          </p:nvPr>
        </p:nvSpPr>
        <p:spPr/>
        <p:txBody>
          <a:bodyPr/>
          <a:lstStyle/>
          <a:p>
            <a:r>
              <a:rPr lang="en-US" dirty="0"/>
              <a:t>Principal component analysis can be employed in a nonlinear way by means of the kernel trick. The resulting technique is capable of constructing nonlinear mappings that maximize the variance in the data. The resulting technique is entitled kernel PCA.</a:t>
            </a:r>
          </a:p>
        </p:txBody>
      </p:sp>
    </p:spTree>
    <p:extLst>
      <p:ext uri="{BB962C8B-B14F-4D97-AF65-F5344CB8AC3E}">
        <p14:creationId xmlns:p14="http://schemas.microsoft.com/office/powerpoint/2010/main" val="1504135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BB820-A2BE-4A72-84B4-D7A8D1F05058}"/>
              </a:ext>
            </a:extLst>
          </p:cNvPr>
          <p:cNvSpPr>
            <a:spLocks noGrp="1"/>
          </p:cNvSpPr>
          <p:nvPr>
            <p:ph type="title"/>
          </p:nvPr>
        </p:nvSpPr>
        <p:spPr/>
        <p:txBody>
          <a:bodyPr/>
          <a:lstStyle/>
          <a:p>
            <a:pPr algn="ctr"/>
            <a:r>
              <a:rPr lang="en-US" dirty="0"/>
              <a:t>Linear discriminant analysis (LDA)</a:t>
            </a:r>
          </a:p>
        </p:txBody>
      </p:sp>
      <p:sp>
        <p:nvSpPr>
          <p:cNvPr id="3" name="Content Placeholder 2">
            <a:extLst>
              <a:ext uri="{FF2B5EF4-FFF2-40B4-BE49-F238E27FC236}">
                <a16:creationId xmlns:a16="http://schemas.microsoft.com/office/drawing/2014/main" id="{CCCA524D-3FC0-4421-ABE5-D5BBD0E68550}"/>
              </a:ext>
            </a:extLst>
          </p:cNvPr>
          <p:cNvSpPr>
            <a:spLocks noGrp="1"/>
          </p:cNvSpPr>
          <p:nvPr>
            <p:ph idx="1"/>
          </p:nvPr>
        </p:nvSpPr>
        <p:spPr/>
        <p:txBody>
          <a:bodyPr/>
          <a:lstStyle/>
          <a:p>
            <a:r>
              <a:rPr lang="en-US" dirty="0"/>
              <a:t>Linear discriminant analysis (LDA) is a generalization of Fisher's linear discriminant, a method used in statistics, pattern recognition and machine learning to find a linear combination of features that characterizes or separates two or more classes of objects or events.</a:t>
            </a:r>
          </a:p>
        </p:txBody>
      </p:sp>
    </p:spTree>
    <p:extLst>
      <p:ext uri="{BB962C8B-B14F-4D97-AF65-F5344CB8AC3E}">
        <p14:creationId xmlns:p14="http://schemas.microsoft.com/office/powerpoint/2010/main" val="3240653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3F8F3-5400-4F6F-A1A3-E965EDB60407}"/>
              </a:ext>
            </a:extLst>
          </p:cNvPr>
          <p:cNvSpPr>
            <a:spLocks noGrp="1"/>
          </p:cNvSpPr>
          <p:nvPr>
            <p:ph type="title"/>
          </p:nvPr>
        </p:nvSpPr>
        <p:spPr/>
        <p:txBody>
          <a:bodyPr/>
          <a:lstStyle/>
          <a:p>
            <a:pPr algn="ctr"/>
            <a:r>
              <a:rPr lang="en-US" dirty="0"/>
              <a:t>Dimensionality Reduction</a:t>
            </a:r>
          </a:p>
        </p:txBody>
      </p:sp>
      <p:sp>
        <p:nvSpPr>
          <p:cNvPr id="3" name="Content Placeholder 2">
            <a:extLst>
              <a:ext uri="{FF2B5EF4-FFF2-40B4-BE49-F238E27FC236}">
                <a16:creationId xmlns:a16="http://schemas.microsoft.com/office/drawing/2014/main" id="{4F6F4D0E-2F82-4049-8E74-F4CD95DE3EE0}"/>
              </a:ext>
            </a:extLst>
          </p:cNvPr>
          <p:cNvSpPr>
            <a:spLocks noGrp="1"/>
          </p:cNvSpPr>
          <p:nvPr>
            <p:ph idx="1"/>
          </p:nvPr>
        </p:nvSpPr>
        <p:spPr/>
        <p:txBody>
          <a:bodyPr/>
          <a:lstStyle/>
          <a:p>
            <a:r>
              <a:rPr lang="en-US" dirty="0"/>
              <a:t>In machine learning and statistics, </a:t>
            </a:r>
            <a:r>
              <a:rPr lang="en-US" b="1" dirty="0"/>
              <a:t>dimensionality reduction </a:t>
            </a:r>
            <a:r>
              <a:rPr lang="en-US" dirty="0"/>
              <a:t>or</a:t>
            </a:r>
            <a:br>
              <a:rPr lang="en-US" b="1" dirty="0"/>
            </a:br>
            <a:r>
              <a:rPr lang="en-US" b="1" dirty="0"/>
              <a:t>dimension reduction</a:t>
            </a:r>
            <a:r>
              <a:rPr lang="en-US" dirty="0"/>
              <a:t> is the process of reducing the number of random variables under consideration, via obtaining a set of principal variables. It can be divided into feature selection and</a:t>
            </a:r>
            <a:br>
              <a:rPr lang="en-US" dirty="0"/>
            </a:br>
            <a:r>
              <a:rPr lang="en-US" dirty="0"/>
              <a:t>feature extraction.</a:t>
            </a:r>
          </a:p>
          <a:p>
            <a:r>
              <a:rPr lang="en-US" dirty="0"/>
              <a:t>Dimension Reduction refers to the process of converting a set of data having vast dimensions into data with lesser dimensions ensuring that it conveys similar information concisely.</a:t>
            </a:r>
          </a:p>
        </p:txBody>
      </p:sp>
    </p:spTree>
    <p:extLst>
      <p:ext uri="{BB962C8B-B14F-4D97-AF65-F5344CB8AC3E}">
        <p14:creationId xmlns:p14="http://schemas.microsoft.com/office/powerpoint/2010/main" val="682602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128DF-9A81-43D5-9C7F-57975E3861E4}"/>
              </a:ext>
            </a:extLst>
          </p:cNvPr>
          <p:cNvSpPr>
            <a:spLocks noGrp="1"/>
          </p:cNvSpPr>
          <p:nvPr>
            <p:ph type="title"/>
          </p:nvPr>
        </p:nvSpPr>
        <p:spPr/>
        <p:txBody>
          <a:bodyPr/>
          <a:lstStyle/>
          <a:p>
            <a:pPr algn="ctr"/>
            <a:r>
              <a:rPr lang="en-US" dirty="0"/>
              <a:t>Dimensionality Reduction</a:t>
            </a:r>
          </a:p>
        </p:txBody>
      </p:sp>
      <p:sp>
        <p:nvSpPr>
          <p:cNvPr id="3" name="Content Placeholder 2">
            <a:extLst>
              <a:ext uri="{FF2B5EF4-FFF2-40B4-BE49-F238E27FC236}">
                <a16:creationId xmlns:a16="http://schemas.microsoft.com/office/drawing/2014/main" id="{B92A399C-8C68-4CF6-9099-C0E888FA8135}"/>
              </a:ext>
            </a:extLst>
          </p:cNvPr>
          <p:cNvSpPr>
            <a:spLocks noGrp="1"/>
          </p:cNvSpPr>
          <p:nvPr>
            <p:ph idx="1"/>
          </p:nvPr>
        </p:nvSpPr>
        <p:spPr/>
        <p:txBody>
          <a:bodyPr>
            <a:normAutofit lnSpcReduction="10000"/>
          </a:bodyPr>
          <a:lstStyle/>
          <a:p>
            <a:r>
              <a:rPr lang="en-US" dirty="0"/>
              <a:t>One of the most common application of this technique is </a:t>
            </a:r>
            <a:r>
              <a:rPr lang="en-US" b="1" dirty="0"/>
              <a:t>Image processing</a:t>
            </a:r>
            <a:r>
              <a:rPr lang="en-US" dirty="0"/>
              <a:t>. You might have come across this Facebook application – “</a:t>
            </a:r>
            <a:r>
              <a:rPr lang="en-US" b="1" dirty="0"/>
              <a:t>Which Celebrity Do You Look Like?</a:t>
            </a:r>
            <a:r>
              <a:rPr lang="en-US" dirty="0"/>
              <a:t>“. But, have you ever thought about the algorithm used behind this?</a:t>
            </a:r>
          </a:p>
          <a:p>
            <a:r>
              <a:rPr lang="en-US" u="sng" dirty="0"/>
              <a:t>Here’s the answer:</a:t>
            </a:r>
            <a:r>
              <a:rPr lang="en-US" dirty="0"/>
              <a:t> To identify the matched celebrity image, we use pixel data and each pixel is equivalent to one dimension. In every image, there are high number of pixels i.e. high number of dimensions. And every dimension is important here. You can’t omit dimensions randomly to make better sense of your overall data set. In such cases, dimension reduction techniques help you to find the significant dimension(s) using various method(s).</a:t>
            </a:r>
          </a:p>
        </p:txBody>
      </p:sp>
    </p:spTree>
    <p:extLst>
      <p:ext uri="{BB962C8B-B14F-4D97-AF65-F5344CB8AC3E}">
        <p14:creationId xmlns:p14="http://schemas.microsoft.com/office/powerpoint/2010/main" val="2705850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54720-F79D-43A7-8D24-EA5BA5E29BC3}"/>
              </a:ext>
            </a:extLst>
          </p:cNvPr>
          <p:cNvSpPr>
            <a:spLocks noGrp="1"/>
          </p:cNvSpPr>
          <p:nvPr>
            <p:ph type="title"/>
          </p:nvPr>
        </p:nvSpPr>
        <p:spPr/>
        <p:txBody>
          <a:bodyPr/>
          <a:lstStyle/>
          <a:p>
            <a:pPr algn="ctr"/>
            <a:r>
              <a:rPr lang="en-US" dirty="0"/>
              <a:t>Benefits of Dimension Reduction</a:t>
            </a:r>
          </a:p>
        </p:txBody>
      </p:sp>
      <p:sp>
        <p:nvSpPr>
          <p:cNvPr id="3" name="Content Placeholder 2">
            <a:extLst>
              <a:ext uri="{FF2B5EF4-FFF2-40B4-BE49-F238E27FC236}">
                <a16:creationId xmlns:a16="http://schemas.microsoft.com/office/drawing/2014/main" id="{C5436C34-6026-4B53-B87F-4FCB4A5AEF11}"/>
              </a:ext>
            </a:extLst>
          </p:cNvPr>
          <p:cNvSpPr>
            <a:spLocks noGrp="1"/>
          </p:cNvSpPr>
          <p:nvPr>
            <p:ph idx="1"/>
          </p:nvPr>
        </p:nvSpPr>
        <p:spPr/>
        <p:txBody>
          <a:bodyPr/>
          <a:lstStyle/>
          <a:p>
            <a:r>
              <a:rPr lang="en-US" dirty="0"/>
              <a:t>It helps in data compressing and reducing the storage space required</a:t>
            </a:r>
          </a:p>
          <a:p>
            <a:r>
              <a:rPr lang="en-US" dirty="0"/>
              <a:t>It fastens the time required for performing same computations. Less dimensions leads to less computing, also less dimensions can allow usage of algorithms unfit for a large number of dimensions</a:t>
            </a:r>
          </a:p>
          <a:p>
            <a:r>
              <a:rPr lang="en-US" dirty="0"/>
              <a:t>It takes care of multi-collinearity that improves the model performance. It removes redundant features. For example: there is no point in storing a value in two different units (meters and inches).</a:t>
            </a:r>
          </a:p>
          <a:p>
            <a:r>
              <a:rPr lang="en-US" dirty="0"/>
              <a:t>Reducing the dimensions of data to 2D or 3D may allow us to plot and visualize it precisely. You can then observe patterns more clearly.</a:t>
            </a:r>
          </a:p>
        </p:txBody>
      </p:sp>
    </p:spTree>
    <p:extLst>
      <p:ext uri="{BB962C8B-B14F-4D97-AF65-F5344CB8AC3E}">
        <p14:creationId xmlns:p14="http://schemas.microsoft.com/office/powerpoint/2010/main" val="626359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72E8F-8D46-4D2F-9ABB-7726047518A3}"/>
              </a:ext>
            </a:extLst>
          </p:cNvPr>
          <p:cNvSpPr>
            <a:spLocks noGrp="1"/>
          </p:cNvSpPr>
          <p:nvPr>
            <p:ph type="title"/>
          </p:nvPr>
        </p:nvSpPr>
        <p:spPr/>
        <p:txBody>
          <a:bodyPr/>
          <a:lstStyle/>
          <a:p>
            <a:pPr algn="ctr"/>
            <a:r>
              <a:rPr lang="en-US" dirty="0"/>
              <a:t>Methods to perform Dimension Reduction</a:t>
            </a:r>
          </a:p>
        </p:txBody>
      </p:sp>
      <p:sp>
        <p:nvSpPr>
          <p:cNvPr id="3" name="Content Placeholder 2">
            <a:extLst>
              <a:ext uri="{FF2B5EF4-FFF2-40B4-BE49-F238E27FC236}">
                <a16:creationId xmlns:a16="http://schemas.microsoft.com/office/drawing/2014/main" id="{6F89346C-1EA3-4E62-A64A-6B96D99C2404}"/>
              </a:ext>
            </a:extLst>
          </p:cNvPr>
          <p:cNvSpPr>
            <a:spLocks noGrp="1"/>
          </p:cNvSpPr>
          <p:nvPr>
            <p:ph idx="1"/>
          </p:nvPr>
        </p:nvSpPr>
        <p:spPr/>
        <p:txBody>
          <a:bodyPr>
            <a:normAutofit lnSpcReduction="10000"/>
          </a:bodyPr>
          <a:lstStyle/>
          <a:p>
            <a:r>
              <a:rPr lang="en-US" dirty="0"/>
              <a:t>Missing Values Ratio</a:t>
            </a:r>
          </a:p>
          <a:p>
            <a:r>
              <a:rPr lang="en-US" dirty="0"/>
              <a:t>Low Variance Filter</a:t>
            </a:r>
          </a:p>
          <a:p>
            <a:r>
              <a:rPr lang="en-US" dirty="0"/>
              <a:t>Random Forest</a:t>
            </a:r>
          </a:p>
          <a:p>
            <a:r>
              <a:rPr lang="en-US" dirty="0"/>
              <a:t>High Correlation Filter</a:t>
            </a:r>
          </a:p>
          <a:p>
            <a:r>
              <a:rPr lang="en-US" dirty="0"/>
              <a:t>Backward Feature Elimination</a:t>
            </a:r>
          </a:p>
          <a:p>
            <a:r>
              <a:rPr lang="en-US" dirty="0"/>
              <a:t>Forward Feature Construction</a:t>
            </a:r>
          </a:p>
          <a:p>
            <a:r>
              <a:rPr lang="en-US" dirty="0"/>
              <a:t>Principal Component Analysis</a:t>
            </a:r>
          </a:p>
          <a:p>
            <a:r>
              <a:rPr lang="en-US" dirty="0"/>
              <a:t>LDA</a:t>
            </a:r>
          </a:p>
          <a:p>
            <a:r>
              <a:rPr lang="en-US" dirty="0"/>
              <a:t>T-SNE</a:t>
            </a:r>
          </a:p>
        </p:txBody>
      </p:sp>
    </p:spTree>
    <p:extLst>
      <p:ext uri="{BB962C8B-B14F-4D97-AF65-F5344CB8AC3E}">
        <p14:creationId xmlns:p14="http://schemas.microsoft.com/office/powerpoint/2010/main" val="4034618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28FFE-D447-441F-9B46-E0F3C6D71D35}"/>
              </a:ext>
            </a:extLst>
          </p:cNvPr>
          <p:cNvSpPr>
            <a:spLocks noGrp="1"/>
          </p:cNvSpPr>
          <p:nvPr>
            <p:ph type="title"/>
          </p:nvPr>
        </p:nvSpPr>
        <p:spPr/>
        <p:txBody>
          <a:bodyPr/>
          <a:lstStyle/>
          <a:p>
            <a:pPr algn="ctr"/>
            <a:r>
              <a:rPr lang="en-US" dirty="0"/>
              <a:t>Methods to perform Dimension Reduction</a:t>
            </a:r>
          </a:p>
        </p:txBody>
      </p:sp>
      <p:sp>
        <p:nvSpPr>
          <p:cNvPr id="3" name="Content Placeholder 2">
            <a:extLst>
              <a:ext uri="{FF2B5EF4-FFF2-40B4-BE49-F238E27FC236}">
                <a16:creationId xmlns:a16="http://schemas.microsoft.com/office/drawing/2014/main" id="{B8252099-2DC8-4DBC-B9EB-40F23D1ADDFD}"/>
              </a:ext>
            </a:extLst>
          </p:cNvPr>
          <p:cNvSpPr>
            <a:spLocks noGrp="1"/>
          </p:cNvSpPr>
          <p:nvPr>
            <p:ph idx="1"/>
          </p:nvPr>
        </p:nvSpPr>
        <p:spPr/>
        <p:txBody>
          <a:bodyPr/>
          <a:lstStyle/>
          <a:p>
            <a:r>
              <a:rPr lang="en-US" b="1" dirty="0"/>
              <a:t>Missing Values Ratio</a:t>
            </a:r>
            <a:r>
              <a:rPr lang="en-US" dirty="0"/>
              <a:t>. Data columns with too many missing values are unlikely to carry much useful information. Thus data columns with number of missing values greater than a given threshold can be removed. The higher the threshold, the more aggressive the reduction.</a:t>
            </a:r>
          </a:p>
          <a:p>
            <a:r>
              <a:rPr lang="en-US" b="1" dirty="0"/>
              <a:t>Low Variance Filter</a:t>
            </a:r>
            <a:r>
              <a:rPr lang="en-US" dirty="0"/>
              <a:t>. Similarly to the previous technique, data columns with little changes in the data carry little information. Thus all data columns with variance lower than a given threshold are removed. A word of caution: variance is range dependent; therefore normalization is required before applying this technique.</a:t>
            </a:r>
          </a:p>
          <a:p>
            <a:endParaRPr lang="en-US" dirty="0"/>
          </a:p>
        </p:txBody>
      </p:sp>
    </p:spTree>
    <p:extLst>
      <p:ext uri="{BB962C8B-B14F-4D97-AF65-F5344CB8AC3E}">
        <p14:creationId xmlns:p14="http://schemas.microsoft.com/office/powerpoint/2010/main" val="3586367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F62E3-7CF7-4ECF-8AEE-0532B34E4B43}"/>
              </a:ext>
            </a:extLst>
          </p:cNvPr>
          <p:cNvSpPr>
            <a:spLocks noGrp="1"/>
          </p:cNvSpPr>
          <p:nvPr>
            <p:ph type="title"/>
          </p:nvPr>
        </p:nvSpPr>
        <p:spPr/>
        <p:txBody>
          <a:bodyPr/>
          <a:lstStyle/>
          <a:p>
            <a:pPr algn="ctr"/>
            <a:r>
              <a:rPr lang="en-US" dirty="0"/>
              <a:t>Methods to perform Dimension Reduction</a:t>
            </a:r>
          </a:p>
        </p:txBody>
      </p:sp>
      <p:sp>
        <p:nvSpPr>
          <p:cNvPr id="3" name="Content Placeholder 2">
            <a:extLst>
              <a:ext uri="{FF2B5EF4-FFF2-40B4-BE49-F238E27FC236}">
                <a16:creationId xmlns:a16="http://schemas.microsoft.com/office/drawing/2014/main" id="{37F113EC-4626-4AF2-8931-60C2C35AFF87}"/>
              </a:ext>
            </a:extLst>
          </p:cNvPr>
          <p:cNvSpPr>
            <a:spLocks noGrp="1"/>
          </p:cNvSpPr>
          <p:nvPr>
            <p:ph idx="1"/>
          </p:nvPr>
        </p:nvSpPr>
        <p:spPr/>
        <p:txBody>
          <a:bodyPr>
            <a:normAutofit fontScale="92500" lnSpcReduction="10000"/>
          </a:bodyPr>
          <a:lstStyle/>
          <a:p>
            <a:r>
              <a:rPr lang="en-US" b="1" dirty="0"/>
              <a:t>Random Forests / Ensemble Trees</a:t>
            </a:r>
            <a:r>
              <a:rPr lang="en-US" dirty="0"/>
              <a:t>. Decision Tree Ensembles, also referred to as random forests, are useful for feature selection in addition to being effective classifiers.  One approach to dimensionality reduction is to generate a large and carefully constructed set of trees against a target attribute and then use each attribute’s usage statistics to find the most informative subset of features.  Specifically, we can generate a large set (2000) of very shallow trees (2 levels), with each tree being trained on a small fraction (3) of the total number of attributes. If an attribute is often selected as best split, it is most likely an informative feature to retain. A score calculated on the attribute usage statistics in the random forest tells us ‒ relative to the other attributes ‒ which are the most predictive attributes.</a:t>
            </a:r>
          </a:p>
        </p:txBody>
      </p:sp>
    </p:spTree>
    <p:extLst>
      <p:ext uri="{BB962C8B-B14F-4D97-AF65-F5344CB8AC3E}">
        <p14:creationId xmlns:p14="http://schemas.microsoft.com/office/powerpoint/2010/main" val="391181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16FB9-3D46-4A58-91E8-A0CFB2D7DECA}"/>
              </a:ext>
            </a:extLst>
          </p:cNvPr>
          <p:cNvSpPr>
            <a:spLocks noGrp="1"/>
          </p:cNvSpPr>
          <p:nvPr>
            <p:ph type="title"/>
          </p:nvPr>
        </p:nvSpPr>
        <p:spPr/>
        <p:txBody>
          <a:bodyPr/>
          <a:lstStyle/>
          <a:p>
            <a:pPr algn="ctr"/>
            <a:r>
              <a:rPr lang="en-US" dirty="0"/>
              <a:t>Methods to perform Dimension Reduction</a:t>
            </a:r>
          </a:p>
        </p:txBody>
      </p:sp>
      <p:sp>
        <p:nvSpPr>
          <p:cNvPr id="3" name="Content Placeholder 2">
            <a:extLst>
              <a:ext uri="{FF2B5EF4-FFF2-40B4-BE49-F238E27FC236}">
                <a16:creationId xmlns:a16="http://schemas.microsoft.com/office/drawing/2014/main" id="{FEB0A2DD-E7F4-44D0-BEE7-DD09EEA12A38}"/>
              </a:ext>
            </a:extLst>
          </p:cNvPr>
          <p:cNvSpPr>
            <a:spLocks noGrp="1"/>
          </p:cNvSpPr>
          <p:nvPr>
            <p:ph idx="1"/>
          </p:nvPr>
        </p:nvSpPr>
        <p:spPr/>
        <p:txBody>
          <a:bodyPr/>
          <a:lstStyle/>
          <a:p>
            <a:r>
              <a:rPr lang="en-US" b="1" dirty="0"/>
              <a:t>High Correlation Filter</a:t>
            </a:r>
            <a:r>
              <a:rPr lang="en-US" dirty="0"/>
              <a:t>. </a:t>
            </a:r>
            <a:r>
              <a:rPr lang="en-US" b="1" dirty="0"/>
              <a:t> </a:t>
            </a:r>
            <a:r>
              <a:rPr lang="en-US" dirty="0"/>
              <a:t>Dimensions exhibiting higher correlation can lower down the performance of model. Moreover, it is not good to have multiple variables of similar information or variation also known as </a:t>
            </a:r>
            <a:r>
              <a:rPr lang="en-US" b="1" dirty="0"/>
              <a:t>“Multicollinearity”.</a:t>
            </a:r>
            <a:r>
              <a:rPr lang="en-US" dirty="0"/>
              <a:t> You can use </a:t>
            </a:r>
            <a:r>
              <a:rPr lang="en-US" i="1" dirty="0"/>
              <a:t>Pearson</a:t>
            </a:r>
            <a:r>
              <a:rPr lang="en-US" dirty="0"/>
              <a:t> (continuous variables) or </a:t>
            </a:r>
            <a:r>
              <a:rPr lang="en-US" i="1" dirty="0" err="1"/>
              <a:t>Polychoric</a:t>
            </a:r>
            <a:r>
              <a:rPr lang="en-US" dirty="0"/>
              <a:t> (discrete variables) correlation matrix to identify the variables with high correlation and select one of them using VIF (Variance Inflation Factor). Variables having higher value ( VIF &gt; 5 ) can be dropped</a:t>
            </a:r>
          </a:p>
        </p:txBody>
      </p:sp>
    </p:spTree>
    <p:extLst>
      <p:ext uri="{BB962C8B-B14F-4D97-AF65-F5344CB8AC3E}">
        <p14:creationId xmlns:p14="http://schemas.microsoft.com/office/powerpoint/2010/main" val="4139901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42D58-249B-426E-8A56-0E9CAB3142AB}"/>
              </a:ext>
            </a:extLst>
          </p:cNvPr>
          <p:cNvSpPr>
            <a:spLocks noGrp="1"/>
          </p:cNvSpPr>
          <p:nvPr>
            <p:ph type="title"/>
          </p:nvPr>
        </p:nvSpPr>
        <p:spPr/>
        <p:txBody>
          <a:bodyPr/>
          <a:lstStyle/>
          <a:p>
            <a:pPr algn="ctr"/>
            <a:r>
              <a:rPr lang="en-US" dirty="0"/>
              <a:t>Methods to perform Dimension Reduction</a:t>
            </a:r>
          </a:p>
        </p:txBody>
      </p:sp>
      <p:sp>
        <p:nvSpPr>
          <p:cNvPr id="3" name="Content Placeholder 2">
            <a:extLst>
              <a:ext uri="{FF2B5EF4-FFF2-40B4-BE49-F238E27FC236}">
                <a16:creationId xmlns:a16="http://schemas.microsoft.com/office/drawing/2014/main" id="{7F32240F-3223-42AD-81B7-2A82E10D61B8}"/>
              </a:ext>
            </a:extLst>
          </p:cNvPr>
          <p:cNvSpPr>
            <a:spLocks noGrp="1"/>
          </p:cNvSpPr>
          <p:nvPr>
            <p:ph idx="1"/>
          </p:nvPr>
        </p:nvSpPr>
        <p:spPr/>
        <p:txBody>
          <a:bodyPr/>
          <a:lstStyle/>
          <a:p>
            <a:r>
              <a:rPr lang="en-US" b="1" dirty="0"/>
              <a:t>Backward Feature Elimination: </a:t>
            </a:r>
            <a:r>
              <a:rPr lang="en-US" dirty="0"/>
              <a:t>In this method, we start with all n dimensions. Compute the sum of square of error (SSR) after eliminating each variable (n times). Then, identifying variables whose removal has produced the smallest increase in the SSR and removing it finally, leaving us with </a:t>
            </a:r>
            <a:r>
              <a:rPr lang="en-US" i="1" dirty="0"/>
              <a:t>n-1</a:t>
            </a:r>
            <a:r>
              <a:rPr lang="en-US" dirty="0"/>
              <a:t>input features.</a:t>
            </a:r>
          </a:p>
          <a:p>
            <a:r>
              <a:rPr lang="en-US" b="1" dirty="0"/>
              <a:t>Forward Feature Selection</a:t>
            </a:r>
            <a:r>
              <a:rPr lang="en-US" dirty="0"/>
              <a:t> : In this method, we select one variable and </a:t>
            </a:r>
            <a:r>
              <a:rPr lang="en-US" dirty="0" err="1"/>
              <a:t>analyse</a:t>
            </a:r>
            <a:r>
              <a:rPr lang="en-US" dirty="0"/>
              <a:t> the performance of model by adding another variable. Here, selection of variable is based on higher improvement in model performance.</a:t>
            </a:r>
          </a:p>
        </p:txBody>
      </p:sp>
    </p:spTree>
    <p:extLst>
      <p:ext uri="{BB962C8B-B14F-4D97-AF65-F5344CB8AC3E}">
        <p14:creationId xmlns:p14="http://schemas.microsoft.com/office/powerpoint/2010/main" val="17465992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TotalTime>
  <Words>1064</Words>
  <Application>Microsoft Office PowerPoint</Application>
  <PresentationFormat>Widescreen</PresentationFormat>
  <Paragraphs>43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Dimensionality Reduction</vt:lpstr>
      <vt:lpstr>Dimensionality Reduction</vt:lpstr>
      <vt:lpstr>Dimensionality Reduction</vt:lpstr>
      <vt:lpstr>Benefits of Dimension Reduction</vt:lpstr>
      <vt:lpstr>Methods to perform Dimension Reduction</vt:lpstr>
      <vt:lpstr>Methods to perform Dimension Reduction</vt:lpstr>
      <vt:lpstr>Methods to perform Dimension Reduction</vt:lpstr>
      <vt:lpstr>Methods to perform Dimension Reduction</vt:lpstr>
      <vt:lpstr>Methods to perform Dimension Reduction</vt:lpstr>
      <vt:lpstr>Methods to perform Dimension Reduction</vt:lpstr>
      <vt:lpstr>Principal Component Analysis</vt:lpstr>
      <vt:lpstr>Kernel PCA</vt:lpstr>
      <vt:lpstr>Linear discriminant analysis (LDA)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Dimensionality Reduction</dc:title>
  <dc:creator>coolrtyagi@gmail.com</dc:creator>
  <cp:lastModifiedBy>Ravikant Tyagi</cp:lastModifiedBy>
  <cp:revision>8</cp:revision>
  <dcterms:created xsi:type="dcterms:W3CDTF">2017-10-19T15:43:33Z</dcterms:created>
  <dcterms:modified xsi:type="dcterms:W3CDTF">2019-12-31T06:31:20Z</dcterms:modified>
</cp:coreProperties>
</file>