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748"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C3FA2-FB72-4609-96A3-2D2231B8E5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4B9B9B-D87D-4C53-BDA3-0E030D46C5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0821CA-C496-45FC-BB6B-7D8294260B00}"/>
              </a:ext>
            </a:extLst>
          </p:cNvPr>
          <p:cNvSpPr>
            <a:spLocks noGrp="1"/>
          </p:cNvSpPr>
          <p:nvPr>
            <p:ph type="dt" sz="half" idx="10"/>
          </p:nvPr>
        </p:nvSpPr>
        <p:spPr/>
        <p:txBody>
          <a:bodyPr/>
          <a:lstStyle/>
          <a:p>
            <a:fld id="{AFB99058-9EDB-4677-83FB-0CF367AC9A46}" type="datetimeFigureOut">
              <a:rPr lang="en-US" smtClean="0"/>
              <a:t>10/22/2017</a:t>
            </a:fld>
            <a:endParaRPr lang="en-US"/>
          </a:p>
        </p:txBody>
      </p:sp>
      <p:sp>
        <p:nvSpPr>
          <p:cNvPr id="5" name="Footer Placeholder 4">
            <a:extLst>
              <a:ext uri="{FF2B5EF4-FFF2-40B4-BE49-F238E27FC236}">
                <a16:creationId xmlns:a16="http://schemas.microsoft.com/office/drawing/2014/main" id="{0DC43DA2-A591-4589-8D8C-A6F2285753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4ADE7C-21ED-462F-AD8C-E759EEB40ACD}"/>
              </a:ext>
            </a:extLst>
          </p:cNvPr>
          <p:cNvSpPr>
            <a:spLocks noGrp="1"/>
          </p:cNvSpPr>
          <p:nvPr>
            <p:ph type="sldNum" sz="quarter" idx="12"/>
          </p:nvPr>
        </p:nvSpPr>
        <p:spPr/>
        <p:txBody>
          <a:bodyPr/>
          <a:lstStyle/>
          <a:p>
            <a:fld id="{5E847EA3-5B6F-41FA-90DD-652D78CC98A7}" type="slidenum">
              <a:rPr lang="en-US" smtClean="0"/>
              <a:t>‹#›</a:t>
            </a:fld>
            <a:endParaRPr lang="en-US"/>
          </a:p>
        </p:txBody>
      </p:sp>
    </p:spTree>
    <p:extLst>
      <p:ext uri="{BB962C8B-B14F-4D97-AF65-F5344CB8AC3E}">
        <p14:creationId xmlns:p14="http://schemas.microsoft.com/office/powerpoint/2010/main" val="39848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CEF88-2E1C-4216-98C5-9365D78ACC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0DEFE16-F66F-4A66-B866-246F5BDE14C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AECBFA-93C1-436D-A3B0-D6059DC817D0}"/>
              </a:ext>
            </a:extLst>
          </p:cNvPr>
          <p:cNvSpPr>
            <a:spLocks noGrp="1"/>
          </p:cNvSpPr>
          <p:nvPr>
            <p:ph type="dt" sz="half" idx="10"/>
          </p:nvPr>
        </p:nvSpPr>
        <p:spPr/>
        <p:txBody>
          <a:bodyPr/>
          <a:lstStyle/>
          <a:p>
            <a:fld id="{AFB99058-9EDB-4677-83FB-0CF367AC9A46}" type="datetimeFigureOut">
              <a:rPr lang="en-US" smtClean="0"/>
              <a:t>10/22/2017</a:t>
            </a:fld>
            <a:endParaRPr lang="en-US"/>
          </a:p>
        </p:txBody>
      </p:sp>
      <p:sp>
        <p:nvSpPr>
          <p:cNvPr id="5" name="Footer Placeholder 4">
            <a:extLst>
              <a:ext uri="{FF2B5EF4-FFF2-40B4-BE49-F238E27FC236}">
                <a16:creationId xmlns:a16="http://schemas.microsoft.com/office/drawing/2014/main" id="{D44FF72F-0F80-4D14-A2F1-D97792EA7E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CBBFBD-58C9-49D4-B68B-6E6C4812791C}"/>
              </a:ext>
            </a:extLst>
          </p:cNvPr>
          <p:cNvSpPr>
            <a:spLocks noGrp="1"/>
          </p:cNvSpPr>
          <p:nvPr>
            <p:ph type="sldNum" sz="quarter" idx="12"/>
          </p:nvPr>
        </p:nvSpPr>
        <p:spPr/>
        <p:txBody>
          <a:bodyPr/>
          <a:lstStyle/>
          <a:p>
            <a:fld id="{5E847EA3-5B6F-41FA-90DD-652D78CC98A7}" type="slidenum">
              <a:rPr lang="en-US" smtClean="0"/>
              <a:t>‹#›</a:t>
            </a:fld>
            <a:endParaRPr lang="en-US"/>
          </a:p>
        </p:txBody>
      </p:sp>
    </p:spTree>
    <p:extLst>
      <p:ext uri="{BB962C8B-B14F-4D97-AF65-F5344CB8AC3E}">
        <p14:creationId xmlns:p14="http://schemas.microsoft.com/office/powerpoint/2010/main" val="321126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A3E957-2709-4546-AB0A-BB370AEBDA9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71ACDA-10AB-49D4-ABFE-AB842F108EA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65FD18-3070-4CD1-90B5-46C7E679E2D6}"/>
              </a:ext>
            </a:extLst>
          </p:cNvPr>
          <p:cNvSpPr>
            <a:spLocks noGrp="1"/>
          </p:cNvSpPr>
          <p:nvPr>
            <p:ph type="dt" sz="half" idx="10"/>
          </p:nvPr>
        </p:nvSpPr>
        <p:spPr/>
        <p:txBody>
          <a:bodyPr/>
          <a:lstStyle/>
          <a:p>
            <a:fld id="{AFB99058-9EDB-4677-83FB-0CF367AC9A46}" type="datetimeFigureOut">
              <a:rPr lang="en-US" smtClean="0"/>
              <a:t>10/22/2017</a:t>
            </a:fld>
            <a:endParaRPr lang="en-US"/>
          </a:p>
        </p:txBody>
      </p:sp>
      <p:sp>
        <p:nvSpPr>
          <p:cNvPr id="5" name="Footer Placeholder 4">
            <a:extLst>
              <a:ext uri="{FF2B5EF4-FFF2-40B4-BE49-F238E27FC236}">
                <a16:creationId xmlns:a16="http://schemas.microsoft.com/office/drawing/2014/main" id="{0F89CC9D-3EFB-422D-BEB0-4E34DE55FC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EADF31-5EFC-499A-AD94-017FEFD9EF28}"/>
              </a:ext>
            </a:extLst>
          </p:cNvPr>
          <p:cNvSpPr>
            <a:spLocks noGrp="1"/>
          </p:cNvSpPr>
          <p:nvPr>
            <p:ph type="sldNum" sz="quarter" idx="12"/>
          </p:nvPr>
        </p:nvSpPr>
        <p:spPr/>
        <p:txBody>
          <a:bodyPr/>
          <a:lstStyle/>
          <a:p>
            <a:fld id="{5E847EA3-5B6F-41FA-90DD-652D78CC98A7}" type="slidenum">
              <a:rPr lang="en-US" smtClean="0"/>
              <a:t>‹#›</a:t>
            </a:fld>
            <a:endParaRPr lang="en-US"/>
          </a:p>
        </p:txBody>
      </p:sp>
    </p:spTree>
    <p:extLst>
      <p:ext uri="{BB962C8B-B14F-4D97-AF65-F5344CB8AC3E}">
        <p14:creationId xmlns:p14="http://schemas.microsoft.com/office/powerpoint/2010/main" val="2418181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BB240-1FE5-4D26-92C7-98B4870668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412447-5039-4DC9-A802-893E6ED70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BACBE7-BC7B-4DAA-95B6-1BA4995223C6}"/>
              </a:ext>
            </a:extLst>
          </p:cNvPr>
          <p:cNvSpPr>
            <a:spLocks noGrp="1"/>
          </p:cNvSpPr>
          <p:nvPr>
            <p:ph type="dt" sz="half" idx="10"/>
          </p:nvPr>
        </p:nvSpPr>
        <p:spPr/>
        <p:txBody>
          <a:bodyPr/>
          <a:lstStyle/>
          <a:p>
            <a:fld id="{AFB99058-9EDB-4677-83FB-0CF367AC9A46}" type="datetimeFigureOut">
              <a:rPr lang="en-US" smtClean="0"/>
              <a:t>10/22/2017</a:t>
            </a:fld>
            <a:endParaRPr lang="en-US"/>
          </a:p>
        </p:txBody>
      </p:sp>
      <p:sp>
        <p:nvSpPr>
          <p:cNvPr id="5" name="Footer Placeholder 4">
            <a:extLst>
              <a:ext uri="{FF2B5EF4-FFF2-40B4-BE49-F238E27FC236}">
                <a16:creationId xmlns:a16="http://schemas.microsoft.com/office/drawing/2014/main" id="{97E248CA-81BB-4784-9792-BBE5DB3D4A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FC064D-9454-4A1D-BFB2-DA7A5131CEE0}"/>
              </a:ext>
            </a:extLst>
          </p:cNvPr>
          <p:cNvSpPr>
            <a:spLocks noGrp="1"/>
          </p:cNvSpPr>
          <p:nvPr>
            <p:ph type="sldNum" sz="quarter" idx="12"/>
          </p:nvPr>
        </p:nvSpPr>
        <p:spPr/>
        <p:txBody>
          <a:bodyPr/>
          <a:lstStyle/>
          <a:p>
            <a:fld id="{5E847EA3-5B6F-41FA-90DD-652D78CC98A7}" type="slidenum">
              <a:rPr lang="en-US" smtClean="0"/>
              <a:t>‹#›</a:t>
            </a:fld>
            <a:endParaRPr lang="en-US"/>
          </a:p>
        </p:txBody>
      </p:sp>
    </p:spTree>
    <p:extLst>
      <p:ext uri="{BB962C8B-B14F-4D97-AF65-F5344CB8AC3E}">
        <p14:creationId xmlns:p14="http://schemas.microsoft.com/office/powerpoint/2010/main" val="1875349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49622-3D72-46F9-B1DF-C9CA3E7411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30BA278-E93D-48A3-9505-44795D03D9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D1388BC-76B1-4524-82D1-A35310A318AB}"/>
              </a:ext>
            </a:extLst>
          </p:cNvPr>
          <p:cNvSpPr>
            <a:spLocks noGrp="1"/>
          </p:cNvSpPr>
          <p:nvPr>
            <p:ph type="dt" sz="half" idx="10"/>
          </p:nvPr>
        </p:nvSpPr>
        <p:spPr/>
        <p:txBody>
          <a:bodyPr/>
          <a:lstStyle/>
          <a:p>
            <a:fld id="{AFB99058-9EDB-4677-83FB-0CF367AC9A46}" type="datetimeFigureOut">
              <a:rPr lang="en-US" smtClean="0"/>
              <a:t>10/22/2017</a:t>
            </a:fld>
            <a:endParaRPr lang="en-US"/>
          </a:p>
        </p:txBody>
      </p:sp>
      <p:sp>
        <p:nvSpPr>
          <p:cNvPr id="5" name="Footer Placeholder 4">
            <a:extLst>
              <a:ext uri="{FF2B5EF4-FFF2-40B4-BE49-F238E27FC236}">
                <a16:creationId xmlns:a16="http://schemas.microsoft.com/office/drawing/2014/main" id="{CA5F1F8C-130B-4D47-9FA9-5B907F4FA0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1E675-8B14-46D7-9FC3-3DDBD87518EC}"/>
              </a:ext>
            </a:extLst>
          </p:cNvPr>
          <p:cNvSpPr>
            <a:spLocks noGrp="1"/>
          </p:cNvSpPr>
          <p:nvPr>
            <p:ph type="sldNum" sz="quarter" idx="12"/>
          </p:nvPr>
        </p:nvSpPr>
        <p:spPr/>
        <p:txBody>
          <a:bodyPr/>
          <a:lstStyle/>
          <a:p>
            <a:fld id="{5E847EA3-5B6F-41FA-90DD-652D78CC98A7}" type="slidenum">
              <a:rPr lang="en-US" smtClean="0"/>
              <a:t>‹#›</a:t>
            </a:fld>
            <a:endParaRPr lang="en-US"/>
          </a:p>
        </p:txBody>
      </p:sp>
    </p:spTree>
    <p:extLst>
      <p:ext uri="{BB962C8B-B14F-4D97-AF65-F5344CB8AC3E}">
        <p14:creationId xmlns:p14="http://schemas.microsoft.com/office/powerpoint/2010/main" val="317923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669F7-7671-41EE-AAB5-EAAB23D239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EAC585-C8CD-47A9-8565-3307B7984AB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F6F131-ABB5-4494-8719-9F02374D980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349BB8D-01E2-4D17-B202-2749F5C63E2D}"/>
              </a:ext>
            </a:extLst>
          </p:cNvPr>
          <p:cNvSpPr>
            <a:spLocks noGrp="1"/>
          </p:cNvSpPr>
          <p:nvPr>
            <p:ph type="dt" sz="half" idx="10"/>
          </p:nvPr>
        </p:nvSpPr>
        <p:spPr/>
        <p:txBody>
          <a:bodyPr/>
          <a:lstStyle/>
          <a:p>
            <a:fld id="{AFB99058-9EDB-4677-83FB-0CF367AC9A46}" type="datetimeFigureOut">
              <a:rPr lang="en-US" smtClean="0"/>
              <a:t>10/22/2017</a:t>
            </a:fld>
            <a:endParaRPr lang="en-US"/>
          </a:p>
        </p:txBody>
      </p:sp>
      <p:sp>
        <p:nvSpPr>
          <p:cNvPr id="6" name="Footer Placeholder 5">
            <a:extLst>
              <a:ext uri="{FF2B5EF4-FFF2-40B4-BE49-F238E27FC236}">
                <a16:creationId xmlns:a16="http://schemas.microsoft.com/office/drawing/2014/main" id="{2C31FEB7-6BC4-4DDC-B1CF-A59E4613F0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438617-2058-4D2D-B7CE-C65FED552529}"/>
              </a:ext>
            </a:extLst>
          </p:cNvPr>
          <p:cNvSpPr>
            <a:spLocks noGrp="1"/>
          </p:cNvSpPr>
          <p:nvPr>
            <p:ph type="sldNum" sz="quarter" idx="12"/>
          </p:nvPr>
        </p:nvSpPr>
        <p:spPr/>
        <p:txBody>
          <a:bodyPr/>
          <a:lstStyle/>
          <a:p>
            <a:fld id="{5E847EA3-5B6F-41FA-90DD-652D78CC98A7}" type="slidenum">
              <a:rPr lang="en-US" smtClean="0"/>
              <a:t>‹#›</a:t>
            </a:fld>
            <a:endParaRPr lang="en-US"/>
          </a:p>
        </p:txBody>
      </p:sp>
    </p:spTree>
    <p:extLst>
      <p:ext uri="{BB962C8B-B14F-4D97-AF65-F5344CB8AC3E}">
        <p14:creationId xmlns:p14="http://schemas.microsoft.com/office/powerpoint/2010/main" val="2509842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D5A78-55B0-4C8E-901F-1170C020201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BD5D2FC-E13A-43D1-9E09-FB19E084C2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4F9F77D-15A4-4D74-8FF4-331AF3A2ECB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095214-6ACD-46F8-B857-C45DD31650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89E66C3-7B86-4A92-94A7-AF741516143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3A3D65-54D4-455A-9044-2CBA469059EA}"/>
              </a:ext>
            </a:extLst>
          </p:cNvPr>
          <p:cNvSpPr>
            <a:spLocks noGrp="1"/>
          </p:cNvSpPr>
          <p:nvPr>
            <p:ph type="dt" sz="half" idx="10"/>
          </p:nvPr>
        </p:nvSpPr>
        <p:spPr/>
        <p:txBody>
          <a:bodyPr/>
          <a:lstStyle/>
          <a:p>
            <a:fld id="{AFB99058-9EDB-4677-83FB-0CF367AC9A46}" type="datetimeFigureOut">
              <a:rPr lang="en-US" smtClean="0"/>
              <a:t>10/22/2017</a:t>
            </a:fld>
            <a:endParaRPr lang="en-US"/>
          </a:p>
        </p:txBody>
      </p:sp>
      <p:sp>
        <p:nvSpPr>
          <p:cNvPr id="8" name="Footer Placeholder 7">
            <a:extLst>
              <a:ext uri="{FF2B5EF4-FFF2-40B4-BE49-F238E27FC236}">
                <a16:creationId xmlns:a16="http://schemas.microsoft.com/office/drawing/2014/main" id="{59C1281F-ADA8-4FD3-B364-BBDECD26156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625325-CB8D-47DD-AEA2-30A607F95052}"/>
              </a:ext>
            </a:extLst>
          </p:cNvPr>
          <p:cNvSpPr>
            <a:spLocks noGrp="1"/>
          </p:cNvSpPr>
          <p:nvPr>
            <p:ph type="sldNum" sz="quarter" idx="12"/>
          </p:nvPr>
        </p:nvSpPr>
        <p:spPr/>
        <p:txBody>
          <a:bodyPr/>
          <a:lstStyle/>
          <a:p>
            <a:fld id="{5E847EA3-5B6F-41FA-90DD-652D78CC98A7}" type="slidenum">
              <a:rPr lang="en-US" smtClean="0"/>
              <a:t>‹#›</a:t>
            </a:fld>
            <a:endParaRPr lang="en-US"/>
          </a:p>
        </p:txBody>
      </p:sp>
    </p:spTree>
    <p:extLst>
      <p:ext uri="{BB962C8B-B14F-4D97-AF65-F5344CB8AC3E}">
        <p14:creationId xmlns:p14="http://schemas.microsoft.com/office/powerpoint/2010/main" val="2465110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CE22A-9ACB-4429-BC88-06E1C4E059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CEDE4E-4602-4540-9A88-A7B54A945CE3}"/>
              </a:ext>
            </a:extLst>
          </p:cNvPr>
          <p:cNvSpPr>
            <a:spLocks noGrp="1"/>
          </p:cNvSpPr>
          <p:nvPr>
            <p:ph type="dt" sz="half" idx="10"/>
          </p:nvPr>
        </p:nvSpPr>
        <p:spPr/>
        <p:txBody>
          <a:bodyPr/>
          <a:lstStyle/>
          <a:p>
            <a:fld id="{AFB99058-9EDB-4677-83FB-0CF367AC9A46}" type="datetimeFigureOut">
              <a:rPr lang="en-US" smtClean="0"/>
              <a:t>10/22/2017</a:t>
            </a:fld>
            <a:endParaRPr lang="en-US"/>
          </a:p>
        </p:txBody>
      </p:sp>
      <p:sp>
        <p:nvSpPr>
          <p:cNvPr id="4" name="Footer Placeholder 3">
            <a:extLst>
              <a:ext uri="{FF2B5EF4-FFF2-40B4-BE49-F238E27FC236}">
                <a16:creationId xmlns:a16="http://schemas.microsoft.com/office/drawing/2014/main" id="{33698BC4-5688-4D16-BCF4-19EE7B8D8D2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EF33A6B-35AE-4580-BF17-A040A40C7837}"/>
              </a:ext>
            </a:extLst>
          </p:cNvPr>
          <p:cNvSpPr>
            <a:spLocks noGrp="1"/>
          </p:cNvSpPr>
          <p:nvPr>
            <p:ph type="sldNum" sz="quarter" idx="12"/>
          </p:nvPr>
        </p:nvSpPr>
        <p:spPr/>
        <p:txBody>
          <a:bodyPr/>
          <a:lstStyle/>
          <a:p>
            <a:fld id="{5E847EA3-5B6F-41FA-90DD-652D78CC98A7}" type="slidenum">
              <a:rPr lang="en-US" smtClean="0"/>
              <a:t>‹#›</a:t>
            </a:fld>
            <a:endParaRPr lang="en-US"/>
          </a:p>
        </p:txBody>
      </p:sp>
    </p:spTree>
    <p:extLst>
      <p:ext uri="{BB962C8B-B14F-4D97-AF65-F5344CB8AC3E}">
        <p14:creationId xmlns:p14="http://schemas.microsoft.com/office/powerpoint/2010/main" val="989502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0FCA38-AF60-4875-9B89-1930BF47D208}"/>
              </a:ext>
            </a:extLst>
          </p:cNvPr>
          <p:cNvSpPr>
            <a:spLocks noGrp="1"/>
          </p:cNvSpPr>
          <p:nvPr>
            <p:ph type="dt" sz="half" idx="10"/>
          </p:nvPr>
        </p:nvSpPr>
        <p:spPr/>
        <p:txBody>
          <a:bodyPr/>
          <a:lstStyle/>
          <a:p>
            <a:fld id="{AFB99058-9EDB-4677-83FB-0CF367AC9A46}" type="datetimeFigureOut">
              <a:rPr lang="en-US" smtClean="0"/>
              <a:t>10/22/2017</a:t>
            </a:fld>
            <a:endParaRPr lang="en-US"/>
          </a:p>
        </p:txBody>
      </p:sp>
      <p:sp>
        <p:nvSpPr>
          <p:cNvPr id="3" name="Footer Placeholder 2">
            <a:extLst>
              <a:ext uri="{FF2B5EF4-FFF2-40B4-BE49-F238E27FC236}">
                <a16:creationId xmlns:a16="http://schemas.microsoft.com/office/drawing/2014/main" id="{DEE57418-E38D-4984-966C-2598CFC1AA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B895D54-A517-44C4-B1FD-9AE3810EFA86}"/>
              </a:ext>
            </a:extLst>
          </p:cNvPr>
          <p:cNvSpPr>
            <a:spLocks noGrp="1"/>
          </p:cNvSpPr>
          <p:nvPr>
            <p:ph type="sldNum" sz="quarter" idx="12"/>
          </p:nvPr>
        </p:nvSpPr>
        <p:spPr/>
        <p:txBody>
          <a:bodyPr/>
          <a:lstStyle/>
          <a:p>
            <a:fld id="{5E847EA3-5B6F-41FA-90DD-652D78CC98A7}" type="slidenum">
              <a:rPr lang="en-US" smtClean="0"/>
              <a:t>‹#›</a:t>
            </a:fld>
            <a:endParaRPr lang="en-US"/>
          </a:p>
        </p:txBody>
      </p:sp>
    </p:spTree>
    <p:extLst>
      <p:ext uri="{BB962C8B-B14F-4D97-AF65-F5344CB8AC3E}">
        <p14:creationId xmlns:p14="http://schemas.microsoft.com/office/powerpoint/2010/main" val="3289582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18B21-7253-42A5-A766-E960BDBC45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BB554E-FE57-464B-AC1C-EA235A50B5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10048F-1A13-4B21-97BA-C658058FDB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FAA414D-D714-48BD-B902-4E7A3470922B}"/>
              </a:ext>
            </a:extLst>
          </p:cNvPr>
          <p:cNvSpPr>
            <a:spLocks noGrp="1"/>
          </p:cNvSpPr>
          <p:nvPr>
            <p:ph type="dt" sz="half" idx="10"/>
          </p:nvPr>
        </p:nvSpPr>
        <p:spPr/>
        <p:txBody>
          <a:bodyPr/>
          <a:lstStyle/>
          <a:p>
            <a:fld id="{AFB99058-9EDB-4677-83FB-0CF367AC9A46}" type="datetimeFigureOut">
              <a:rPr lang="en-US" smtClean="0"/>
              <a:t>10/22/2017</a:t>
            </a:fld>
            <a:endParaRPr lang="en-US"/>
          </a:p>
        </p:txBody>
      </p:sp>
      <p:sp>
        <p:nvSpPr>
          <p:cNvPr id="6" name="Footer Placeholder 5">
            <a:extLst>
              <a:ext uri="{FF2B5EF4-FFF2-40B4-BE49-F238E27FC236}">
                <a16:creationId xmlns:a16="http://schemas.microsoft.com/office/drawing/2014/main" id="{A262F6A1-FC53-4389-856A-F76BA8165D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4BAF7F-C1ED-4B99-BA58-B09A9C47C2E9}"/>
              </a:ext>
            </a:extLst>
          </p:cNvPr>
          <p:cNvSpPr>
            <a:spLocks noGrp="1"/>
          </p:cNvSpPr>
          <p:nvPr>
            <p:ph type="sldNum" sz="quarter" idx="12"/>
          </p:nvPr>
        </p:nvSpPr>
        <p:spPr/>
        <p:txBody>
          <a:bodyPr/>
          <a:lstStyle/>
          <a:p>
            <a:fld id="{5E847EA3-5B6F-41FA-90DD-652D78CC98A7}" type="slidenum">
              <a:rPr lang="en-US" smtClean="0"/>
              <a:t>‹#›</a:t>
            </a:fld>
            <a:endParaRPr lang="en-US"/>
          </a:p>
        </p:txBody>
      </p:sp>
    </p:spTree>
    <p:extLst>
      <p:ext uri="{BB962C8B-B14F-4D97-AF65-F5344CB8AC3E}">
        <p14:creationId xmlns:p14="http://schemas.microsoft.com/office/powerpoint/2010/main" val="1501007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32B3B-3E97-4E37-852C-89B7F0080E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08F4E78-298D-4655-9B36-87E0BEB37C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B41DD3-2CA6-4281-9206-9801064DE9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091AD69-DCCD-4C24-B9DB-3579E0581DAB}"/>
              </a:ext>
            </a:extLst>
          </p:cNvPr>
          <p:cNvSpPr>
            <a:spLocks noGrp="1"/>
          </p:cNvSpPr>
          <p:nvPr>
            <p:ph type="dt" sz="half" idx="10"/>
          </p:nvPr>
        </p:nvSpPr>
        <p:spPr/>
        <p:txBody>
          <a:bodyPr/>
          <a:lstStyle/>
          <a:p>
            <a:fld id="{AFB99058-9EDB-4677-83FB-0CF367AC9A46}" type="datetimeFigureOut">
              <a:rPr lang="en-US" smtClean="0"/>
              <a:t>10/22/2017</a:t>
            </a:fld>
            <a:endParaRPr lang="en-US"/>
          </a:p>
        </p:txBody>
      </p:sp>
      <p:sp>
        <p:nvSpPr>
          <p:cNvPr id="6" name="Footer Placeholder 5">
            <a:extLst>
              <a:ext uri="{FF2B5EF4-FFF2-40B4-BE49-F238E27FC236}">
                <a16:creationId xmlns:a16="http://schemas.microsoft.com/office/drawing/2014/main" id="{EB3FC3C1-CBE6-457D-B63F-3B22579B1B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46DD20-D160-4FBE-9407-46E7109B6733}"/>
              </a:ext>
            </a:extLst>
          </p:cNvPr>
          <p:cNvSpPr>
            <a:spLocks noGrp="1"/>
          </p:cNvSpPr>
          <p:nvPr>
            <p:ph type="sldNum" sz="quarter" idx="12"/>
          </p:nvPr>
        </p:nvSpPr>
        <p:spPr/>
        <p:txBody>
          <a:bodyPr/>
          <a:lstStyle/>
          <a:p>
            <a:fld id="{5E847EA3-5B6F-41FA-90DD-652D78CC98A7}" type="slidenum">
              <a:rPr lang="en-US" smtClean="0"/>
              <a:t>‹#›</a:t>
            </a:fld>
            <a:endParaRPr lang="en-US"/>
          </a:p>
        </p:txBody>
      </p:sp>
    </p:spTree>
    <p:extLst>
      <p:ext uri="{BB962C8B-B14F-4D97-AF65-F5344CB8AC3E}">
        <p14:creationId xmlns:p14="http://schemas.microsoft.com/office/powerpoint/2010/main" val="477548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811F95-D62E-48B4-A06E-A079A29325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F2B9602-5CB6-461C-A2CF-3919B619C6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87DA46-188F-488E-A663-0B3444C7FF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B99058-9EDB-4677-83FB-0CF367AC9A46}" type="datetimeFigureOut">
              <a:rPr lang="en-US" smtClean="0"/>
              <a:t>10/22/2017</a:t>
            </a:fld>
            <a:endParaRPr lang="en-US"/>
          </a:p>
        </p:txBody>
      </p:sp>
      <p:sp>
        <p:nvSpPr>
          <p:cNvPr id="5" name="Footer Placeholder 4">
            <a:extLst>
              <a:ext uri="{FF2B5EF4-FFF2-40B4-BE49-F238E27FC236}">
                <a16:creationId xmlns:a16="http://schemas.microsoft.com/office/drawing/2014/main" id="{BFE1C782-258A-4E89-9FB8-A0B3D1E858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6AAF02D-281A-4B94-AB3C-726347602F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847EA3-5B6F-41FA-90DD-652D78CC98A7}" type="slidenum">
              <a:rPr lang="en-US" smtClean="0"/>
              <a:t>‹#›</a:t>
            </a:fld>
            <a:endParaRPr lang="en-US"/>
          </a:p>
        </p:txBody>
      </p:sp>
    </p:spTree>
    <p:extLst>
      <p:ext uri="{BB962C8B-B14F-4D97-AF65-F5344CB8AC3E}">
        <p14:creationId xmlns:p14="http://schemas.microsoft.com/office/powerpoint/2010/main" val="10165230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generated with high confidence">
            <a:extLst>
              <a:ext uri="{FF2B5EF4-FFF2-40B4-BE49-F238E27FC236}">
                <a16:creationId xmlns:a16="http://schemas.microsoft.com/office/drawing/2014/main" id="{7B56E5DF-281B-4F58-A9C8-C7098C9734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3822" y="1423856"/>
            <a:ext cx="6553545" cy="4833238"/>
          </a:xfrm>
          <a:prstGeom prst="rect">
            <a:avLst/>
          </a:prstGeom>
        </p:spPr>
      </p:pic>
      <p:sp>
        <p:nvSpPr>
          <p:cNvPr id="10" name="Rectangle 9">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9BC6936-FD9B-487D-9803-4C511858F4A5}"/>
              </a:ext>
            </a:extLst>
          </p:cNvPr>
          <p:cNvSpPr>
            <a:spLocks noGrp="1"/>
          </p:cNvSpPr>
          <p:nvPr>
            <p:ph type="ctrTitle"/>
          </p:nvPr>
        </p:nvSpPr>
        <p:spPr>
          <a:xfrm>
            <a:off x="674237" y="914400"/>
            <a:ext cx="3657600" cy="2887579"/>
          </a:xfrm>
        </p:spPr>
        <p:txBody>
          <a:bodyPr>
            <a:normAutofit/>
          </a:bodyPr>
          <a:lstStyle/>
          <a:p>
            <a:r>
              <a:rPr lang="en-US" sz="4800">
                <a:solidFill>
                  <a:schemeClr val="bg1"/>
                </a:solidFill>
              </a:rPr>
              <a:t>Clustering</a:t>
            </a:r>
          </a:p>
        </p:txBody>
      </p:sp>
      <p:sp>
        <p:nvSpPr>
          <p:cNvPr id="3" name="Subtitle 2">
            <a:extLst>
              <a:ext uri="{FF2B5EF4-FFF2-40B4-BE49-F238E27FC236}">
                <a16:creationId xmlns:a16="http://schemas.microsoft.com/office/drawing/2014/main" id="{EB924089-582B-4C89-8729-9BAA88CF42D9}"/>
              </a:ext>
            </a:extLst>
          </p:cNvPr>
          <p:cNvSpPr>
            <a:spLocks noGrp="1"/>
          </p:cNvSpPr>
          <p:nvPr>
            <p:ph type="subTitle" idx="1"/>
          </p:nvPr>
        </p:nvSpPr>
        <p:spPr>
          <a:xfrm>
            <a:off x="674237" y="4170501"/>
            <a:ext cx="3657600" cy="1525597"/>
          </a:xfrm>
        </p:spPr>
        <p:txBody>
          <a:bodyPr>
            <a:normAutofit/>
          </a:bodyPr>
          <a:lstStyle/>
          <a:p>
            <a:r>
              <a:rPr lang="en-US" sz="2000">
                <a:solidFill>
                  <a:srgbClr val="00C07D"/>
                </a:solidFill>
              </a:rPr>
              <a:t>By :- Ravi</a:t>
            </a:r>
          </a:p>
        </p:txBody>
      </p:sp>
      <p:pic>
        <p:nvPicPr>
          <p:cNvPr id="6" name="Picture 5" descr="A picture containing object, clock&#10;&#10;Description generated with very high confidence">
            <a:extLst>
              <a:ext uri="{FF2B5EF4-FFF2-40B4-BE49-F238E27FC236}">
                <a16:creationId xmlns:a16="http://schemas.microsoft.com/office/drawing/2014/main" id="{C68299BC-7653-4701-8725-DC76CC8986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2837" y="84069"/>
            <a:ext cx="4762500" cy="666750"/>
          </a:xfrm>
          <a:prstGeom prst="rect">
            <a:avLst/>
          </a:prstGeom>
        </p:spPr>
      </p:pic>
    </p:spTree>
    <p:extLst>
      <p:ext uri="{BB962C8B-B14F-4D97-AF65-F5344CB8AC3E}">
        <p14:creationId xmlns:p14="http://schemas.microsoft.com/office/powerpoint/2010/main" val="1796869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21BEE-FAE7-4F16-8807-F08866E69526}"/>
              </a:ext>
            </a:extLst>
          </p:cNvPr>
          <p:cNvSpPr>
            <a:spLocks noGrp="1"/>
          </p:cNvSpPr>
          <p:nvPr>
            <p:ph type="title"/>
          </p:nvPr>
        </p:nvSpPr>
        <p:spPr/>
        <p:txBody>
          <a:bodyPr/>
          <a:lstStyle/>
          <a:p>
            <a:pPr algn="ctr"/>
            <a:r>
              <a:rPr lang="en-US" dirty="0"/>
              <a:t>Hierarchical Clustering</a:t>
            </a:r>
          </a:p>
        </p:txBody>
      </p:sp>
      <p:sp>
        <p:nvSpPr>
          <p:cNvPr id="3" name="Content Placeholder 2">
            <a:extLst>
              <a:ext uri="{FF2B5EF4-FFF2-40B4-BE49-F238E27FC236}">
                <a16:creationId xmlns:a16="http://schemas.microsoft.com/office/drawing/2014/main" id="{24DBED43-684E-4CCC-99EF-48739BE364A1}"/>
              </a:ext>
            </a:extLst>
          </p:cNvPr>
          <p:cNvSpPr>
            <a:spLocks noGrp="1"/>
          </p:cNvSpPr>
          <p:nvPr>
            <p:ph idx="1"/>
          </p:nvPr>
        </p:nvSpPr>
        <p:spPr/>
        <p:txBody>
          <a:bodyPr/>
          <a:lstStyle/>
          <a:p>
            <a:r>
              <a:rPr lang="en-US" dirty="0"/>
              <a:t>The results of hierarchical clustering can be shown using dendrogram. The dendrogram can be interpreted as:</a:t>
            </a:r>
          </a:p>
        </p:txBody>
      </p:sp>
      <p:pic>
        <p:nvPicPr>
          <p:cNvPr id="5" name="Picture 4">
            <a:extLst>
              <a:ext uri="{FF2B5EF4-FFF2-40B4-BE49-F238E27FC236}">
                <a16:creationId xmlns:a16="http://schemas.microsoft.com/office/drawing/2014/main" id="{68DC0D2B-43FB-4455-B8C2-5DB05F9FA9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6440" y="2688590"/>
            <a:ext cx="5334000" cy="4000500"/>
          </a:xfrm>
          <a:prstGeom prst="rect">
            <a:avLst/>
          </a:prstGeom>
        </p:spPr>
      </p:pic>
    </p:spTree>
    <p:extLst>
      <p:ext uri="{BB962C8B-B14F-4D97-AF65-F5344CB8AC3E}">
        <p14:creationId xmlns:p14="http://schemas.microsoft.com/office/powerpoint/2010/main" val="1074400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FE85E-AAAA-4B31-B6C8-1DA000175A86}"/>
              </a:ext>
            </a:extLst>
          </p:cNvPr>
          <p:cNvSpPr>
            <a:spLocks noGrp="1"/>
          </p:cNvSpPr>
          <p:nvPr>
            <p:ph type="title"/>
          </p:nvPr>
        </p:nvSpPr>
        <p:spPr/>
        <p:txBody>
          <a:bodyPr>
            <a:normAutofit/>
          </a:bodyPr>
          <a:lstStyle/>
          <a:p>
            <a:r>
              <a:rPr lang="en-US" sz="3600" dirty="0"/>
              <a:t>Difference between K Means and Hierarchical clustering</a:t>
            </a:r>
          </a:p>
        </p:txBody>
      </p:sp>
      <p:sp>
        <p:nvSpPr>
          <p:cNvPr id="3" name="Content Placeholder 2">
            <a:extLst>
              <a:ext uri="{FF2B5EF4-FFF2-40B4-BE49-F238E27FC236}">
                <a16:creationId xmlns:a16="http://schemas.microsoft.com/office/drawing/2014/main" id="{593AC568-EB6A-446E-929F-2953EBDF10A2}"/>
              </a:ext>
            </a:extLst>
          </p:cNvPr>
          <p:cNvSpPr>
            <a:spLocks noGrp="1"/>
          </p:cNvSpPr>
          <p:nvPr>
            <p:ph idx="1"/>
          </p:nvPr>
        </p:nvSpPr>
        <p:spPr/>
        <p:txBody>
          <a:bodyPr>
            <a:normAutofit fontScale="92500" lnSpcReduction="10000"/>
          </a:bodyPr>
          <a:lstStyle/>
          <a:p>
            <a:r>
              <a:rPr lang="en-US" dirty="0"/>
              <a:t>Hierarchical clustering can’t handle big data well but K Means clustering can. This is because the time complexity of K Means is linear i.e. O(n) while that of hierarchical clustering is quadratic i.e. O(n</a:t>
            </a:r>
            <a:r>
              <a:rPr lang="en-US" baseline="30000" dirty="0"/>
              <a:t>2</a:t>
            </a:r>
            <a:r>
              <a:rPr lang="en-US" dirty="0"/>
              <a:t>).</a:t>
            </a:r>
          </a:p>
          <a:p>
            <a:r>
              <a:rPr lang="en-US" dirty="0"/>
              <a:t>In K Means clustering, since we start with random choice of clusters, the results produced by running the algorithm multiple times might differ. While results are reproducible in Hierarchical clustering.</a:t>
            </a:r>
          </a:p>
          <a:p>
            <a:r>
              <a:rPr lang="en-US" dirty="0"/>
              <a:t>K Means is found to work well when the shape of the clusters is hyper spherical (like circle in 2D, sphere in 3D).</a:t>
            </a:r>
          </a:p>
          <a:p>
            <a:r>
              <a:rPr lang="en-US" dirty="0"/>
              <a:t>K Means clustering requires prior knowledge of K i.e. no. of clusters you want to divide your data into. But, you can stop at whatever number of clusters you find appropriate in hierarchical clustering by interpreting the dendrogram</a:t>
            </a:r>
          </a:p>
          <a:p>
            <a:endParaRPr lang="en-US" dirty="0"/>
          </a:p>
        </p:txBody>
      </p:sp>
    </p:spTree>
    <p:extLst>
      <p:ext uri="{BB962C8B-B14F-4D97-AF65-F5344CB8AC3E}">
        <p14:creationId xmlns:p14="http://schemas.microsoft.com/office/powerpoint/2010/main" val="1641076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114D4-DC70-42E2-B470-974539931D9A}"/>
              </a:ext>
            </a:extLst>
          </p:cNvPr>
          <p:cNvSpPr>
            <a:spLocks noGrp="1"/>
          </p:cNvSpPr>
          <p:nvPr>
            <p:ph type="title"/>
          </p:nvPr>
        </p:nvSpPr>
        <p:spPr/>
        <p:txBody>
          <a:bodyPr/>
          <a:lstStyle/>
          <a:p>
            <a:pPr algn="ctr"/>
            <a:r>
              <a:rPr lang="en-US" dirty="0"/>
              <a:t>Applications of Clustering</a:t>
            </a:r>
          </a:p>
        </p:txBody>
      </p:sp>
      <p:sp>
        <p:nvSpPr>
          <p:cNvPr id="3" name="Content Placeholder 2">
            <a:extLst>
              <a:ext uri="{FF2B5EF4-FFF2-40B4-BE49-F238E27FC236}">
                <a16:creationId xmlns:a16="http://schemas.microsoft.com/office/drawing/2014/main" id="{9B1A4122-781C-4B0C-B1DB-1D3B7DD33954}"/>
              </a:ext>
            </a:extLst>
          </p:cNvPr>
          <p:cNvSpPr>
            <a:spLocks noGrp="1"/>
          </p:cNvSpPr>
          <p:nvPr>
            <p:ph idx="1"/>
          </p:nvPr>
        </p:nvSpPr>
        <p:spPr/>
        <p:txBody>
          <a:bodyPr/>
          <a:lstStyle/>
          <a:p>
            <a:r>
              <a:rPr lang="en-US" dirty="0"/>
              <a:t>Recommendation engines</a:t>
            </a:r>
          </a:p>
          <a:p>
            <a:r>
              <a:rPr lang="en-US" dirty="0"/>
              <a:t>Market segmentation</a:t>
            </a:r>
          </a:p>
          <a:p>
            <a:r>
              <a:rPr lang="en-US" dirty="0"/>
              <a:t>Social network analysis</a:t>
            </a:r>
          </a:p>
          <a:p>
            <a:r>
              <a:rPr lang="en-US" dirty="0"/>
              <a:t>Search result grouping</a:t>
            </a:r>
          </a:p>
          <a:p>
            <a:r>
              <a:rPr lang="en-US" dirty="0"/>
              <a:t>Medical imaging</a:t>
            </a:r>
          </a:p>
          <a:p>
            <a:r>
              <a:rPr lang="en-US" dirty="0"/>
              <a:t>Image segmentation</a:t>
            </a:r>
          </a:p>
          <a:p>
            <a:r>
              <a:rPr lang="en-US" dirty="0"/>
              <a:t>Anomaly detection</a:t>
            </a:r>
          </a:p>
        </p:txBody>
      </p:sp>
    </p:spTree>
    <p:extLst>
      <p:ext uri="{BB962C8B-B14F-4D97-AF65-F5344CB8AC3E}">
        <p14:creationId xmlns:p14="http://schemas.microsoft.com/office/powerpoint/2010/main" val="2457779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AF7E2-9768-4FB0-B4E3-75DD36A45314}"/>
              </a:ext>
            </a:extLst>
          </p:cNvPr>
          <p:cNvSpPr>
            <a:spLocks noGrp="1"/>
          </p:cNvSpPr>
          <p:nvPr>
            <p:ph type="title"/>
          </p:nvPr>
        </p:nvSpPr>
        <p:spPr/>
        <p:txBody>
          <a:bodyPr/>
          <a:lstStyle/>
          <a:p>
            <a:pPr algn="ctr"/>
            <a:r>
              <a:rPr lang="en-US" dirty="0"/>
              <a:t>Clustering</a:t>
            </a:r>
          </a:p>
        </p:txBody>
      </p:sp>
      <p:sp>
        <p:nvSpPr>
          <p:cNvPr id="3" name="Content Placeholder 2">
            <a:extLst>
              <a:ext uri="{FF2B5EF4-FFF2-40B4-BE49-F238E27FC236}">
                <a16:creationId xmlns:a16="http://schemas.microsoft.com/office/drawing/2014/main" id="{7D66FD0F-6935-403B-81CF-576FBEC9E9AA}"/>
              </a:ext>
            </a:extLst>
          </p:cNvPr>
          <p:cNvSpPr>
            <a:spLocks noGrp="1"/>
          </p:cNvSpPr>
          <p:nvPr>
            <p:ph idx="1"/>
          </p:nvPr>
        </p:nvSpPr>
        <p:spPr/>
        <p:txBody>
          <a:bodyPr/>
          <a:lstStyle/>
          <a:p>
            <a:r>
              <a:rPr lang="en-US" dirty="0"/>
              <a:t>Clustering is the task of dividing the population or data points into a number of groups such that data points in the same groups are more similar to other data points in the same group than those in other groups. In simple words, the aim is to segregate groups with similar traits and assign them into clusters.</a:t>
            </a:r>
          </a:p>
          <a:p>
            <a:r>
              <a:rPr lang="en-US" dirty="0"/>
              <a:t>Clustering, or cluster analysis, is used for analyzing data which does not include pre-labeled classes. Data instances are grouped together using the concept of maximizing </a:t>
            </a:r>
            <a:r>
              <a:rPr lang="en-US" dirty="0" err="1"/>
              <a:t>intraclass</a:t>
            </a:r>
            <a:r>
              <a:rPr lang="en-US" dirty="0"/>
              <a:t> similarity and minimizing the similarity between differing classes.</a:t>
            </a:r>
          </a:p>
          <a:p>
            <a:r>
              <a:rPr lang="en-US" dirty="0"/>
              <a:t>Unsupervised Learning technique.</a:t>
            </a:r>
          </a:p>
        </p:txBody>
      </p:sp>
    </p:spTree>
    <p:extLst>
      <p:ext uri="{BB962C8B-B14F-4D97-AF65-F5344CB8AC3E}">
        <p14:creationId xmlns:p14="http://schemas.microsoft.com/office/powerpoint/2010/main" val="1460283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0B4E2-4CBF-4B7D-A6AF-0EBA8E45B42A}"/>
              </a:ext>
            </a:extLst>
          </p:cNvPr>
          <p:cNvSpPr>
            <a:spLocks noGrp="1"/>
          </p:cNvSpPr>
          <p:nvPr>
            <p:ph type="title"/>
          </p:nvPr>
        </p:nvSpPr>
        <p:spPr/>
        <p:txBody>
          <a:bodyPr/>
          <a:lstStyle/>
          <a:p>
            <a:pPr algn="ctr"/>
            <a:r>
              <a:rPr lang="en-US" dirty="0"/>
              <a:t>K-Means Clustering</a:t>
            </a:r>
          </a:p>
        </p:txBody>
      </p:sp>
      <p:sp>
        <p:nvSpPr>
          <p:cNvPr id="3" name="Content Placeholder 2">
            <a:extLst>
              <a:ext uri="{FF2B5EF4-FFF2-40B4-BE49-F238E27FC236}">
                <a16:creationId xmlns:a16="http://schemas.microsoft.com/office/drawing/2014/main" id="{D084458E-4533-40D6-B55D-9D5C31372DD4}"/>
              </a:ext>
            </a:extLst>
          </p:cNvPr>
          <p:cNvSpPr>
            <a:spLocks noGrp="1"/>
          </p:cNvSpPr>
          <p:nvPr>
            <p:ph idx="1"/>
          </p:nvPr>
        </p:nvSpPr>
        <p:spPr/>
        <p:txBody>
          <a:bodyPr/>
          <a:lstStyle/>
          <a:p>
            <a:r>
              <a:rPr lang="en-US" dirty="0"/>
              <a:t>K means is an iterative clustering algorithm that aims to find local maxima in each iteration.</a:t>
            </a:r>
          </a:p>
          <a:p>
            <a:r>
              <a:rPr lang="en-US" dirty="0"/>
              <a:t>Attempts to split data into K groups that are closest to K centroids.</a:t>
            </a:r>
          </a:p>
          <a:p>
            <a:pPr marL="0" indent="0">
              <a:buNone/>
            </a:pPr>
            <a:r>
              <a:rPr lang="en-US" dirty="0"/>
              <a:t>	- Randomly pick K centroids.</a:t>
            </a:r>
          </a:p>
          <a:p>
            <a:pPr marL="0" indent="0">
              <a:buNone/>
            </a:pPr>
            <a:r>
              <a:rPr lang="en-US" dirty="0"/>
              <a:t>	- Assign each data point to the centroid it’s closest to</a:t>
            </a:r>
          </a:p>
          <a:p>
            <a:pPr marL="0" indent="0">
              <a:buNone/>
            </a:pPr>
            <a:r>
              <a:rPr lang="en-US" dirty="0"/>
              <a:t>	- </a:t>
            </a:r>
            <a:r>
              <a:rPr lang="en-US" dirty="0" err="1"/>
              <a:t>Recompute</a:t>
            </a:r>
            <a:r>
              <a:rPr lang="en-US" dirty="0"/>
              <a:t> the centroids based on the average position of each 	   centroid’s points.</a:t>
            </a:r>
          </a:p>
          <a:p>
            <a:pPr marL="0" indent="0">
              <a:buNone/>
            </a:pPr>
            <a:r>
              <a:rPr lang="en-US" dirty="0"/>
              <a:t>If you want to predict the cluster for new points, just find the centroid they are closest to.</a:t>
            </a:r>
          </a:p>
        </p:txBody>
      </p:sp>
    </p:spTree>
    <p:extLst>
      <p:ext uri="{BB962C8B-B14F-4D97-AF65-F5344CB8AC3E}">
        <p14:creationId xmlns:p14="http://schemas.microsoft.com/office/powerpoint/2010/main" val="1184663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857522E-E7E8-4B13-AAEA-3D90FD2D060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62"/>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19">
            <a:extLst>
              <a:ext uri="{FF2B5EF4-FFF2-40B4-BE49-F238E27FC236}">
                <a16:creationId xmlns:a16="http://schemas.microsoft.com/office/drawing/2014/main" id="{51A5673D-423E-4E5D-B642-77D39FECBD1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6487116" cy="6858000"/>
          </a:xfrm>
          <a:custGeom>
            <a:avLst/>
            <a:gdLst>
              <a:gd name="connsiteX0" fmla="*/ 0 w 6487116"/>
              <a:gd name="connsiteY0" fmla="*/ 0 h 6858000"/>
              <a:gd name="connsiteX1" fmla="*/ 1850111 w 6487116"/>
              <a:gd name="connsiteY1" fmla="*/ 0 h 6858000"/>
              <a:gd name="connsiteX2" fmla="*/ 6487116 w 6487116"/>
              <a:gd name="connsiteY2" fmla="*/ 0 h 6858000"/>
              <a:gd name="connsiteX3" fmla="*/ 6487116 w 6487116"/>
              <a:gd name="connsiteY3" fmla="*/ 1900238 h 6858000"/>
              <a:gd name="connsiteX4" fmla="*/ 6116700 w 6487116"/>
              <a:gd name="connsiteY4" fmla="*/ 2178050 h 6858000"/>
              <a:gd name="connsiteX5" fmla="*/ 6112466 w 6487116"/>
              <a:gd name="connsiteY5" fmla="*/ 2184400 h 6858000"/>
              <a:gd name="connsiteX6" fmla="*/ 6106116 w 6487116"/>
              <a:gd name="connsiteY6" fmla="*/ 2193925 h 6858000"/>
              <a:gd name="connsiteX7" fmla="*/ 6099766 w 6487116"/>
              <a:gd name="connsiteY7" fmla="*/ 2201863 h 6858000"/>
              <a:gd name="connsiteX8" fmla="*/ 6099766 w 6487116"/>
              <a:gd name="connsiteY8" fmla="*/ 2211388 h 6858000"/>
              <a:gd name="connsiteX9" fmla="*/ 6099766 w 6487116"/>
              <a:gd name="connsiteY9" fmla="*/ 2220913 h 6858000"/>
              <a:gd name="connsiteX10" fmla="*/ 6106116 w 6487116"/>
              <a:gd name="connsiteY10" fmla="*/ 2228850 h 6858000"/>
              <a:gd name="connsiteX11" fmla="*/ 6112466 w 6487116"/>
              <a:gd name="connsiteY11" fmla="*/ 2238375 h 6858000"/>
              <a:gd name="connsiteX12" fmla="*/ 6116700 w 6487116"/>
              <a:gd name="connsiteY12" fmla="*/ 2244725 h 6858000"/>
              <a:gd name="connsiteX13" fmla="*/ 6487116 w 6487116"/>
              <a:gd name="connsiteY13" fmla="*/ 2522538 h 6858000"/>
              <a:gd name="connsiteX14" fmla="*/ 6487116 w 6487116"/>
              <a:gd name="connsiteY14" fmla="*/ 6858000 h 6858000"/>
              <a:gd name="connsiteX15" fmla="*/ 1850111 w 6487116"/>
              <a:gd name="connsiteY15" fmla="*/ 6858000 h 6858000"/>
              <a:gd name="connsiteX16" fmla="*/ 0 w 6487116"/>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487116" h="6858000">
                <a:moveTo>
                  <a:pt x="0" y="0"/>
                </a:moveTo>
                <a:lnTo>
                  <a:pt x="1850111" y="0"/>
                </a:lnTo>
                <a:lnTo>
                  <a:pt x="6487116" y="0"/>
                </a:lnTo>
                <a:lnTo>
                  <a:pt x="6487116" y="1900238"/>
                </a:lnTo>
                <a:lnTo>
                  <a:pt x="6116700" y="2178050"/>
                </a:lnTo>
                <a:lnTo>
                  <a:pt x="6112466" y="2184400"/>
                </a:lnTo>
                <a:lnTo>
                  <a:pt x="6106116" y="2193925"/>
                </a:lnTo>
                <a:lnTo>
                  <a:pt x="6099766" y="2201863"/>
                </a:lnTo>
                <a:lnTo>
                  <a:pt x="6099766" y="2211388"/>
                </a:lnTo>
                <a:lnTo>
                  <a:pt x="6099766" y="2220913"/>
                </a:lnTo>
                <a:lnTo>
                  <a:pt x="6106116" y="2228850"/>
                </a:lnTo>
                <a:lnTo>
                  <a:pt x="6112466" y="2238375"/>
                </a:lnTo>
                <a:lnTo>
                  <a:pt x="6116700" y="2244725"/>
                </a:lnTo>
                <a:lnTo>
                  <a:pt x="6487116" y="2522538"/>
                </a:lnTo>
                <a:lnTo>
                  <a:pt x="6487116" y="6858000"/>
                </a:lnTo>
                <a:lnTo>
                  <a:pt x="1850111"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ounded Rectangle 15">
            <a:extLst>
              <a:ext uri="{FF2B5EF4-FFF2-40B4-BE49-F238E27FC236}">
                <a16:creationId xmlns:a16="http://schemas.microsoft.com/office/drawing/2014/main" id="{BB08DC4E-794F-43A6-9197-15C12A7E593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8932" y="958640"/>
            <a:ext cx="4419604" cy="4945244"/>
          </a:xfrm>
          <a:prstGeom prst="roundRect">
            <a:avLst>
              <a:gd name="adj" fmla="val 3513"/>
            </a:avLst>
          </a:prstGeom>
          <a:solidFill>
            <a:srgbClr val="FFFFFF"/>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ball&#10;&#10;Description generated with high confidence">
            <a:extLst>
              <a:ext uri="{FF2B5EF4-FFF2-40B4-BE49-F238E27FC236}">
                <a16:creationId xmlns:a16="http://schemas.microsoft.com/office/drawing/2014/main" id="{4A618030-59DF-4E72-8896-38C339788A88}"/>
              </a:ext>
            </a:extLst>
          </p:cNvPr>
          <p:cNvPicPr>
            <a:picLocks noChangeAspect="1"/>
          </p:cNvPicPr>
          <p:nvPr/>
        </p:nvPicPr>
        <p:blipFill rotWithShape="1">
          <a:blip r:embed="rId2">
            <a:extLst>
              <a:ext uri="{28A0092B-C50C-407E-A947-70E740481C1C}">
                <a14:useLocalDpi xmlns:a14="http://schemas.microsoft.com/office/drawing/2010/main" val="0"/>
              </a:ext>
            </a:extLst>
          </a:blip>
          <a:srcRect l="9416"/>
          <a:stretch/>
        </p:blipFill>
        <p:spPr>
          <a:xfrm>
            <a:off x="7410517" y="1258529"/>
            <a:ext cx="3832042" cy="4330205"/>
          </a:xfrm>
          <a:prstGeom prst="rect">
            <a:avLst/>
          </a:prstGeom>
        </p:spPr>
      </p:pic>
      <p:sp>
        <p:nvSpPr>
          <p:cNvPr id="2" name="Title 1">
            <a:extLst>
              <a:ext uri="{FF2B5EF4-FFF2-40B4-BE49-F238E27FC236}">
                <a16:creationId xmlns:a16="http://schemas.microsoft.com/office/drawing/2014/main" id="{FE6B597A-5879-4DCE-B915-EE78F24F2E5B}"/>
              </a:ext>
            </a:extLst>
          </p:cNvPr>
          <p:cNvSpPr>
            <a:spLocks noGrp="1"/>
          </p:cNvSpPr>
          <p:nvPr>
            <p:ph type="title"/>
          </p:nvPr>
        </p:nvSpPr>
        <p:spPr>
          <a:xfrm>
            <a:off x="838200" y="365125"/>
            <a:ext cx="4908082" cy="1325563"/>
          </a:xfrm>
        </p:spPr>
        <p:txBody>
          <a:bodyPr>
            <a:normAutofit/>
          </a:bodyPr>
          <a:lstStyle/>
          <a:p>
            <a:r>
              <a:rPr lang="en-US" sz="4000"/>
              <a:t>K-Means Clustering Working</a:t>
            </a:r>
          </a:p>
        </p:txBody>
      </p:sp>
      <p:sp>
        <p:nvSpPr>
          <p:cNvPr id="3" name="Content Placeholder 2">
            <a:extLst>
              <a:ext uri="{FF2B5EF4-FFF2-40B4-BE49-F238E27FC236}">
                <a16:creationId xmlns:a16="http://schemas.microsoft.com/office/drawing/2014/main" id="{EC25814C-77AC-43F6-9865-96DE0C086828}"/>
              </a:ext>
            </a:extLst>
          </p:cNvPr>
          <p:cNvSpPr>
            <a:spLocks noGrp="1"/>
          </p:cNvSpPr>
          <p:nvPr>
            <p:ph idx="1"/>
          </p:nvPr>
        </p:nvSpPr>
        <p:spPr>
          <a:xfrm>
            <a:off x="838200" y="1825625"/>
            <a:ext cx="4908082" cy="4351338"/>
          </a:xfrm>
        </p:spPr>
        <p:txBody>
          <a:bodyPr>
            <a:normAutofit/>
          </a:bodyPr>
          <a:lstStyle/>
          <a:p>
            <a:pPr marL="0" indent="0">
              <a:buNone/>
            </a:pPr>
            <a:r>
              <a:rPr lang="en-US" dirty="0"/>
              <a:t>This algorithm works in these 5 steps :</a:t>
            </a:r>
          </a:p>
          <a:p>
            <a:r>
              <a:rPr lang="en-US" dirty="0"/>
              <a:t>Specify the desired number of clusters K : Let us choose k=2 for these 5 data points in 2-D space.</a:t>
            </a:r>
          </a:p>
        </p:txBody>
      </p:sp>
    </p:spTree>
    <p:extLst>
      <p:ext uri="{BB962C8B-B14F-4D97-AF65-F5344CB8AC3E}">
        <p14:creationId xmlns:p14="http://schemas.microsoft.com/office/powerpoint/2010/main" val="2721098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857522E-E7E8-4B13-AAEA-3D90FD2D060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62"/>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19">
            <a:extLst>
              <a:ext uri="{FF2B5EF4-FFF2-40B4-BE49-F238E27FC236}">
                <a16:creationId xmlns:a16="http://schemas.microsoft.com/office/drawing/2014/main" id="{51A5673D-423E-4E5D-B642-77D39FECBD1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6487116" cy="6858000"/>
          </a:xfrm>
          <a:custGeom>
            <a:avLst/>
            <a:gdLst>
              <a:gd name="connsiteX0" fmla="*/ 0 w 6487116"/>
              <a:gd name="connsiteY0" fmla="*/ 0 h 6858000"/>
              <a:gd name="connsiteX1" fmla="*/ 1850111 w 6487116"/>
              <a:gd name="connsiteY1" fmla="*/ 0 h 6858000"/>
              <a:gd name="connsiteX2" fmla="*/ 6487116 w 6487116"/>
              <a:gd name="connsiteY2" fmla="*/ 0 h 6858000"/>
              <a:gd name="connsiteX3" fmla="*/ 6487116 w 6487116"/>
              <a:gd name="connsiteY3" fmla="*/ 1900238 h 6858000"/>
              <a:gd name="connsiteX4" fmla="*/ 6116700 w 6487116"/>
              <a:gd name="connsiteY4" fmla="*/ 2178050 h 6858000"/>
              <a:gd name="connsiteX5" fmla="*/ 6112466 w 6487116"/>
              <a:gd name="connsiteY5" fmla="*/ 2184400 h 6858000"/>
              <a:gd name="connsiteX6" fmla="*/ 6106116 w 6487116"/>
              <a:gd name="connsiteY6" fmla="*/ 2193925 h 6858000"/>
              <a:gd name="connsiteX7" fmla="*/ 6099766 w 6487116"/>
              <a:gd name="connsiteY7" fmla="*/ 2201863 h 6858000"/>
              <a:gd name="connsiteX8" fmla="*/ 6099766 w 6487116"/>
              <a:gd name="connsiteY8" fmla="*/ 2211388 h 6858000"/>
              <a:gd name="connsiteX9" fmla="*/ 6099766 w 6487116"/>
              <a:gd name="connsiteY9" fmla="*/ 2220913 h 6858000"/>
              <a:gd name="connsiteX10" fmla="*/ 6106116 w 6487116"/>
              <a:gd name="connsiteY10" fmla="*/ 2228850 h 6858000"/>
              <a:gd name="connsiteX11" fmla="*/ 6112466 w 6487116"/>
              <a:gd name="connsiteY11" fmla="*/ 2238375 h 6858000"/>
              <a:gd name="connsiteX12" fmla="*/ 6116700 w 6487116"/>
              <a:gd name="connsiteY12" fmla="*/ 2244725 h 6858000"/>
              <a:gd name="connsiteX13" fmla="*/ 6487116 w 6487116"/>
              <a:gd name="connsiteY13" fmla="*/ 2522538 h 6858000"/>
              <a:gd name="connsiteX14" fmla="*/ 6487116 w 6487116"/>
              <a:gd name="connsiteY14" fmla="*/ 6858000 h 6858000"/>
              <a:gd name="connsiteX15" fmla="*/ 1850111 w 6487116"/>
              <a:gd name="connsiteY15" fmla="*/ 6858000 h 6858000"/>
              <a:gd name="connsiteX16" fmla="*/ 0 w 6487116"/>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487116" h="6858000">
                <a:moveTo>
                  <a:pt x="0" y="0"/>
                </a:moveTo>
                <a:lnTo>
                  <a:pt x="1850111" y="0"/>
                </a:lnTo>
                <a:lnTo>
                  <a:pt x="6487116" y="0"/>
                </a:lnTo>
                <a:lnTo>
                  <a:pt x="6487116" y="1900238"/>
                </a:lnTo>
                <a:lnTo>
                  <a:pt x="6116700" y="2178050"/>
                </a:lnTo>
                <a:lnTo>
                  <a:pt x="6112466" y="2184400"/>
                </a:lnTo>
                <a:lnTo>
                  <a:pt x="6106116" y="2193925"/>
                </a:lnTo>
                <a:lnTo>
                  <a:pt x="6099766" y="2201863"/>
                </a:lnTo>
                <a:lnTo>
                  <a:pt x="6099766" y="2211388"/>
                </a:lnTo>
                <a:lnTo>
                  <a:pt x="6099766" y="2220913"/>
                </a:lnTo>
                <a:lnTo>
                  <a:pt x="6106116" y="2228850"/>
                </a:lnTo>
                <a:lnTo>
                  <a:pt x="6112466" y="2238375"/>
                </a:lnTo>
                <a:lnTo>
                  <a:pt x="6116700" y="2244725"/>
                </a:lnTo>
                <a:lnTo>
                  <a:pt x="6487116" y="2522538"/>
                </a:lnTo>
                <a:lnTo>
                  <a:pt x="6487116" y="6858000"/>
                </a:lnTo>
                <a:lnTo>
                  <a:pt x="1850111"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ounded Rectangle 15">
            <a:extLst>
              <a:ext uri="{FF2B5EF4-FFF2-40B4-BE49-F238E27FC236}">
                <a16:creationId xmlns:a16="http://schemas.microsoft.com/office/drawing/2014/main" id="{BB08DC4E-794F-43A6-9197-15C12A7E593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8932" y="958640"/>
            <a:ext cx="4419604" cy="4945244"/>
          </a:xfrm>
          <a:prstGeom prst="roundRect">
            <a:avLst>
              <a:gd name="adj" fmla="val 3513"/>
            </a:avLst>
          </a:prstGeom>
          <a:solidFill>
            <a:srgbClr val="FFFFFF"/>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ball&#10;&#10;Description generated with high confidence">
            <a:extLst>
              <a:ext uri="{FF2B5EF4-FFF2-40B4-BE49-F238E27FC236}">
                <a16:creationId xmlns:a16="http://schemas.microsoft.com/office/drawing/2014/main" id="{4A618030-59DF-4E72-8896-38C339788A88}"/>
              </a:ext>
            </a:extLst>
          </p:cNvPr>
          <p:cNvPicPr>
            <a:picLocks noChangeAspect="1"/>
          </p:cNvPicPr>
          <p:nvPr/>
        </p:nvPicPr>
        <p:blipFill rotWithShape="1">
          <a:blip r:embed="rId2">
            <a:extLst>
              <a:ext uri="{28A0092B-C50C-407E-A947-70E740481C1C}">
                <a14:useLocalDpi xmlns:a14="http://schemas.microsoft.com/office/drawing/2010/main" val="0"/>
              </a:ext>
            </a:extLst>
          </a:blip>
          <a:srcRect l="9416"/>
          <a:stretch/>
        </p:blipFill>
        <p:spPr>
          <a:xfrm>
            <a:off x="7410517" y="1258529"/>
            <a:ext cx="3832042" cy="4330205"/>
          </a:xfrm>
          <a:prstGeom prst="rect">
            <a:avLst/>
          </a:prstGeom>
        </p:spPr>
      </p:pic>
      <p:sp>
        <p:nvSpPr>
          <p:cNvPr id="2" name="Title 1">
            <a:extLst>
              <a:ext uri="{FF2B5EF4-FFF2-40B4-BE49-F238E27FC236}">
                <a16:creationId xmlns:a16="http://schemas.microsoft.com/office/drawing/2014/main" id="{FE6B597A-5879-4DCE-B915-EE78F24F2E5B}"/>
              </a:ext>
            </a:extLst>
          </p:cNvPr>
          <p:cNvSpPr>
            <a:spLocks noGrp="1"/>
          </p:cNvSpPr>
          <p:nvPr>
            <p:ph type="title"/>
          </p:nvPr>
        </p:nvSpPr>
        <p:spPr>
          <a:xfrm>
            <a:off x="838200" y="365125"/>
            <a:ext cx="4908082" cy="1325563"/>
          </a:xfrm>
        </p:spPr>
        <p:txBody>
          <a:bodyPr>
            <a:normAutofit/>
          </a:bodyPr>
          <a:lstStyle/>
          <a:p>
            <a:r>
              <a:rPr lang="en-US" sz="4000"/>
              <a:t>K-Means Clustering Working</a:t>
            </a:r>
          </a:p>
        </p:txBody>
      </p:sp>
      <p:sp>
        <p:nvSpPr>
          <p:cNvPr id="3" name="Content Placeholder 2">
            <a:extLst>
              <a:ext uri="{FF2B5EF4-FFF2-40B4-BE49-F238E27FC236}">
                <a16:creationId xmlns:a16="http://schemas.microsoft.com/office/drawing/2014/main" id="{EC25814C-77AC-43F6-9865-96DE0C086828}"/>
              </a:ext>
            </a:extLst>
          </p:cNvPr>
          <p:cNvSpPr>
            <a:spLocks noGrp="1"/>
          </p:cNvSpPr>
          <p:nvPr>
            <p:ph idx="1"/>
          </p:nvPr>
        </p:nvSpPr>
        <p:spPr>
          <a:xfrm>
            <a:off x="838200" y="1825625"/>
            <a:ext cx="4908082" cy="4351338"/>
          </a:xfrm>
        </p:spPr>
        <p:txBody>
          <a:bodyPr>
            <a:normAutofit/>
          </a:bodyPr>
          <a:lstStyle/>
          <a:p>
            <a:r>
              <a:rPr lang="en-US" dirty="0"/>
              <a:t>Randomly assign each data point to a cluster : Let’s assign three points in cluster 1 shown using red color and two points in cluster 2 shown using grey color.</a:t>
            </a:r>
          </a:p>
        </p:txBody>
      </p:sp>
    </p:spTree>
    <p:extLst>
      <p:ext uri="{BB962C8B-B14F-4D97-AF65-F5344CB8AC3E}">
        <p14:creationId xmlns:p14="http://schemas.microsoft.com/office/powerpoint/2010/main" val="1267127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0857522E-E7E8-4B13-AAEA-3D90FD2D060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62"/>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19">
            <a:extLst>
              <a:ext uri="{FF2B5EF4-FFF2-40B4-BE49-F238E27FC236}">
                <a16:creationId xmlns:a16="http://schemas.microsoft.com/office/drawing/2014/main" id="{51A5673D-423E-4E5D-B642-77D39FECBD1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6487116" cy="6858000"/>
          </a:xfrm>
          <a:custGeom>
            <a:avLst/>
            <a:gdLst>
              <a:gd name="connsiteX0" fmla="*/ 0 w 6487116"/>
              <a:gd name="connsiteY0" fmla="*/ 0 h 6858000"/>
              <a:gd name="connsiteX1" fmla="*/ 1850111 w 6487116"/>
              <a:gd name="connsiteY1" fmla="*/ 0 h 6858000"/>
              <a:gd name="connsiteX2" fmla="*/ 6487116 w 6487116"/>
              <a:gd name="connsiteY2" fmla="*/ 0 h 6858000"/>
              <a:gd name="connsiteX3" fmla="*/ 6487116 w 6487116"/>
              <a:gd name="connsiteY3" fmla="*/ 1900238 h 6858000"/>
              <a:gd name="connsiteX4" fmla="*/ 6116700 w 6487116"/>
              <a:gd name="connsiteY4" fmla="*/ 2178050 h 6858000"/>
              <a:gd name="connsiteX5" fmla="*/ 6112466 w 6487116"/>
              <a:gd name="connsiteY5" fmla="*/ 2184400 h 6858000"/>
              <a:gd name="connsiteX6" fmla="*/ 6106116 w 6487116"/>
              <a:gd name="connsiteY6" fmla="*/ 2193925 h 6858000"/>
              <a:gd name="connsiteX7" fmla="*/ 6099766 w 6487116"/>
              <a:gd name="connsiteY7" fmla="*/ 2201863 h 6858000"/>
              <a:gd name="connsiteX8" fmla="*/ 6099766 w 6487116"/>
              <a:gd name="connsiteY8" fmla="*/ 2211388 h 6858000"/>
              <a:gd name="connsiteX9" fmla="*/ 6099766 w 6487116"/>
              <a:gd name="connsiteY9" fmla="*/ 2220913 h 6858000"/>
              <a:gd name="connsiteX10" fmla="*/ 6106116 w 6487116"/>
              <a:gd name="connsiteY10" fmla="*/ 2228850 h 6858000"/>
              <a:gd name="connsiteX11" fmla="*/ 6112466 w 6487116"/>
              <a:gd name="connsiteY11" fmla="*/ 2238375 h 6858000"/>
              <a:gd name="connsiteX12" fmla="*/ 6116700 w 6487116"/>
              <a:gd name="connsiteY12" fmla="*/ 2244725 h 6858000"/>
              <a:gd name="connsiteX13" fmla="*/ 6487116 w 6487116"/>
              <a:gd name="connsiteY13" fmla="*/ 2522538 h 6858000"/>
              <a:gd name="connsiteX14" fmla="*/ 6487116 w 6487116"/>
              <a:gd name="connsiteY14" fmla="*/ 6858000 h 6858000"/>
              <a:gd name="connsiteX15" fmla="*/ 1850111 w 6487116"/>
              <a:gd name="connsiteY15" fmla="*/ 6858000 h 6858000"/>
              <a:gd name="connsiteX16" fmla="*/ 0 w 6487116"/>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487116" h="6858000">
                <a:moveTo>
                  <a:pt x="0" y="0"/>
                </a:moveTo>
                <a:lnTo>
                  <a:pt x="1850111" y="0"/>
                </a:lnTo>
                <a:lnTo>
                  <a:pt x="6487116" y="0"/>
                </a:lnTo>
                <a:lnTo>
                  <a:pt x="6487116" y="1900238"/>
                </a:lnTo>
                <a:lnTo>
                  <a:pt x="6116700" y="2178050"/>
                </a:lnTo>
                <a:lnTo>
                  <a:pt x="6112466" y="2184400"/>
                </a:lnTo>
                <a:lnTo>
                  <a:pt x="6106116" y="2193925"/>
                </a:lnTo>
                <a:lnTo>
                  <a:pt x="6099766" y="2201863"/>
                </a:lnTo>
                <a:lnTo>
                  <a:pt x="6099766" y="2211388"/>
                </a:lnTo>
                <a:lnTo>
                  <a:pt x="6099766" y="2220913"/>
                </a:lnTo>
                <a:lnTo>
                  <a:pt x="6106116" y="2228850"/>
                </a:lnTo>
                <a:lnTo>
                  <a:pt x="6112466" y="2238375"/>
                </a:lnTo>
                <a:lnTo>
                  <a:pt x="6116700" y="2244725"/>
                </a:lnTo>
                <a:lnTo>
                  <a:pt x="6487116" y="2522538"/>
                </a:lnTo>
                <a:lnTo>
                  <a:pt x="6487116" y="6858000"/>
                </a:lnTo>
                <a:lnTo>
                  <a:pt x="1850111"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Rounded Rectangle 15">
            <a:extLst>
              <a:ext uri="{FF2B5EF4-FFF2-40B4-BE49-F238E27FC236}">
                <a16:creationId xmlns:a16="http://schemas.microsoft.com/office/drawing/2014/main" id="{BB08DC4E-794F-43A6-9197-15C12A7E593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8932" y="958640"/>
            <a:ext cx="4419604" cy="4945244"/>
          </a:xfrm>
          <a:prstGeom prst="roundRect">
            <a:avLst>
              <a:gd name="adj" fmla="val 3513"/>
            </a:avLst>
          </a:prstGeom>
          <a:solidFill>
            <a:srgbClr val="FFFFFF"/>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00687D3-8A0E-426A-90FB-7DAD1BCB9A09}"/>
              </a:ext>
            </a:extLst>
          </p:cNvPr>
          <p:cNvPicPr>
            <a:picLocks noChangeAspect="1"/>
          </p:cNvPicPr>
          <p:nvPr/>
        </p:nvPicPr>
        <p:blipFill rotWithShape="1">
          <a:blip r:embed="rId2">
            <a:extLst>
              <a:ext uri="{28A0092B-C50C-407E-A947-70E740481C1C}">
                <a14:useLocalDpi xmlns:a14="http://schemas.microsoft.com/office/drawing/2010/main" val="0"/>
              </a:ext>
            </a:extLst>
          </a:blip>
          <a:srcRect l="9947"/>
          <a:stretch/>
        </p:blipFill>
        <p:spPr>
          <a:xfrm>
            <a:off x="7410517" y="1258529"/>
            <a:ext cx="3832042" cy="4330205"/>
          </a:xfrm>
          <a:prstGeom prst="rect">
            <a:avLst/>
          </a:prstGeom>
        </p:spPr>
      </p:pic>
      <p:sp>
        <p:nvSpPr>
          <p:cNvPr id="2" name="Title 1">
            <a:extLst>
              <a:ext uri="{FF2B5EF4-FFF2-40B4-BE49-F238E27FC236}">
                <a16:creationId xmlns:a16="http://schemas.microsoft.com/office/drawing/2014/main" id="{FE6B597A-5879-4DCE-B915-EE78F24F2E5B}"/>
              </a:ext>
            </a:extLst>
          </p:cNvPr>
          <p:cNvSpPr>
            <a:spLocks noGrp="1"/>
          </p:cNvSpPr>
          <p:nvPr>
            <p:ph type="title"/>
          </p:nvPr>
        </p:nvSpPr>
        <p:spPr>
          <a:xfrm>
            <a:off x="838200" y="365125"/>
            <a:ext cx="4908082" cy="1325563"/>
          </a:xfrm>
        </p:spPr>
        <p:txBody>
          <a:bodyPr>
            <a:normAutofit/>
          </a:bodyPr>
          <a:lstStyle/>
          <a:p>
            <a:r>
              <a:rPr lang="en-US" sz="4000"/>
              <a:t>K-Means Clustering Working</a:t>
            </a:r>
          </a:p>
        </p:txBody>
      </p:sp>
      <p:sp>
        <p:nvSpPr>
          <p:cNvPr id="3" name="Content Placeholder 2">
            <a:extLst>
              <a:ext uri="{FF2B5EF4-FFF2-40B4-BE49-F238E27FC236}">
                <a16:creationId xmlns:a16="http://schemas.microsoft.com/office/drawing/2014/main" id="{EC25814C-77AC-43F6-9865-96DE0C086828}"/>
              </a:ext>
            </a:extLst>
          </p:cNvPr>
          <p:cNvSpPr>
            <a:spLocks noGrp="1"/>
          </p:cNvSpPr>
          <p:nvPr>
            <p:ph idx="1"/>
          </p:nvPr>
        </p:nvSpPr>
        <p:spPr>
          <a:xfrm>
            <a:off x="838200" y="1825625"/>
            <a:ext cx="4908082" cy="4351338"/>
          </a:xfrm>
        </p:spPr>
        <p:txBody>
          <a:bodyPr>
            <a:normAutofit/>
          </a:bodyPr>
          <a:lstStyle/>
          <a:p>
            <a:r>
              <a:rPr lang="en-US" dirty="0"/>
              <a:t>Compute cluster centroids : The centroid of data points in the red cluster is shown using red cross and those in grey cluster using grey cross.</a:t>
            </a:r>
          </a:p>
        </p:txBody>
      </p:sp>
    </p:spTree>
    <p:extLst>
      <p:ext uri="{BB962C8B-B14F-4D97-AF65-F5344CB8AC3E}">
        <p14:creationId xmlns:p14="http://schemas.microsoft.com/office/powerpoint/2010/main" val="3360617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0857522E-E7E8-4B13-AAEA-3D90FD2D060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62"/>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19">
            <a:extLst>
              <a:ext uri="{FF2B5EF4-FFF2-40B4-BE49-F238E27FC236}">
                <a16:creationId xmlns:a16="http://schemas.microsoft.com/office/drawing/2014/main" id="{51A5673D-423E-4E5D-B642-77D39FECBD1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6487116" cy="6858000"/>
          </a:xfrm>
          <a:custGeom>
            <a:avLst/>
            <a:gdLst>
              <a:gd name="connsiteX0" fmla="*/ 0 w 6487116"/>
              <a:gd name="connsiteY0" fmla="*/ 0 h 6858000"/>
              <a:gd name="connsiteX1" fmla="*/ 1850111 w 6487116"/>
              <a:gd name="connsiteY1" fmla="*/ 0 h 6858000"/>
              <a:gd name="connsiteX2" fmla="*/ 6487116 w 6487116"/>
              <a:gd name="connsiteY2" fmla="*/ 0 h 6858000"/>
              <a:gd name="connsiteX3" fmla="*/ 6487116 w 6487116"/>
              <a:gd name="connsiteY3" fmla="*/ 1900238 h 6858000"/>
              <a:gd name="connsiteX4" fmla="*/ 6116700 w 6487116"/>
              <a:gd name="connsiteY4" fmla="*/ 2178050 h 6858000"/>
              <a:gd name="connsiteX5" fmla="*/ 6112466 w 6487116"/>
              <a:gd name="connsiteY5" fmla="*/ 2184400 h 6858000"/>
              <a:gd name="connsiteX6" fmla="*/ 6106116 w 6487116"/>
              <a:gd name="connsiteY6" fmla="*/ 2193925 h 6858000"/>
              <a:gd name="connsiteX7" fmla="*/ 6099766 w 6487116"/>
              <a:gd name="connsiteY7" fmla="*/ 2201863 h 6858000"/>
              <a:gd name="connsiteX8" fmla="*/ 6099766 w 6487116"/>
              <a:gd name="connsiteY8" fmla="*/ 2211388 h 6858000"/>
              <a:gd name="connsiteX9" fmla="*/ 6099766 w 6487116"/>
              <a:gd name="connsiteY9" fmla="*/ 2220913 h 6858000"/>
              <a:gd name="connsiteX10" fmla="*/ 6106116 w 6487116"/>
              <a:gd name="connsiteY10" fmla="*/ 2228850 h 6858000"/>
              <a:gd name="connsiteX11" fmla="*/ 6112466 w 6487116"/>
              <a:gd name="connsiteY11" fmla="*/ 2238375 h 6858000"/>
              <a:gd name="connsiteX12" fmla="*/ 6116700 w 6487116"/>
              <a:gd name="connsiteY12" fmla="*/ 2244725 h 6858000"/>
              <a:gd name="connsiteX13" fmla="*/ 6487116 w 6487116"/>
              <a:gd name="connsiteY13" fmla="*/ 2522538 h 6858000"/>
              <a:gd name="connsiteX14" fmla="*/ 6487116 w 6487116"/>
              <a:gd name="connsiteY14" fmla="*/ 6858000 h 6858000"/>
              <a:gd name="connsiteX15" fmla="*/ 1850111 w 6487116"/>
              <a:gd name="connsiteY15" fmla="*/ 6858000 h 6858000"/>
              <a:gd name="connsiteX16" fmla="*/ 0 w 6487116"/>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487116" h="6858000">
                <a:moveTo>
                  <a:pt x="0" y="0"/>
                </a:moveTo>
                <a:lnTo>
                  <a:pt x="1850111" y="0"/>
                </a:lnTo>
                <a:lnTo>
                  <a:pt x="6487116" y="0"/>
                </a:lnTo>
                <a:lnTo>
                  <a:pt x="6487116" y="1900238"/>
                </a:lnTo>
                <a:lnTo>
                  <a:pt x="6116700" y="2178050"/>
                </a:lnTo>
                <a:lnTo>
                  <a:pt x="6112466" y="2184400"/>
                </a:lnTo>
                <a:lnTo>
                  <a:pt x="6106116" y="2193925"/>
                </a:lnTo>
                <a:lnTo>
                  <a:pt x="6099766" y="2201863"/>
                </a:lnTo>
                <a:lnTo>
                  <a:pt x="6099766" y="2211388"/>
                </a:lnTo>
                <a:lnTo>
                  <a:pt x="6099766" y="2220913"/>
                </a:lnTo>
                <a:lnTo>
                  <a:pt x="6106116" y="2228850"/>
                </a:lnTo>
                <a:lnTo>
                  <a:pt x="6112466" y="2238375"/>
                </a:lnTo>
                <a:lnTo>
                  <a:pt x="6116700" y="2244725"/>
                </a:lnTo>
                <a:lnTo>
                  <a:pt x="6487116" y="2522538"/>
                </a:lnTo>
                <a:lnTo>
                  <a:pt x="6487116" y="6858000"/>
                </a:lnTo>
                <a:lnTo>
                  <a:pt x="1850111"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Rounded Rectangle 15">
            <a:extLst>
              <a:ext uri="{FF2B5EF4-FFF2-40B4-BE49-F238E27FC236}">
                <a16:creationId xmlns:a16="http://schemas.microsoft.com/office/drawing/2014/main" id="{BB08DC4E-794F-43A6-9197-15C12A7E593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8932" y="958640"/>
            <a:ext cx="4419604" cy="4945244"/>
          </a:xfrm>
          <a:prstGeom prst="roundRect">
            <a:avLst>
              <a:gd name="adj" fmla="val 3513"/>
            </a:avLst>
          </a:prstGeom>
          <a:solidFill>
            <a:srgbClr val="FFFFFF"/>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00687D3-8A0E-426A-90FB-7DAD1BCB9A09}"/>
              </a:ext>
            </a:extLst>
          </p:cNvPr>
          <p:cNvPicPr>
            <a:picLocks noChangeAspect="1"/>
          </p:cNvPicPr>
          <p:nvPr/>
        </p:nvPicPr>
        <p:blipFill rotWithShape="1">
          <a:blip r:embed="rId2">
            <a:extLst>
              <a:ext uri="{28A0092B-C50C-407E-A947-70E740481C1C}">
                <a14:useLocalDpi xmlns:a14="http://schemas.microsoft.com/office/drawing/2010/main" val="0"/>
              </a:ext>
            </a:extLst>
          </a:blip>
          <a:srcRect l="9947"/>
          <a:stretch/>
        </p:blipFill>
        <p:spPr>
          <a:xfrm>
            <a:off x="7410517" y="1258529"/>
            <a:ext cx="3832042" cy="4330205"/>
          </a:xfrm>
          <a:prstGeom prst="rect">
            <a:avLst/>
          </a:prstGeom>
        </p:spPr>
      </p:pic>
      <p:sp>
        <p:nvSpPr>
          <p:cNvPr id="2" name="Title 1">
            <a:extLst>
              <a:ext uri="{FF2B5EF4-FFF2-40B4-BE49-F238E27FC236}">
                <a16:creationId xmlns:a16="http://schemas.microsoft.com/office/drawing/2014/main" id="{FE6B597A-5879-4DCE-B915-EE78F24F2E5B}"/>
              </a:ext>
            </a:extLst>
          </p:cNvPr>
          <p:cNvSpPr>
            <a:spLocks noGrp="1"/>
          </p:cNvSpPr>
          <p:nvPr>
            <p:ph type="title"/>
          </p:nvPr>
        </p:nvSpPr>
        <p:spPr>
          <a:xfrm>
            <a:off x="838200" y="365125"/>
            <a:ext cx="4908082" cy="1325563"/>
          </a:xfrm>
        </p:spPr>
        <p:txBody>
          <a:bodyPr>
            <a:normAutofit/>
          </a:bodyPr>
          <a:lstStyle/>
          <a:p>
            <a:r>
              <a:rPr lang="en-US" sz="4000"/>
              <a:t>K-Means Clustering Working</a:t>
            </a:r>
          </a:p>
        </p:txBody>
      </p:sp>
      <p:sp>
        <p:nvSpPr>
          <p:cNvPr id="3" name="Content Placeholder 2">
            <a:extLst>
              <a:ext uri="{FF2B5EF4-FFF2-40B4-BE49-F238E27FC236}">
                <a16:creationId xmlns:a16="http://schemas.microsoft.com/office/drawing/2014/main" id="{EC25814C-77AC-43F6-9865-96DE0C086828}"/>
              </a:ext>
            </a:extLst>
          </p:cNvPr>
          <p:cNvSpPr>
            <a:spLocks noGrp="1"/>
          </p:cNvSpPr>
          <p:nvPr>
            <p:ph idx="1"/>
          </p:nvPr>
        </p:nvSpPr>
        <p:spPr>
          <a:xfrm>
            <a:off x="838200" y="1825625"/>
            <a:ext cx="4908082" cy="4351338"/>
          </a:xfrm>
        </p:spPr>
        <p:txBody>
          <a:bodyPr>
            <a:normAutofit/>
          </a:bodyPr>
          <a:lstStyle/>
          <a:p>
            <a:r>
              <a:rPr lang="en-US" dirty="0"/>
              <a:t>Re-assign each point to the closest cluster centroid : Note that only the data point at the bottom is assigned to the red cluster even though its closer to the centroid of grey cluster. Thus, we assign that data point into grey cluster</a:t>
            </a:r>
          </a:p>
        </p:txBody>
      </p:sp>
    </p:spTree>
    <p:extLst>
      <p:ext uri="{BB962C8B-B14F-4D97-AF65-F5344CB8AC3E}">
        <p14:creationId xmlns:p14="http://schemas.microsoft.com/office/powerpoint/2010/main" val="2866699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0857522E-E7E8-4B13-AAEA-3D90FD2D060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62"/>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19">
            <a:extLst>
              <a:ext uri="{FF2B5EF4-FFF2-40B4-BE49-F238E27FC236}">
                <a16:creationId xmlns:a16="http://schemas.microsoft.com/office/drawing/2014/main" id="{51A5673D-423E-4E5D-B642-77D39FECBD1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6487116" cy="6858000"/>
          </a:xfrm>
          <a:custGeom>
            <a:avLst/>
            <a:gdLst>
              <a:gd name="connsiteX0" fmla="*/ 0 w 6487116"/>
              <a:gd name="connsiteY0" fmla="*/ 0 h 6858000"/>
              <a:gd name="connsiteX1" fmla="*/ 1850111 w 6487116"/>
              <a:gd name="connsiteY1" fmla="*/ 0 h 6858000"/>
              <a:gd name="connsiteX2" fmla="*/ 6487116 w 6487116"/>
              <a:gd name="connsiteY2" fmla="*/ 0 h 6858000"/>
              <a:gd name="connsiteX3" fmla="*/ 6487116 w 6487116"/>
              <a:gd name="connsiteY3" fmla="*/ 1900238 h 6858000"/>
              <a:gd name="connsiteX4" fmla="*/ 6116700 w 6487116"/>
              <a:gd name="connsiteY4" fmla="*/ 2178050 h 6858000"/>
              <a:gd name="connsiteX5" fmla="*/ 6112466 w 6487116"/>
              <a:gd name="connsiteY5" fmla="*/ 2184400 h 6858000"/>
              <a:gd name="connsiteX6" fmla="*/ 6106116 w 6487116"/>
              <a:gd name="connsiteY6" fmla="*/ 2193925 h 6858000"/>
              <a:gd name="connsiteX7" fmla="*/ 6099766 w 6487116"/>
              <a:gd name="connsiteY7" fmla="*/ 2201863 h 6858000"/>
              <a:gd name="connsiteX8" fmla="*/ 6099766 w 6487116"/>
              <a:gd name="connsiteY8" fmla="*/ 2211388 h 6858000"/>
              <a:gd name="connsiteX9" fmla="*/ 6099766 w 6487116"/>
              <a:gd name="connsiteY9" fmla="*/ 2220913 h 6858000"/>
              <a:gd name="connsiteX10" fmla="*/ 6106116 w 6487116"/>
              <a:gd name="connsiteY10" fmla="*/ 2228850 h 6858000"/>
              <a:gd name="connsiteX11" fmla="*/ 6112466 w 6487116"/>
              <a:gd name="connsiteY11" fmla="*/ 2238375 h 6858000"/>
              <a:gd name="connsiteX12" fmla="*/ 6116700 w 6487116"/>
              <a:gd name="connsiteY12" fmla="*/ 2244725 h 6858000"/>
              <a:gd name="connsiteX13" fmla="*/ 6487116 w 6487116"/>
              <a:gd name="connsiteY13" fmla="*/ 2522538 h 6858000"/>
              <a:gd name="connsiteX14" fmla="*/ 6487116 w 6487116"/>
              <a:gd name="connsiteY14" fmla="*/ 6858000 h 6858000"/>
              <a:gd name="connsiteX15" fmla="*/ 1850111 w 6487116"/>
              <a:gd name="connsiteY15" fmla="*/ 6858000 h 6858000"/>
              <a:gd name="connsiteX16" fmla="*/ 0 w 6487116"/>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487116" h="6858000">
                <a:moveTo>
                  <a:pt x="0" y="0"/>
                </a:moveTo>
                <a:lnTo>
                  <a:pt x="1850111" y="0"/>
                </a:lnTo>
                <a:lnTo>
                  <a:pt x="6487116" y="0"/>
                </a:lnTo>
                <a:lnTo>
                  <a:pt x="6487116" y="1900238"/>
                </a:lnTo>
                <a:lnTo>
                  <a:pt x="6116700" y="2178050"/>
                </a:lnTo>
                <a:lnTo>
                  <a:pt x="6112466" y="2184400"/>
                </a:lnTo>
                <a:lnTo>
                  <a:pt x="6106116" y="2193925"/>
                </a:lnTo>
                <a:lnTo>
                  <a:pt x="6099766" y="2201863"/>
                </a:lnTo>
                <a:lnTo>
                  <a:pt x="6099766" y="2211388"/>
                </a:lnTo>
                <a:lnTo>
                  <a:pt x="6099766" y="2220913"/>
                </a:lnTo>
                <a:lnTo>
                  <a:pt x="6106116" y="2228850"/>
                </a:lnTo>
                <a:lnTo>
                  <a:pt x="6112466" y="2238375"/>
                </a:lnTo>
                <a:lnTo>
                  <a:pt x="6116700" y="2244725"/>
                </a:lnTo>
                <a:lnTo>
                  <a:pt x="6487116" y="2522538"/>
                </a:lnTo>
                <a:lnTo>
                  <a:pt x="6487116" y="6858000"/>
                </a:lnTo>
                <a:lnTo>
                  <a:pt x="1850111"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Rounded Rectangle 15">
            <a:extLst>
              <a:ext uri="{FF2B5EF4-FFF2-40B4-BE49-F238E27FC236}">
                <a16:creationId xmlns:a16="http://schemas.microsoft.com/office/drawing/2014/main" id="{BB08DC4E-794F-43A6-9197-15C12A7E593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8932" y="958640"/>
            <a:ext cx="4419604" cy="4945244"/>
          </a:xfrm>
          <a:prstGeom prst="roundRect">
            <a:avLst>
              <a:gd name="adj" fmla="val 3513"/>
            </a:avLst>
          </a:prstGeom>
          <a:solidFill>
            <a:srgbClr val="FFFFFF"/>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6B597A-5879-4DCE-B915-EE78F24F2E5B}"/>
              </a:ext>
            </a:extLst>
          </p:cNvPr>
          <p:cNvSpPr>
            <a:spLocks noGrp="1"/>
          </p:cNvSpPr>
          <p:nvPr>
            <p:ph type="title"/>
          </p:nvPr>
        </p:nvSpPr>
        <p:spPr>
          <a:xfrm>
            <a:off x="838200" y="365125"/>
            <a:ext cx="4908082" cy="1325563"/>
          </a:xfrm>
        </p:spPr>
        <p:txBody>
          <a:bodyPr>
            <a:normAutofit/>
          </a:bodyPr>
          <a:lstStyle/>
          <a:p>
            <a:r>
              <a:rPr lang="en-US" sz="4000"/>
              <a:t>K-Means Clustering Working</a:t>
            </a:r>
          </a:p>
        </p:txBody>
      </p:sp>
      <p:sp>
        <p:nvSpPr>
          <p:cNvPr id="3" name="Content Placeholder 2">
            <a:extLst>
              <a:ext uri="{FF2B5EF4-FFF2-40B4-BE49-F238E27FC236}">
                <a16:creationId xmlns:a16="http://schemas.microsoft.com/office/drawing/2014/main" id="{EC25814C-77AC-43F6-9865-96DE0C086828}"/>
              </a:ext>
            </a:extLst>
          </p:cNvPr>
          <p:cNvSpPr>
            <a:spLocks noGrp="1"/>
          </p:cNvSpPr>
          <p:nvPr>
            <p:ph idx="1"/>
          </p:nvPr>
        </p:nvSpPr>
        <p:spPr>
          <a:xfrm>
            <a:off x="838200" y="1825625"/>
            <a:ext cx="4908082" cy="4351338"/>
          </a:xfrm>
        </p:spPr>
        <p:txBody>
          <a:bodyPr>
            <a:normAutofit/>
          </a:bodyPr>
          <a:lstStyle/>
          <a:p>
            <a:r>
              <a:rPr lang="en-US" dirty="0"/>
              <a:t>Re-compute cluster centroids : Now, re-computing the centroids for both the clusters.</a:t>
            </a:r>
          </a:p>
        </p:txBody>
      </p:sp>
      <p:pic>
        <p:nvPicPr>
          <p:cNvPr id="5" name="Picture 4">
            <a:extLst>
              <a:ext uri="{FF2B5EF4-FFF2-40B4-BE49-F238E27FC236}">
                <a16:creationId xmlns:a16="http://schemas.microsoft.com/office/drawing/2014/main" id="{63BDDBDA-5D89-4C7F-A412-C6187A327A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5314" y="1373504"/>
            <a:ext cx="4094526" cy="4142981"/>
          </a:xfrm>
          <a:prstGeom prst="rect">
            <a:avLst/>
          </a:prstGeom>
        </p:spPr>
      </p:pic>
    </p:spTree>
    <p:extLst>
      <p:ext uri="{BB962C8B-B14F-4D97-AF65-F5344CB8AC3E}">
        <p14:creationId xmlns:p14="http://schemas.microsoft.com/office/powerpoint/2010/main" val="324149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A0162-A130-4E7B-9044-F5E59165309A}"/>
              </a:ext>
            </a:extLst>
          </p:cNvPr>
          <p:cNvSpPr>
            <a:spLocks noGrp="1"/>
          </p:cNvSpPr>
          <p:nvPr>
            <p:ph type="title"/>
          </p:nvPr>
        </p:nvSpPr>
        <p:spPr/>
        <p:txBody>
          <a:bodyPr/>
          <a:lstStyle/>
          <a:p>
            <a:pPr algn="ctr"/>
            <a:r>
              <a:rPr lang="en-US" dirty="0"/>
              <a:t>Hierarchical Clustering</a:t>
            </a:r>
          </a:p>
        </p:txBody>
      </p:sp>
      <p:sp>
        <p:nvSpPr>
          <p:cNvPr id="3" name="Content Placeholder 2">
            <a:extLst>
              <a:ext uri="{FF2B5EF4-FFF2-40B4-BE49-F238E27FC236}">
                <a16:creationId xmlns:a16="http://schemas.microsoft.com/office/drawing/2014/main" id="{3ACD72FE-F82F-45ED-B7D4-7898F21E0AFA}"/>
              </a:ext>
            </a:extLst>
          </p:cNvPr>
          <p:cNvSpPr>
            <a:spLocks noGrp="1"/>
          </p:cNvSpPr>
          <p:nvPr>
            <p:ph idx="1"/>
          </p:nvPr>
        </p:nvSpPr>
        <p:spPr/>
        <p:txBody>
          <a:bodyPr/>
          <a:lstStyle/>
          <a:p>
            <a:r>
              <a:rPr lang="en-US" dirty="0"/>
              <a:t>Hierarchical clustering, as the name suggests is an algorithm that builds hierarchy of clusters. This algorithm starts with all the data points assigned to a cluster of their own. Then two nearest clusters are merged into the same cluster. In the end, this algorithm terminates when there is only a single cluster left.</a:t>
            </a:r>
          </a:p>
        </p:txBody>
      </p:sp>
    </p:spTree>
    <p:extLst>
      <p:ext uri="{BB962C8B-B14F-4D97-AF65-F5344CB8AC3E}">
        <p14:creationId xmlns:p14="http://schemas.microsoft.com/office/powerpoint/2010/main" val="23038594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TotalTime>
  <Words>561</Words>
  <Application>Microsoft Office PowerPoint</Application>
  <PresentationFormat>Widescreen</PresentationFormat>
  <Paragraphs>41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Clustering</vt:lpstr>
      <vt:lpstr>Clustering</vt:lpstr>
      <vt:lpstr>K-Means Clustering</vt:lpstr>
      <vt:lpstr>K-Means Clustering Working</vt:lpstr>
      <vt:lpstr>K-Means Clustering Working</vt:lpstr>
      <vt:lpstr>K-Means Clustering Working</vt:lpstr>
      <vt:lpstr>K-Means Clustering Working</vt:lpstr>
      <vt:lpstr>K-Means Clustering Working</vt:lpstr>
      <vt:lpstr>Hierarchical Clustering</vt:lpstr>
      <vt:lpstr>Hierarchical Clustering</vt:lpstr>
      <vt:lpstr>Difference between K Means and Hierarchical clustering</vt:lpstr>
      <vt:lpstr>Applications of Clustering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dc:title>
  <dc:creator>coolrtyagi@gmail.com</dc:creator>
  <cp:lastModifiedBy>coolrtyagi@gmail.com</cp:lastModifiedBy>
  <cp:revision>7</cp:revision>
  <dcterms:created xsi:type="dcterms:W3CDTF">2017-10-19T10:50:53Z</dcterms:created>
  <dcterms:modified xsi:type="dcterms:W3CDTF">2017-10-22T06:35:47Z</dcterms:modified>
</cp:coreProperties>
</file>