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1270-32B3-42A5-BFE0-71284E62A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42D96-1EE2-4E8D-A425-C749AB8EB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EFE1-8187-40BF-8959-089A82A6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A217-BEC6-402C-9267-974708D0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2D4A-5EAB-4919-907A-A5960A34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43E8-17AE-44F7-8962-0CCFCC25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D9E6E-CB81-4053-A089-895AF9C2A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2A2B-6D6C-4F60-B1C8-8040421A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57C6-1A50-4914-A739-6C35FC85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B9BA7-E7C8-4A84-9D64-71B84786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B186C-95F0-40E0-AD71-345E55571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900A1-E61B-401D-9C5D-9FD17622B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5BC9-0198-4D94-928A-4E56F3B4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52AD5-AE31-4DE7-9ADE-72D22314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7908-693E-4397-928C-22E88428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F6C7-972C-4849-9448-9DFA3BBD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D838-C70E-4CEE-BB49-24979DBA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A44D-C01B-4AEF-B948-A52B6057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5803-8E43-4432-B3DC-547359B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279A-1A1A-4C03-AAEF-83FFB6A9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5270-EA01-4305-A041-9E77BB41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8F796-FAF4-4AB6-BA43-798552808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FECD-FC19-4EC1-94A3-06CB82B2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9C9A-51B2-4FE5-8D3A-17132822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F276-485E-4498-9864-274B5C8D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2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43A3-9FE0-45FA-8B2E-96B36130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0C05-CDBE-417D-B558-29C1E712A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6ABD7-DF15-4C92-B10F-5E032AA6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A9BD9-DF0A-4CE7-A3B3-4A95AF07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63259-5CBC-4537-8877-4DA22F2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3429-6AF3-4D43-A20A-9520FFC4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6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6A91-9275-4943-927F-F3BB6383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10EAB-6074-4628-B7A4-5ED6A69C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45F76-F8A9-4BA9-BAA3-3519145C5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2B1F-6564-4260-AC79-F2B324B54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6BD55-5B5F-4F66-AA18-21C3F3069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EBD1B-4F45-4A19-A93F-B7D4F068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A83D4-62EB-4777-A810-B12478FD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7A66C-8D60-4D9A-9021-DEB206F2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DA80-C14F-49F4-A0FA-890185E7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02847-BE3C-43A1-BE57-5122A2E6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C36ED-EB73-44E4-831A-5101AD50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6FB2-DFBF-4CBC-9075-20E0D9E3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52D2E-7FD9-477E-9763-10248A73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1F167-F5B1-4BC4-94DB-1A226444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04298-C408-4063-AC6C-7075B5DF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E094-1734-4993-935B-4654DC6B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9472-6D53-475A-A995-E8DF06A1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8A99B-05AF-4475-AE7D-E4AF8C693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E3C4-0AA7-4B15-9845-54838E13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D119-7CF8-4189-9C42-8B50573B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D742F-A1BD-4714-8E94-931FEC2C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C057-61D0-40A4-B319-57A85A1E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6CCAE-9143-4932-9003-3591E26DE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5BA9C-788F-4A2A-BA30-CAD05FD9E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AEFD2-F65B-4176-8025-E9DCA6A8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8FC7-733A-467F-ADCA-B4BBD1A5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7165F-FD3B-45FC-B611-30E656B9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BE96E-D9C1-43FD-BFD6-2A4494A5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7CF3-B7DF-42F1-85C7-BCA71B94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B0B9-D53A-4F68-9B69-C25DFF6B7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B8A6-0EAE-4B29-AA92-195B1F2944A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60BD6-4372-4BD2-80A2-37DC9B1C7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43E1B-8C1C-428C-8FEF-9F5D556B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F65D-59E9-4ACF-B79D-E2278E68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6B1C41A-C0AE-413F-8F9C-A069818CA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7390"/>
            <a:ext cx="5459470" cy="3644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059ED-F9F6-41BA-8A09-635C79749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A41A3-4C4F-4958-A27D-3377CFD4F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By :- Ravi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8D836-451E-4356-B275-2BF33102C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85" y="121774"/>
            <a:ext cx="4762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9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90809F-1836-4C64-9288-F0217D112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06" y="542177"/>
            <a:ext cx="8219677" cy="3087862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B6F874-7851-4C65-A907-ABEFD6BCB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11" y="3913570"/>
            <a:ext cx="4726065" cy="26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E744-F67E-4FDD-8DB5-243F19E8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8891-237B-4EB5-B93E-5F01F23DE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FF0000"/>
                </a:solidFill>
              </a:rPr>
              <a:t>y^ = e^(b0 + b1*x) / (1 + e^(b0 + b1*x))</a:t>
            </a:r>
          </a:p>
          <a:p>
            <a:pPr marL="0" indent="0" fontAlgn="base">
              <a:buNone/>
            </a:pPr>
            <a:r>
              <a:rPr lang="en-US" sz="3200" dirty="0"/>
              <a:t>This can be simplified as:</a:t>
            </a:r>
          </a:p>
          <a:p>
            <a:pPr marL="0" indent="0" fontAlgn="base">
              <a:buNone/>
            </a:pPr>
            <a:r>
              <a:rPr lang="de-DE" sz="3200" dirty="0"/>
              <a:t>		</a:t>
            </a:r>
            <a:r>
              <a:rPr lang="de-DE" sz="3200" dirty="0">
                <a:solidFill>
                  <a:srgbClr val="FF0000"/>
                </a:solidFill>
              </a:rPr>
              <a:t>y^ = 1.0 / (1.0 + e^(-(b0 + b1 * x1)))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Where y is the predicted output, b0 is the bias or intercept term and b1 is the coefficient for the single input value (x). Each column in your input data has an associated b coefficient (a constant real value) that must be learned from your training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649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6B99-51F4-4FC0-8214-110ACF82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78E7-8E9A-4A73-B05F-2F3D5D09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Logistic regression uses an equation as the representation, very much like linear regression. Input values (</a:t>
            </a:r>
            <a:r>
              <a:rPr lang="en-US" b="1" dirty="0"/>
              <a:t>X</a:t>
            </a:r>
            <a:r>
              <a:rPr lang="en-US" dirty="0"/>
              <a:t>) are combined linearly using weights or coefficient values to predict an output value (</a:t>
            </a:r>
            <a:r>
              <a:rPr lang="en-US" b="1" dirty="0"/>
              <a:t>y</a:t>
            </a:r>
            <a:r>
              <a:rPr lang="en-US" dirty="0"/>
              <a:t>).</a:t>
            </a:r>
          </a:p>
          <a:p>
            <a:pPr fontAlgn="base"/>
            <a:r>
              <a:rPr lang="en-US" dirty="0"/>
              <a:t>A key difference from linear regression is that the output value being modeled is a binary value (0 or 1) rather than a numeric value.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yhat</a:t>
            </a:r>
            <a:r>
              <a:rPr lang="en-US" dirty="0">
                <a:solidFill>
                  <a:srgbClr val="FF0000"/>
                </a:solidFill>
              </a:rPr>
              <a:t> = e^(b0 + b1 * x1) / (1 + e^(b0 + b1 * x1))</a:t>
            </a:r>
          </a:p>
          <a:p>
            <a:pPr marL="0" indent="0" fontAlgn="base">
              <a:buNone/>
            </a:pPr>
            <a:r>
              <a:rPr lang="en-US" dirty="0"/>
              <a:t>This can be simplified as:</a:t>
            </a:r>
          </a:p>
          <a:p>
            <a:pPr marL="0" indent="0" fontAlgn="base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FF0000"/>
                </a:solidFill>
              </a:rPr>
              <a:t>yhat = 1.0 / (1.0 + e^(-(b0 + b1 * x1)))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5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350D-F03D-4F1B-A585-F4B64E74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056D-C773-44A5-BE41-BE1C4D90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Where </a:t>
            </a:r>
            <a:r>
              <a:rPr lang="en-US" b="1" dirty="0"/>
              <a:t>e</a:t>
            </a:r>
            <a:r>
              <a:rPr lang="en-US" dirty="0"/>
              <a:t> is the base of the natural logarithms (Euler’s number), </a:t>
            </a:r>
            <a:r>
              <a:rPr lang="en-US" b="1" dirty="0" err="1"/>
              <a:t>yhat</a:t>
            </a:r>
            <a:r>
              <a:rPr lang="en-US" dirty="0"/>
              <a:t> is the predicted output, </a:t>
            </a:r>
            <a:r>
              <a:rPr lang="en-US" b="1" dirty="0"/>
              <a:t>b0</a:t>
            </a:r>
            <a:r>
              <a:rPr lang="en-US" dirty="0"/>
              <a:t> is the bias or intercept term and </a:t>
            </a:r>
            <a:r>
              <a:rPr lang="en-US" b="1" dirty="0"/>
              <a:t>b1</a:t>
            </a:r>
            <a:r>
              <a:rPr lang="en-US" dirty="0"/>
              <a:t> is the coefficient for the single input value (</a:t>
            </a:r>
            <a:r>
              <a:rPr lang="en-US" b="1" dirty="0"/>
              <a:t>x1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dirty="0"/>
              <a:t>The y^ prediction is a real value between 0 and 1, that needs to be rounded to an integer value and mapped to a predicted class value.</a:t>
            </a:r>
          </a:p>
          <a:p>
            <a:pPr fontAlgn="base"/>
            <a:r>
              <a:rPr lang="en-US" dirty="0"/>
              <a:t>Each column in your input data has an associated b coefficient (a constant real value) that must be learned from your training data. The actual representation of the model that you would store in memory or in a file are the coefficients in the equation (the beta value or b’s).</a:t>
            </a:r>
          </a:p>
          <a:p>
            <a:pPr fontAlgn="base"/>
            <a:r>
              <a:rPr lang="en-US" dirty="0"/>
              <a:t>The coefficients of the logistic regression algorithm must be estimated from your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88900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73A-79B8-4FF8-AA90-0DFCA16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07C6-1E5F-41E0-B17A-57DF640D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Gradient Descent is the process of minimizing a function by following the gradients of the cost function.</a:t>
            </a:r>
          </a:p>
          <a:p>
            <a:pPr fontAlgn="base"/>
            <a:r>
              <a:rPr lang="en-US" dirty="0"/>
              <a:t>This involves knowing the form of the cost as well as the derivative so that from a given point you know the gradient and can move in that direction, e.g. downhill towards the minimum value.</a:t>
            </a:r>
          </a:p>
          <a:p>
            <a:pPr fontAlgn="base"/>
            <a:r>
              <a:rPr lang="en-US" dirty="0"/>
              <a:t>In machine learning, we can use a technique that evaluates and updates the coefficients every iteration called stochastic gradient descent to minimize the error of a model on our training data.</a:t>
            </a:r>
          </a:p>
          <a:p>
            <a:pPr fontAlgn="base"/>
            <a:r>
              <a:rPr lang="en-US" dirty="0"/>
              <a:t>The way this optimization algorithm works is that each training instance is shown to the model one at a time. The model makes a prediction for a training instance, the error is calculated and the model is updated in order to reduce the error for the next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4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52CA-F7F5-4F3D-BB8F-ECF3953A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F8A3-1B6E-4BCB-A99B-2A47956A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can be used to find the set of coefficients in a model that result in the smallest error for the model on the training data. Each iteration, the coefficients (b) in machine learning language are updated using the equation: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b = b + </a:t>
            </a:r>
            <a:r>
              <a:rPr lang="en-US" dirty="0" err="1">
                <a:solidFill>
                  <a:srgbClr val="FF0000"/>
                </a:solidFill>
              </a:rPr>
              <a:t>learning_rate</a:t>
            </a:r>
            <a:r>
              <a:rPr lang="en-US" dirty="0">
                <a:solidFill>
                  <a:srgbClr val="FF0000"/>
                </a:solidFill>
              </a:rPr>
              <a:t> * (y - </a:t>
            </a:r>
            <a:r>
              <a:rPr lang="en-US" dirty="0" err="1">
                <a:solidFill>
                  <a:srgbClr val="FF0000"/>
                </a:solidFill>
              </a:rPr>
              <a:t>yhat</a:t>
            </a:r>
            <a:r>
              <a:rPr lang="en-US" dirty="0">
                <a:solidFill>
                  <a:srgbClr val="FF0000"/>
                </a:solidFill>
              </a:rPr>
              <a:t>) * </a:t>
            </a:r>
            <a:r>
              <a:rPr lang="en-US" dirty="0" err="1">
                <a:solidFill>
                  <a:srgbClr val="FF0000"/>
                </a:solidFill>
              </a:rPr>
              <a:t>yhat</a:t>
            </a:r>
            <a:r>
              <a:rPr lang="en-US" dirty="0">
                <a:solidFill>
                  <a:srgbClr val="FF0000"/>
                </a:solidFill>
              </a:rPr>
              <a:t> * (1 - </a:t>
            </a:r>
            <a:r>
              <a:rPr lang="en-US" dirty="0" err="1">
                <a:solidFill>
                  <a:srgbClr val="FF0000"/>
                </a:solidFill>
              </a:rPr>
              <a:t>yhat</a:t>
            </a:r>
            <a:r>
              <a:rPr lang="en-US" dirty="0">
                <a:solidFill>
                  <a:srgbClr val="FF0000"/>
                </a:solidFill>
              </a:rPr>
              <a:t>) * x</a:t>
            </a:r>
          </a:p>
          <a:p>
            <a:pPr marL="0" indent="0">
              <a:buNone/>
            </a:pPr>
            <a:r>
              <a:rPr lang="en-US" dirty="0"/>
              <a:t>Where </a:t>
            </a:r>
            <a:r>
              <a:rPr lang="en-US" b="1" dirty="0"/>
              <a:t>b</a:t>
            </a:r>
            <a:r>
              <a:rPr lang="en-US" dirty="0"/>
              <a:t> is the coefficient or weight being optimized, </a:t>
            </a:r>
            <a:r>
              <a:rPr lang="en-US" b="1" dirty="0" err="1"/>
              <a:t>learning_rate</a:t>
            </a:r>
            <a:r>
              <a:rPr lang="en-US" dirty="0"/>
              <a:t> is a learning rate that you must configure (e.g. 0.01), </a:t>
            </a:r>
            <a:r>
              <a:rPr lang="en-US" b="1" dirty="0"/>
              <a:t>(y – </a:t>
            </a:r>
            <a:r>
              <a:rPr lang="en-US" b="1" dirty="0" err="1"/>
              <a:t>yhat</a:t>
            </a:r>
            <a:r>
              <a:rPr lang="en-US" b="1" dirty="0"/>
              <a:t>)</a:t>
            </a:r>
            <a:r>
              <a:rPr lang="en-US" dirty="0"/>
              <a:t> is the prediction error for the model on the training data attributed to the weight, </a:t>
            </a:r>
            <a:r>
              <a:rPr lang="en-US" b="1" dirty="0" err="1"/>
              <a:t>yhat</a:t>
            </a:r>
            <a:r>
              <a:rPr lang="en-US" dirty="0"/>
              <a:t> is the prediction made by the coefficients and </a:t>
            </a:r>
            <a:r>
              <a:rPr lang="en-US" b="1" dirty="0"/>
              <a:t>x</a:t>
            </a:r>
            <a:r>
              <a:rPr lang="en-US" dirty="0"/>
              <a:t> is the input value.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2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2826-1359-4795-98A0-509FA88C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0E4A-A1DE-49DD-87B9-EAAF21F2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   Let us take few real world examples to understand </a:t>
            </a:r>
          </a:p>
          <a:p>
            <a:pPr marL="0" indent="0">
              <a:buNone/>
            </a:pPr>
            <a:r>
              <a:rPr lang="en-US" sz="3200" dirty="0"/>
              <a:t>   			Logistic Regression</a:t>
            </a:r>
          </a:p>
          <a:p>
            <a:endParaRPr lang="en-US" dirty="0"/>
          </a:p>
          <a:p>
            <a:r>
              <a:rPr lang="en-US" dirty="0"/>
              <a:t>Will it rain today?</a:t>
            </a:r>
          </a:p>
          <a:p>
            <a:r>
              <a:rPr lang="en-US" dirty="0"/>
              <a:t>Will I reach office on time today?</a:t>
            </a:r>
          </a:p>
          <a:p>
            <a:r>
              <a:rPr lang="en-US" dirty="0"/>
              <a:t>Would I wear blue, black, red outfit today?</a:t>
            </a:r>
          </a:p>
          <a:p>
            <a:r>
              <a:rPr lang="en-US" dirty="0"/>
              <a:t>What grade a student would get in an exam?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CCCB4-99F2-4FF3-B3FE-9DB5EC10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67" y="3027238"/>
            <a:ext cx="286512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1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0E70-8710-443D-B230-4EE1B3BB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933A-272F-4212-9893-E2BD5838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statistics, </a:t>
            </a:r>
            <a:r>
              <a:rPr lang="en-US" b="1" dirty="0"/>
              <a:t>logistic regression</a:t>
            </a:r>
            <a:r>
              <a:rPr lang="en-US" dirty="0"/>
              <a:t>, or </a:t>
            </a:r>
            <a:r>
              <a:rPr lang="en-US" b="1" dirty="0"/>
              <a:t>logit regression</a:t>
            </a:r>
            <a:r>
              <a:rPr lang="en-US" dirty="0"/>
              <a:t>, or </a:t>
            </a:r>
            <a:r>
              <a:rPr lang="en-US" b="1" dirty="0"/>
              <a:t>logit model</a:t>
            </a:r>
            <a:r>
              <a:rPr lang="en-US" dirty="0"/>
              <a:t> is a regression model where the dependent variable (DV) is categorical. That is, where the output can take only two values, "0" and "1", which represent outcomes such as pass/fail, win/lose, alive/dead or healthy/sick.</a:t>
            </a:r>
          </a:p>
          <a:p>
            <a:r>
              <a:rPr lang="en-US" dirty="0"/>
              <a:t>It is mainly a classification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62356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4872-803E-4668-989F-8C09E8AE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Logistic Regression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7FEE-21E8-4872-A472-B65598EC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Linear Regression Model, the predicted outcome of the dependent variable will always be a real value which could range from –ꝏ to +ꝏ.</a:t>
            </a:r>
          </a:p>
          <a:p>
            <a:r>
              <a:rPr lang="en-US" dirty="0"/>
              <a:t>Unlike Regression problems, in Classification problems, the outcome value is either 0 or 1 or any other discrete value.</a:t>
            </a:r>
          </a:p>
        </p:txBody>
      </p:sp>
    </p:spTree>
    <p:extLst>
      <p:ext uri="{BB962C8B-B14F-4D97-AF65-F5344CB8AC3E}">
        <p14:creationId xmlns:p14="http://schemas.microsoft.com/office/powerpoint/2010/main" val="298121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351F937-A9B6-49E1-B455-C3D94763E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1" y="3174268"/>
            <a:ext cx="4042410" cy="2698308"/>
          </a:xfrm>
          <a:prstGeom prst="rect">
            <a:avLst/>
          </a:prstGeom>
        </p:spPr>
      </p:pic>
      <p:pic>
        <p:nvPicPr>
          <p:cNvPr id="9" name="Picture 8" descr="A close up of a clock&#10;&#10;Description generated with high confidence">
            <a:extLst>
              <a:ext uri="{FF2B5EF4-FFF2-40B4-BE49-F238E27FC236}">
                <a16:creationId xmlns:a16="http://schemas.microsoft.com/office/drawing/2014/main" id="{A93588D1-3B15-4010-9F6E-CF0282CB9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17" y="1013792"/>
            <a:ext cx="2933508" cy="1338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12C7D9-6FE6-43F2-9642-65EA51C6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Logistic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E19D-56EE-491D-B7B8-447D695E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Also known as </a:t>
            </a:r>
            <a:r>
              <a:rPr lang="en-US" sz="2400" b="1"/>
              <a:t>Sigmoid Function</a:t>
            </a:r>
          </a:p>
          <a:p>
            <a:r>
              <a:rPr lang="en-US" sz="2400"/>
              <a:t>It will take any value as input and those input values may be categorical dummy variables or they may be continuous.</a:t>
            </a:r>
          </a:p>
          <a:p>
            <a:r>
              <a:rPr lang="en-US" sz="2400"/>
              <a:t>It creates a S-shaped curve that can take any real-valued number and map it into a value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428736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B2D6-B8F7-4928-A6D7-FC8407B6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8552-E3B8-49DF-9EA1-E7C73DB7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Example: Probability of passing an exam versus hours of study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 group of 20 students spend between 0 and 6 hours studying for an exam. How does the number of hours spent studying affect the probability that the student will pass the exam?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The reason for using logistic regression for this problem is that the dependent variable pass/fail represented by “1” and “0”. If the problem was changed so that pass/fail was replaced with the grade 0–100 (cardinal numbers), then simple regression analysis could be used.</a:t>
            </a:r>
          </a:p>
        </p:txBody>
      </p:sp>
    </p:spTree>
    <p:extLst>
      <p:ext uri="{BB962C8B-B14F-4D97-AF65-F5344CB8AC3E}">
        <p14:creationId xmlns:p14="http://schemas.microsoft.com/office/powerpoint/2010/main" val="62691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CFFD-770A-4B9A-B09E-29182319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982"/>
            <a:ext cx="10515600" cy="1096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table shows the number of hours each student spent studying, and whether they passed (1) or failed (0).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59C4268-ED3B-46A6-B545-B4BA3226E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5" y="2541781"/>
            <a:ext cx="11867321" cy="11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59C4268-ED3B-46A6-B545-B4BA3226E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5" y="335298"/>
            <a:ext cx="11867321" cy="1105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5B4A9-1EEE-4C14-A854-0508BEC8E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89" y="1838738"/>
            <a:ext cx="6238205" cy="4522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5F4D03-FE4C-4517-B5BE-EDB320691730}"/>
              </a:ext>
            </a:extLst>
          </p:cNvPr>
          <p:cNvSpPr txBox="1"/>
          <p:nvPr/>
        </p:nvSpPr>
        <p:spPr>
          <a:xfrm>
            <a:off x="308114" y="2445025"/>
            <a:ext cx="4742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graph shows the probability of passing the exam versus the number of hours studying, with the logistic regression curve fitted to the data.</a:t>
            </a:r>
          </a:p>
        </p:txBody>
      </p:sp>
    </p:spTree>
    <p:extLst>
      <p:ext uri="{BB962C8B-B14F-4D97-AF65-F5344CB8AC3E}">
        <p14:creationId xmlns:p14="http://schemas.microsoft.com/office/powerpoint/2010/main" val="164017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571537-91F6-4100-AD4E-2F53CB691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29" y="1304350"/>
            <a:ext cx="5562257" cy="1751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6EF01-0355-4EE4-A699-253550EBC24B}"/>
              </a:ext>
            </a:extLst>
          </p:cNvPr>
          <p:cNvSpPr txBox="1"/>
          <p:nvPr/>
        </p:nvSpPr>
        <p:spPr>
          <a:xfrm>
            <a:off x="1590261" y="506897"/>
            <a:ext cx="8875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logistic regression analysis gives the following output.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C673-FBC2-44C3-83BF-AABAE12E982B}"/>
              </a:ext>
            </a:extLst>
          </p:cNvPr>
          <p:cNvSpPr txBox="1"/>
          <p:nvPr/>
        </p:nvSpPr>
        <p:spPr>
          <a:xfrm>
            <a:off x="755374" y="379675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output provides the coefficients for </a:t>
            </a:r>
            <a:r>
              <a:rPr lang="en-US" sz="2400" b="1" dirty="0"/>
              <a:t>Hours = 1.5046 </a:t>
            </a:r>
            <a:r>
              <a:rPr lang="en-US" sz="2400" dirty="0"/>
              <a:t>and </a:t>
            </a:r>
            <a:r>
              <a:rPr lang="en-US" sz="2400" b="1" dirty="0"/>
              <a:t>Intercept = -4.0777</a:t>
            </a:r>
          </a:p>
          <a:p>
            <a:endParaRPr lang="en-US" sz="2400" b="1" dirty="0"/>
          </a:p>
          <a:p>
            <a:r>
              <a:rPr lang="en-US" sz="2400" dirty="0"/>
              <a:t>These coefficients are entered in the logistic regression equation to estimate the probability of passing the exam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129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464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Logistic Regression</vt:lpstr>
      <vt:lpstr>Logistic Regression</vt:lpstr>
      <vt:lpstr>Logistic Regression</vt:lpstr>
      <vt:lpstr>Why Logistic Regression ?</vt:lpstr>
      <vt:lpstr>Logistic Function</vt:lpstr>
      <vt:lpstr>Logistic Regression Example</vt:lpstr>
      <vt:lpstr>PowerPoint Presentation</vt:lpstr>
      <vt:lpstr>PowerPoint Presentation</vt:lpstr>
      <vt:lpstr>PowerPoint Presentation</vt:lpstr>
      <vt:lpstr>PowerPoint Presentation</vt:lpstr>
      <vt:lpstr>Logistic Regression Equation</vt:lpstr>
      <vt:lpstr>Logistic Regression Implementation</vt:lpstr>
      <vt:lpstr>Logistic Regression Implementation</vt:lpstr>
      <vt:lpstr>Stochastic Gradient Descent</vt:lpstr>
      <vt:lpstr>Stochastic 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coolrtyagi@gmail.com</dc:creator>
  <cp:lastModifiedBy>coolrtyagi@gmail.com</cp:lastModifiedBy>
  <cp:revision>15</cp:revision>
  <dcterms:created xsi:type="dcterms:W3CDTF">2017-10-18T18:12:48Z</dcterms:created>
  <dcterms:modified xsi:type="dcterms:W3CDTF">2018-03-27T08:14:01Z</dcterms:modified>
</cp:coreProperties>
</file>