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89B516-BCF6-4E04-A2E2-3AD5CE8CD382}"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9B516-BCF6-4E04-A2E2-3AD5CE8CD382}"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9B516-BCF6-4E04-A2E2-3AD5CE8CD382}"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9B516-BCF6-4E04-A2E2-3AD5CE8CD382}"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9B516-BCF6-4E04-A2E2-3AD5CE8CD382}" type="datetimeFigureOut">
              <a:rPr lang="en-US" smtClean="0"/>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9B516-BCF6-4E04-A2E2-3AD5CE8CD382}" type="datetimeFigureOut">
              <a:rPr lang="en-US" smtClean="0"/>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B516-BCF6-4E04-A2E2-3AD5CE8CD382}" type="datetimeFigureOut">
              <a:rPr lang="en-US" smtClean="0"/>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9B516-BCF6-4E04-A2E2-3AD5CE8CD382}" type="datetimeFigureOut">
              <a:rPr lang="en-US" smtClean="0"/>
              <a:t>12/21/2017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DDE8-C76D-425E-A941-0CF85B74D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a:t>Regression Analysis with</a:t>
            </a:r>
            <a:br>
              <a:rPr lang="en-US" dirty="0"/>
            </a:br>
            <a:r>
              <a:rPr lang="en-US" dirty="0"/>
              <a:t>Python</a:t>
            </a:r>
          </a:p>
        </p:txBody>
      </p:sp>
      <p:sp>
        <p:nvSpPr>
          <p:cNvPr id="3" name="Subtitle 2"/>
          <p:cNvSpPr>
            <a:spLocks noGrp="1"/>
          </p:cNvSpPr>
          <p:nvPr>
            <p:ph type="subTitle" idx="1"/>
          </p:nvPr>
        </p:nvSpPr>
        <p:spPr>
          <a:xfrm>
            <a:off x="5638800" y="5715000"/>
            <a:ext cx="3505200" cy="1143000"/>
          </a:xfrm>
        </p:spPr>
        <p:txBody>
          <a:bodyPr/>
          <a:lstStyle/>
          <a:p>
            <a:r>
              <a:rPr lang="en-US" dirty="0" err="1"/>
              <a:t>Ravikant</a:t>
            </a:r>
            <a:r>
              <a:rPr lang="en-US" dirty="0"/>
              <a:t> </a:t>
            </a:r>
            <a:r>
              <a:rPr lang="en-US" dirty="0" err="1"/>
              <a:t>Tyagi</a:t>
            </a:r>
            <a:endParaRPr lang="en-US" dirty="0"/>
          </a:p>
        </p:txBody>
      </p:sp>
      <p:pic>
        <p:nvPicPr>
          <p:cNvPr id="2050" name="Picture 2" descr="E:\Linear_regression.svg.png"/>
          <p:cNvPicPr>
            <a:picLocks noChangeAspect="1" noChangeArrowheads="1"/>
          </p:cNvPicPr>
          <p:nvPr/>
        </p:nvPicPr>
        <p:blipFill>
          <a:blip r:embed="rId2" cstate="print"/>
          <a:srcRect/>
          <a:stretch>
            <a:fillRect/>
          </a:stretch>
        </p:blipFill>
        <p:spPr bwMode="auto">
          <a:xfrm>
            <a:off x="228600" y="3276600"/>
            <a:ext cx="4964545" cy="3276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85000" lnSpcReduction="10000"/>
          </a:bodyPr>
          <a:lstStyle/>
          <a:p>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p>
          <a:p>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200400"/>
            <a:ext cx="8229600" cy="1143000"/>
          </a:xfrm>
        </p:spPr>
        <p:txBody>
          <a:bodyPr/>
          <a:lstStyle/>
          <a:p>
            <a:r>
              <a:rPr lang="en-US" dirty="0"/>
              <a:t>Now Linear Regression Begins…</a:t>
            </a:r>
          </a:p>
        </p:txBody>
      </p:sp>
      <p:pic>
        <p:nvPicPr>
          <p:cNvPr id="4098" name="Picture 2" descr="E:\Smiling_Devil_Emoji_grande.png"/>
          <p:cNvPicPr>
            <a:picLocks noChangeAspect="1" noChangeArrowheads="1"/>
          </p:cNvPicPr>
          <p:nvPr/>
        </p:nvPicPr>
        <p:blipFill>
          <a:blip r:embed="rId2" cstate="print"/>
          <a:srcRect/>
          <a:stretch>
            <a:fillRect/>
          </a:stretch>
        </p:blipFill>
        <p:spPr bwMode="auto">
          <a:xfrm>
            <a:off x="3200400" y="457200"/>
            <a:ext cx="2209800" cy="2209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Begins</a:t>
            </a:r>
          </a:p>
        </p:txBody>
      </p:sp>
      <p:sp>
        <p:nvSpPr>
          <p:cNvPr id="3" name="Content Placeholder 2"/>
          <p:cNvSpPr>
            <a:spLocks noGrp="1"/>
          </p:cNvSpPr>
          <p:nvPr>
            <p:ph idx="1"/>
          </p:nvPr>
        </p:nvSpPr>
        <p:spPr/>
        <p:txBody>
          <a:bodyPr>
            <a:normAutofit fontScale="92500" lnSpcReduction="10000"/>
          </a:bodyPr>
          <a:lstStyle/>
          <a:p>
            <a:r>
              <a:rPr lang="en-US" dirty="0"/>
              <a:t>It is one of the most widely known modeling technique.</a:t>
            </a:r>
          </a:p>
          <a:p>
            <a:r>
              <a:rPr lang="en-US" dirty="0"/>
              <a:t>In this technique, the dependent variable is continuous, independent variable(s) can be continuous or discrete and nature of regression line is linear.</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The difference between simple linear regression and multiple linear regression is that, multiple linear regression has (&gt;1) independent variables, whereas simple linear regression has only 1 independent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Learning Model</a:t>
            </a:r>
          </a:p>
        </p:txBody>
      </p:sp>
      <p:sp>
        <p:nvSpPr>
          <p:cNvPr id="3" name="Content Placeholder 2"/>
          <p:cNvSpPr>
            <a:spLocks noGrp="1"/>
          </p:cNvSpPr>
          <p:nvPr>
            <p:ph idx="1"/>
          </p:nvPr>
        </p:nvSpPr>
        <p:spPr/>
        <p:txBody>
          <a:bodyPr/>
          <a:lstStyle/>
          <a:p>
            <a:r>
              <a:rPr lang="en-US" dirty="0"/>
              <a:t>Learning a linear regression model means estimating the values of the coefficients used in the representation with the data that we have available.</a:t>
            </a:r>
          </a:p>
          <a:p>
            <a:r>
              <a:rPr lang="en-US" dirty="0"/>
              <a:t>There are many more techniques because the model is so well studied…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Models</a:t>
            </a:r>
          </a:p>
        </p:txBody>
      </p:sp>
      <p:sp>
        <p:nvSpPr>
          <p:cNvPr id="3" name="Content Placeholder 2"/>
          <p:cNvSpPr>
            <a:spLocks noGrp="1"/>
          </p:cNvSpPr>
          <p:nvPr>
            <p:ph idx="1"/>
          </p:nvPr>
        </p:nvSpPr>
        <p:spPr/>
        <p:txBody>
          <a:bodyPr/>
          <a:lstStyle/>
          <a:p>
            <a:r>
              <a:rPr lang="en-US" b="1" dirty="0"/>
              <a:t>Simple Linear Regression</a:t>
            </a:r>
          </a:p>
          <a:p>
            <a:r>
              <a:rPr lang="en-US" b="1" dirty="0"/>
              <a:t>Ordinary Least Squares</a:t>
            </a:r>
          </a:p>
          <a:p>
            <a:r>
              <a:rPr lang="en-US" b="1" dirty="0"/>
              <a:t>Gradient Descent</a:t>
            </a:r>
          </a:p>
          <a:p>
            <a:r>
              <a:rPr lang="en-US" b="1" dirty="0"/>
              <a:t>Regularization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idx="1"/>
          </p:nvPr>
        </p:nvSpPr>
        <p:spPr/>
        <p:txBody>
          <a:bodyPr/>
          <a:lstStyle/>
          <a:p>
            <a:pPr fontAlgn="base"/>
            <a:r>
              <a:rPr lang="en-US" dirty="0"/>
              <a:t>With simple linear regression when we have a single input, we can use statistics to estimate the coefficients.</a:t>
            </a:r>
          </a:p>
          <a:p>
            <a:pPr fontAlgn="base"/>
            <a:r>
              <a:rPr lang="en-US" dirty="0"/>
              <a:t>This requires that you calculate statistical properties from the data such as means, standard deviations, correlations and covariance. All of the data must be available to traverse and calculate statistics.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Ordinary Least Squares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When we have more than one input we can use Ordinary Least Squares to estimate the values of the coefficients.</a:t>
            </a:r>
          </a:p>
          <a:p>
            <a:pPr fontAlgn="base"/>
            <a:r>
              <a:rPr lang="en-US" dirty="0"/>
              <a:t>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Ordinary Least Squares</a:t>
            </a:r>
            <a:endParaRPr lang="en-US" dirty="0"/>
          </a:p>
        </p:txBody>
      </p:sp>
      <p:sp>
        <p:nvSpPr>
          <p:cNvPr id="3" name="Content Placeholder 2"/>
          <p:cNvSpPr>
            <a:spLocks noGrp="1"/>
          </p:cNvSpPr>
          <p:nvPr>
            <p:ph idx="1"/>
          </p:nvPr>
        </p:nvSpPr>
        <p:spPr/>
        <p:txBody>
          <a:bodyPr/>
          <a:lstStyle/>
          <a:p>
            <a:r>
              <a:rPr lang="en-US" dirty="0"/>
              <a:t>This approach treats the data as a matrix and uses linear algebra operations to estimate the optimal values for the coefficients. It means that all of the data must be available and you must have enough memory to fit the data and perform matrix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there are one or more inputs you can use a process of optimizing the values of the coefficients by iteratively minimizing the error of the model on your training data.</a:t>
            </a:r>
          </a:p>
          <a:p>
            <a:r>
              <a:rPr lang="en-US" dirty="0"/>
              <a:t>This operation is called Gradient Descent and 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fontScale="85000" lnSpcReduction="20000"/>
          </a:bodyPr>
          <a:lstStyle/>
          <a:p>
            <a:r>
              <a:rPr lang="en-US" dirty="0"/>
              <a:t>What is Regression Analysis?</a:t>
            </a:r>
          </a:p>
          <a:p>
            <a:r>
              <a:rPr lang="en-US" dirty="0"/>
              <a:t>Why do we use Regression Analysis?</a:t>
            </a:r>
          </a:p>
          <a:p>
            <a:r>
              <a:rPr lang="en-US" dirty="0"/>
              <a:t>What are the types of Regressions?</a:t>
            </a:r>
          </a:p>
          <a:p>
            <a:pPr lvl="1"/>
            <a:r>
              <a:rPr lang="en-US" dirty="0"/>
              <a:t>Linear Regression</a:t>
            </a:r>
          </a:p>
          <a:p>
            <a:pPr lvl="1"/>
            <a:r>
              <a:rPr lang="en-US" dirty="0"/>
              <a:t>Logistic Regression</a:t>
            </a:r>
          </a:p>
          <a:p>
            <a:pPr lvl="1"/>
            <a:r>
              <a:rPr lang="en-US" dirty="0"/>
              <a:t>Polynomial Regression</a:t>
            </a:r>
          </a:p>
          <a:p>
            <a:pPr lvl="1"/>
            <a:r>
              <a:rPr lang="en-US" dirty="0"/>
              <a:t>Stepwise Regression</a:t>
            </a:r>
          </a:p>
          <a:p>
            <a:pPr lvl="1"/>
            <a:r>
              <a:rPr lang="en-US" dirty="0"/>
              <a:t>Ridge Regression</a:t>
            </a:r>
          </a:p>
          <a:p>
            <a:pPr lvl="1"/>
            <a:r>
              <a:rPr lang="en-US" dirty="0"/>
              <a:t>Lasso Regression</a:t>
            </a:r>
          </a:p>
          <a:p>
            <a:pPr lvl="1"/>
            <a:r>
              <a:rPr lang="en-US" dirty="0"/>
              <a:t>Elastic Net Regression</a:t>
            </a:r>
          </a:p>
          <a:p>
            <a:r>
              <a:rPr lang="en-US" dirty="0"/>
              <a:t>How to select the right Regression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endParaRPr lang="en-US" dirty="0"/>
          </a:p>
        </p:txBody>
      </p:sp>
      <p:sp>
        <p:nvSpPr>
          <p:cNvPr id="3" name="Content Placeholder 2"/>
          <p:cNvSpPr>
            <a:spLocks noGrp="1"/>
          </p:cNvSpPr>
          <p:nvPr>
            <p:ph idx="1"/>
          </p:nvPr>
        </p:nvSpPr>
        <p:spPr/>
        <p:txBody>
          <a:bodyPr/>
          <a:lstStyle/>
          <a:p>
            <a:r>
              <a:rPr lang="en-US" dirty="0"/>
              <a:t>Gradient descent is often taught using a linear regression model because it is relatively straightforward to understand. In practice, it is useful when you have a very large dataset either in the number of rows or the number of columns that may not fit into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Regularization</a:t>
            </a:r>
            <a:endParaRPr lang="en-US" dirty="0"/>
          </a:p>
        </p:txBody>
      </p:sp>
      <p:sp>
        <p:nvSpPr>
          <p:cNvPr id="3" name="Content Placeholder 2"/>
          <p:cNvSpPr>
            <a:spLocks noGrp="1"/>
          </p:cNvSpPr>
          <p:nvPr>
            <p:ph idx="1"/>
          </p:nvPr>
        </p:nvSpPr>
        <p:spPr/>
        <p:txBody>
          <a:bodyPr/>
          <a:lstStyle/>
          <a:p>
            <a:r>
              <a:rPr lang="en-US" dirty="0"/>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Two popular examples of regularization procedures for linear regression are:</a:t>
            </a:r>
          </a:p>
          <a:p>
            <a:pPr fontAlgn="base"/>
            <a:r>
              <a:rPr lang="en-US" dirty="0"/>
              <a:t>Lasso Regression: where Ordinary Least Squares is modified to also minimize the absolute sum of the coefficients (called L1 regularization).</a:t>
            </a:r>
          </a:p>
          <a:p>
            <a:pPr fontAlgn="base"/>
            <a:r>
              <a:rPr lang="en-US" dirty="0"/>
              <a:t>Ridge Regression: where Ordinary Least Squares is modified to also minimize the squared absolute sum of the coefficients (called L2 regularization).</a:t>
            </a:r>
          </a:p>
          <a:p>
            <a:pPr fontAlgn="base"/>
            <a:r>
              <a:rPr lang="en-US" dirty="0"/>
              <a:t>These methods are effective to use when there is co-linearity in your input values and ordinary least squares would over fit the training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Making predictions is as simple as solving the equation for a specific set of inputs.</a:t>
            </a:r>
          </a:p>
          <a:p>
            <a:r>
              <a:rPr lang="en-US" dirty="0"/>
              <a:t>Let’s make this concrete with an example. Imagine we are predicting weight (y) from height (x). Our linear regression model representation for this problem would be:</a:t>
            </a:r>
          </a:p>
          <a:p>
            <a:pPr fontAlgn="base">
              <a:buNone/>
            </a:pPr>
            <a:r>
              <a:rPr lang="en-US" dirty="0"/>
              <a:t>				</a:t>
            </a:r>
            <a:r>
              <a:rPr lang="en-US" dirty="0">
                <a:solidFill>
                  <a:srgbClr val="FF0000"/>
                </a:solidFill>
              </a:rPr>
              <a:t>y = B0 + B1 * x1</a:t>
            </a:r>
          </a:p>
          <a:p>
            <a:pPr fontAlgn="base">
              <a:buNone/>
            </a:pPr>
            <a:r>
              <a:rPr lang="en-US" dirty="0">
                <a:solidFill>
                  <a:srgbClr val="FF0000"/>
                </a:solidFill>
              </a:rPr>
              <a:t>					or</a:t>
            </a:r>
          </a:p>
          <a:p>
            <a:pPr fontAlgn="base">
              <a:buNone/>
            </a:pPr>
            <a:r>
              <a:rPr lang="en-US" dirty="0">
                <a:solidFill>
                  <a:srgbClr val="FF0000"/>
                </a:solidFill>
              </a:rPr>
              <a:t>			    weight =B0 +B1 * height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r>
              <a:rPr lang="en-US" dirty="0"/>
              <a:t>Where B0 is the bias coefficient and B1 is the coefficient for the height column. We use a learning technique to find a good set of coefficient values. Once found, we can plug in different height values to predict the weight.</a:t>
            </a:r>
          </a:p>
          <a:p>
            <a:r>
              <a:rPr lang="en-US" dirty="0"/>
              <a:t>For example, lets use B0 = 0.1 and B1 = 0.5. Let’s plug them in and calculate the weight (in kilograms) for a person with the height of 182 centimeters.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sp>
        <p:nvSpPr>
          <p:cNvPr id="3" name="Content Placeholder 2"/>
          <p:cNvSpPr>
            <a:spLocks noGrp="1"/>
          </p:cNvSpPr>
          <p:nvPr>
            <p:ph idx="1"/>
          </p:nvPr>
        </p:nvSpPr>
        <p:spPr/>
        <p:txBody>
          <a:bodyPr>
            <a:normAutofit lnSpcReduction="10000"/>
          </a:bodyPr>
          <a:lstStyle/>
          <a:p>
            <a:pPr fontAlgn="base">
              <a:buNone/>
            </a:pPr>
            <a:r>
              <a:rPr lang="en-US" dirty="0">
                <a:solidFill>
                  <a:srgbClr val="FF0000"/>
                </a:solidFill>
              </a:rPr>
              <a:t>			weight = 0.1 + 0.05 * 182</a:t>
            </a:r>
          </a:p>
          <a:p>
            <a:pPr fontAlgn="base">
              <a:buNone/>
            </a:pPr>
            <a:r>
              <a:rPr lang="en-US" dirty="0">
                <a:solidFill>
                  <a:srgbClr val="FF0000"/>
                </a:solidFill>
              </a:rPr>
              <a:t>				weight = 91.1</a:t>
            </a:r>
          </a:p>
          <a:p>
            <a:pPr fontAlgn="base">
              <a:buNone/>
            </a:pPr>
            <a:r>
              <a:rPr lang="en-US" dirty="0"/>
              <a:t>	The above equation could be plotted as a line in two-dimensions. The B0 is our starting point regardless of what height we have. We can run through a bunch of heights from 100 to 250 centimeters and plug them to the equation and get weight values, creating our line.</a:t>
            </a:r>
            <a:endParaRPr lang="en-US" dirty="0">
              <a:solidFill>
                <a:srgbClr val="FF0000"/>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Predictions…</a:t>
            </a:r>
          </a:p>
        </p:txBody>
      </p:sp>
      <p:pic>
        <p:nvPicPr>
          <p:cNvPr id="5122" name="Picture 2" descr="E:\Sample-Height-vs-Weight-Linear-Regression.png"/>
          <p:cNvPicPr>
            <a:picLocks noChangeAspect="1" noChangeArrowheads="1"/>
          </p:cNvPicPr>
          <p:nvPr/>
        </p:nvPicPr>
        <p:blipFill>
          <a:blip r:embed="rId2" cstate="print"/>
          <a:srcRect/>
          <a:stretch>
            <a:fillRect/>
          </a:stretch>
        </p:blipFill>
        <p:spPr bwMode="auto">
          <a:xfrm>
            <a:off x="1066800" y="1600200"/>
            <a:ext cx="6901132" cy="4267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find:</a:t>
            </a:r>
          </a:p>
        </p:txBody>
      </p:sp>
      <p:sp>
        <p:nvSpPr>
          <p:cNvPr id="3" name="Content Placeholder 2"/>
          <p:cNvSpPr>
            <a:spLocks noGrp="1"/>
          </p:cNvSpPr>
          <p:nvPr>
            <p:ph idx="1"/>
          </p:nvPr>
        </p:nvSpPr>
        <p:spPr/>
        <p:txBody>
          <a:bodyPr/>
          <a:lstStyle/>
          <a:p>
            <a:r>
              <a:rPr lang="en-US" dirty="0"/>
              <a:t>With simple linear regression we want to model our data as follows:</a:t>
            </a:r>
          </a:p>
          <a:p>
            <a:pPr>
              <a:buNone/>
            </a:pPr>
            <a:r>
              <a:rPr lang="en-US" dirty="0">
                <a:solidFill>
                  <a:srgbClr val="FF0000"/>
                </a:solidFill>
              </a:rPr>
              <a:t>				y = B0 + B1 * x</a:t>
            </a:r>
          </a:p>
          <a:p>
            <a:pPr>
              <a:buNone/>
            </a:pPr>
            <a:r>
              <a:rPr lang="en-US" dirty="0"/>
              <a:t>	This is a line where y is the output variable we want to predict, x is the input variable we know and B0 and B1 are coefficients that we need to estimate that move the line around.</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fontScale="92500" lnSpcReduction="10000"/>
          </a:bodyPr>
          <a:lstStyle/>
          <a:p>
            <a:r>
              <a:rPr lang="en-US" dirty="0"/>
              <a:t>Technically, B0 is called the intercept because it determines where the line intercepts the y-axis. In machine learning we can call this the bias, because it is added to offset all predictions that we make. The B1 term is called the slope because it defines the slope of the line or how x translates into a y value before we add our bias.</a:t>
            </a:r>
          </a:p>
          <a:p>
            <a:r>
              <a:rPr lang="en-US" dirty="0"/>
              <a:t>The goal is to find the best estimates for the coefficients to minimize the errors in predicting y from 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start off by estimating the value for B1 as:</a:t>
            </a:r>
          </a:p>
          <a:p>
            <a:pPr>
              <a:buNone/>
            </a:pPr>
            <a:r>
              <a:rPr lang="en-US" sz="2400" dirty="0">
                <a:solidFill>
                  <a:srgbClr val="FF0000"/>
                </a:solidFill>
              </a:rPr>
              <a:t>B1 = sum((xi-mean(x)) * (</a:t>
            </a:r>
            <a:r>
              <a:rPr lang="en-US" sz="2400" dirty="0" err="1">
                <a:solidFill>
                  <a:srgbClr val="FF0000"/>
                </a:solidFill>
              </a:rPr>
              <a:t>yi</a:t>
            </a:r>
            <a:r>
              <a:rPr lang="en-US" sz="2400" dirty="0">
                <a:solidFill>
                  <a:srgbClr val="FF0000"/>
                </a:solidFill>
              </a:rPr>
              <a:t>-mean(y))) / sum((xi – mean(x))^2)</a:t>
            </a:r>
          </a:p>
          <a:p>
            <a:pPr>
              <a:buNone/>
            </a:pPr>
            <a:r>
              <a:rPr lang="en-US" sz="2400" dirty="0"/>
              <a:t>	Where mean() is the average value for the variable in our dataset. The xi and </a:t>
            </a:r>
            <a:r>
              <a:rPr lang="en-US" sz="2400" dirty="0" err="1"/>
              <a:t>yi</a:t>
            </a:r>
            <a:r>
              <a:rPr lang="en-US" sz="2400" dirty="0"/>
              <a:t> refer to the fact that we need to repeat these calculations across all values in our dataset and </a:t>
            </a:r>
            <a:r>
              <a:rPr lang="en-US" sz="2400" dirty="0" err="1"/>
              <a:t>i</a:t>
            </a:r>
            <a:r>
              <a:rPr lang="en-US" sz="2400" dirty="0"/>
              <a:t> refers to the </a:t>
            </a:r>
            <a:r>
              <a:rPr lang="en-US" sz="2400" dirty="0" err="1"/>
              <a:t>i’th</a:t>
            </a:r>
            <a:r>
              <a:rPr lang="en-US" sz="2400" dirty="0"/>
              <a:t> value of x or y</a:t>
            </a:r>
            <a:endParaRPr 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4" name="Content Placeholder 3"/>
          <p:cNvSpPr>
            <a:spLocks noGrp="1"/>
          </p:cNvSpPr>
          <p:nvPr>
            <p:ph idx="1"/>
          </p:nvPr>
        </p:nvSpPr>
        <p:spPr/>
        <p:txBody>
          <a:bodyPr>
            <a:normAutofit lnSpcReduction="10000"/>
          </a:bodyPr>
          <a:lstStyle/>
          <a:p>
            <a:r>
              <a:rPr lang="en-US" dirty="0"/>
              <a:t>Regression analysis is a form of predictive modeling technique which investigates the relationship between a dependent (target) and independent variable (s) (predictor). This technique is used for forecasting, time series modeling and finding the causal effect relationship between the variables. For example, relationship between rash driving and number of road accidents by a driver is best studied through regression.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We can calculate B0 using B1 and some statistics from our dataset, as follows:	</a:t>
            </a:r>
          </a:p>
          <a:p>
            <a:pPr lvl="1">
              <a:buNone/>
            </a:pPr>
            <a:r>
              <a:rPr lang="en-US" dirty="0">
                <a:solidFill>
                  <a:srgbClr val="FF0000"/>
                </a:solidFill>
              </a:rPr>
              <a:t>			B0 = mean(y) – B1 * mean(x)</a:t>
            </a:r>
          </a:p>
          <a:p>
            <a:pPr lvl="1">
              <a:buNone/>
            </a:pPr>
            <a:r>
              <a:rPr lang="en-US" b="1" dirty="0"/>
              <a:t>Estimating The Slope (B1):-</a:t>
            </a:r>
          </a:p>
          <a:p>
            <a:pPr lvl="1">
              <a:buNone/>
            </a:pPr>
            <a:r>
              <a:rPr lang="en-US" dirty="0"/>
              <a:t>calculate the mean value of x and y</a:t>
            </a:r>
          </a:p>
          <a:p>
            <a:pPr lvl="1">
              <a:buNone/>
            </a:pPr>
            <a:r>
              <a:rPr lang="en-US" dirty="0"/>
              <a:t>calculate the error of each variable from the mean:</a:t>
            </a:r>
          </a:p>
          <a:p>
            <a:pPr lvl="1">
              <a:buNone/>
            </a:pPr>
            <a:r>
              <a:rPr lang="en-US" b="1" dirty="0"/>
              <a:t>			x - mean(x) </a:t>
            </a:r>
          </a:p>
          <a:p>
            <a:pPr lvl="1">
              <a:buNone/>
            </a:pPr>
            <a:r>
              <a:rPr lang="en-US" b="1" dirty="0"/>
              <a:t>			y - mean(y)</a:t>
            </a:r>
          </a:p>
          <a:p>
            <a:pPr lvl="1">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normAutofit lnSpcReduction="10000"/>
          </a:bodyPr>
          <a:lstStyle/>
          <a:p>
            <a:r>
              <a:rPr lang="en-US" sz="2800" dirty="0"/>
              <a:t>multiple the error for each x with the error for each y and calculate the sum of these multiplications.</a:t>
            </a:r>
          </a:p>
          <a:p>
            <a:r>
              <a:rPr lang="en-US" sz="2800" dirty="0"/>
              <a:t>Sum the final column.(numerator)</a:t>
            </a:r>
          </a:p>
          <a:p>
            <a:r>
              <a:rPr lang="en-US" sz="2800" dirty="0"/>
              <a:t>calculate the bottom part of the equation for calculating B1, or the denominator. This is calculated as the sum of the squared differences of each x value from the mean.</a:t>
            </a:r>
          </a:p>
          <a:p>
            <a:r>
              <a:rPr lang="en-US" sz="2800" dirty="0"/>
              <a:t>We have already calculated the difference of each x value from the mean, all we need to do is square each value and calculate the sum.(denominator)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Continues…</a:t>
            </a:r>
          </a:p>
        </p:txBody>
      </p:sp>
      <p:sp>
        <p:nvSpPr>
          <p:cNvPr id="3" name="Content Placeholder 2"/>
          <p:cNvSpPr>
            <a:spLocks noGrp="1"/>
          </p:cNvSpPr>
          <p:nvPr>
            <p:ph idx="1"/>
          </p:nvPr>
        </p:nvSpPr>
        <p:spPr/>
        <p:txBody>
          <a:bodyPr/>
          <a:lstStyle/>
          <a:p>
            <a:r>
              <a:rPr lang="en-US" dirty="0"/>
              <a:t>calculate the value of our slope:</a:t>
            </a:r>
          </a:p>
          <a:p>
            <a:pPr>
              <a:buNone/>
            </a:pPr>
            <a:r>
              <a:rPr lang="en-US" dirty="0"/>
              <a:t>	B1 = numerator/denominator</a:t>
            </a:r>
          </a:p>
          <a:p>
            <a:pPr>
              <a:buNone/>
            </a:pPr>
            <a:endParaRPr lang="en-US" dirty="0"/>
          </a:p>
          <a:p>
            <a:pPr>
              <a:buNone/>
            </a:pPr>
            <a:r>
              <a:rPr lang="en-US" b="1" dirty="0"/>
              <a:t>	Estimating The Intercept (B0):</a:t>
            </a:r>
          </a:p>
          <a:p>
            <a:pPr>
              <a:buNone/>
            </a:pPr>
            <a:r>
              <a:rPr lang="en-US" b="1" dirty="0"/>
              <a:t>		</a:t>
            </a:r>
            <a:r>
              <a:rPr lang="en-US" dirty="0">
                <a:solidFill>
                  <a:srgbClr val="FF0000"/>
                </a:solidFill>
              </a:rPr>
              <a:t>B0 = mean(y) – B1 * mean(x)</a:t>
            </a:r>
            <a:endParaRPr lang="en-US" b="1" dirty="0">
              <a:solidFill>
                <a:srgbClr val="FF0000"/>
              </a:solidFill>
            </a:endParaRPr>
          </a:p>
          <a:p>
            <a:pPr>
              <a:buNone/>
            </a:pPr>
            <a:endParaRPr lang="en-US" b="1" dirty="0"/>
          </a:p>
          <a:p>
            <a:pPr>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Making Predictions</a:t>
            </a:r>
          </a:p>
        </p:txBody>
      </p:sp>
      <p:sp>
        <p:nvSpPr>
          <p:cNvPr id="3" name="Content Placeholder 2"/>
          <p:cNvSpPr>
            <a:spLocks noGrp="1"/>
          </p:cNvSpPr>
          <p:nvPr>
            <p:ph idx="1"/>
          </p:nvPr>
        </p:nvSpPr>
        <p:spPr/>
        <p:txBody>
          <a:bodyPr/>
          <a:lstStyle/>
          <a:p>
            <a:pPr>
              <a:buNone/>
            </a:pPr>
            <a:r>
              <a:rPr lang="en-US" dirty="0"/>
              <a:t>	We now have the coefficients for our simple linear regression equation.</a:t>
            </a:r>
          </a:p>
          <a:p>
            <a:pPr>
              <a:buNone/>
            </a:pPr>
            <a:endParaRPr lang="en-US" b="1" dirty="0"/>
          </a:p>
          <a:p>
            <a:pPr>
              <a:buNone/>
            </a:pPr>
            <a:r>
              <a:rPr lang="en-US" b="1" dirty="0"/>
              <a:t>		</a:t>
            </a:r>
            <a:r>
              <a:rPr lang="en-US" b="1" dirty="0">
                <a:solidFill>
                  <a:srgbClr val="FF0000"/>
                </a:solidFill>
              </a:rPr>
              <a:t>	</a:t>
            </a:r>
            <a:r>
              <a:rPr lang="en-US" dirty="0">
                <a:solidFill>
                  <a:srgbClr val="FF0000"/>
                </a:solidFill>
              </a:rPr>
              <a:t>y = B0 + B1 * x</a:t>
            </a:r>
            <a:endParaRPr lang="en-US"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Error</a:t>
            </a:r>
          </a:p>
        </p:txBody>
      </p:sp>
      <p:sp>
        <p:nvSpPr>
          <p:cNvPr id="3" name="Content Placeholder 2"/>
          <p:cNvSpPr>
            <a:spLocks noGrp="1"/>
          </p:cNvSpPr>
          <p:nvPr>
            <p:ph idx="1"/>
          </p:nvPr>
        </p:nvSpPr>
        <p:spPr/>
        <p:txBody>
          <a:bodyPr/>
          <a:lstStyle/>
          <a:p>
            <a:r>
              <a:rPr lang="en-US" dirty="0"/>
              <a:t>We can calculate a error for our predictions called the Root Mean Squared Error or RMSE.</a:t>
            </a:r>
          </a:p>
          <a:p>
            <a:pPr lvl="1">
              <a:buNone/>
            </a:pPr>
            <a:r>
              <a:rPr lang="en-US" dirty="0">
                <a:solidFill>
                  <a:srgbClr val="FF0000"/>
                </a:solidFill>
              </a:rPr>
              <a:t>	</a:t>
            </a:r>
            <a:r>
              <a:rPr lang="pt-BR" dirty="0">
                <a:solidFill>
                  <a:srgbClr val="FF0000"/>
                </a:solidFill>
              </a:rPr>
              <a:t>RMSE = sqrt( sum( (pi – yi)^2 )/n )</a:t>
            </a:r>
            <a:endParaRPr lang="en-US" dirty="0">
              <a:solidFill>
                <a:srgbClr val="FF0000"/>
              </a:solidFill>
            </a:endParaRPr>
          </a:p>
          <a:p>
            <a:pPr lvl="1">
              <a:buNone/>
            </a:pPr>
            <a:endParaRPr lang="en-US" dirty="0">
              <a:solidFill>
                <a:srgbClr val="FF0000"/>
              </a:solidFill>
            </a:endParaRPr>
          </a:p>
          <a:p>
            <a:pPr lvl="1"/>
            <a:r>
              <a:rPr lang="en-US" dirty="0"/>
              <a:t>Where </a:t>
            </a:r>
            <a:r>
              <a:rPr lang="en-US" dirty="0" err="1"/>
              <a:t>sqrt</a:t>
            </a:r>
            <a:r>
              <a:rPr lang="en-US" dirty="0"/>
              <a:t>() is the square root function, p is the predicted value and y is the actual value, </a:t>
            </a:r>
            <a:r>
              <a:rPr lang="en-US" dirty="0" err="1"/>
              <a:t>i</a:t>
            </a:r>
            <a:r>
              <a:rPr lang="en-US" dirty="0"/>
              <a:t> is the index for a specific instance, n is the number of predictions, because we must calculate the error across all predicted values.</a:t>
            </a:r>
            <a:endParaRPr lang="pt-BR"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387D-D6F1-4799-B276-184F8F101D09}"/>
              </a:ext>
            </a:extLst>
          </p:cNvPr>
          <p:cNvSpPr>
            <a:spLocks noGrp="1"/>
          </p:cNvSpPr>
          <p:nvPr>
            <p:ph type="title"/>
          </p:nvPr>
        </p:nvSpPr>
        <p:spPr/>
        <p:txBody>
          <a:bodyPr/>
          <a:lstStyle/>
          <a:p>
            <a:r>
              <a:rPr lang="en-US" dirty="0"/>
              <a:t>Measuring Error with r-squared</a:t>
            </a:r>
          </a:p>
        </p:txBody>
      </p:sp>
      <p:sp>
        <p:nvSpPr>
          <p:cNvPr id="3" name="Content Placeholder 2">
            <a:extLst>
              <a:ext uri="{FF2B5EF4-FFF2-40B4-BE49-F238E27FC236}">
                <a16:creationId xmlns:a16="http://schemas.microsoft.com/office/drawing/2014/main" id="{D93E6766-6442-4AC5-9DE7-C4AD57569D61}"/>
              </a:ext>
            </a:extLst>
          </p:cNvPr>
          <p:cNvSpPr>
            <a:spLocks noGrp="1"/>
          </p:cNvSpPr>
          <p:nvPr>
            <p:ph idx="1"/>
          </p:nvPr>
        </p:nvSpPr>
        <p:spPr/>
        <p:txBody>
          <a:bodyPr/>
          <a:lstStyle/>
          <a:p>
            <a:r>
              <a:rPr lang="en-US" dirty="0"/>
              <a:t>How do we measure how well our line fits our data ?</a:t>
            </a:r>
          </a:p>
          <a:p>
            <a:r>
              <a:rPr lang="en-US" dirty="0"/>
              <a:t>R-squared (aka coefficient of determination) measures:</a:t>
            </a:r>
          </a:p>
          <a:p>
            <a:endParaRPr lang="en-US" dirty="0"/>
          </a:p>
          <a:p>
            <a:pPr marL="0" indent="0">
              <a:buNone/>
            </a:pPr>
            <a:r>
              <a:rPr lang="en-US" sz="3600" dirty="0"/>
              <a:t>The fraction of the total variation in Y that is captured by the model</a:t>
            </a:r>
          </a:p>
        </p:txBody>
      </p:sp>
    </p:spTree>
    <p:extLst>
      <p:ext uri="{BB962C8B-B14F-4D97-AF65-F5344CB8AC3E}">
        <p14:creationId xmlns:p14="http://schemas.microsoft.com/office/powerpoint/2010/main" val="1203591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99A6-8C97-419D-971C-97E506944D63}"/>
              </a:ext>
            </a:extLst>
          </p:cNvPr>
          <p:cNvSpPr>
            <a:spLocks noGrp="1"/>
          </p:cNvSpPr>
          <p:nvPr>
            <p:ph type="title"/>
          </p:nvPr>
        </p:nvSpPr>
        <p:spPr/>
        <p:txBody>
          <a:bodyPr/>
          <a:lstStyle/>
          <a:p>
            <a:r>
              <a:rPr lang="en-US" dirty="0"/>
              <a:t>Computing r-squared</a:t>
            </a:r>
          </a:p>
        </p:txBody>
      </p:sp>
      <p:pic>
        <p:nvPicPr>
          <p:cNvPr id="5" name="Picture 4">
            <a:extLst>
              <a:ext uri="{FF2B5EF4-FFF2-40B4-BE49-F238E27FC236}">
                <a16:creationId xmlns:a16="http://schemas.microsoft.com/office/drawing/2014/main" id="{4E17E80E-309B-426D-BBB6-E9A510CA2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8286845" cy="1841520"/>
          </a:xfrm>
          <a:prstGeom prst="rect">
            <a:avLst/>
          </a:prstGeom>
        </p:spPr>
      </p:pic>
    </p:spTree>
    <p:extLst>
      <p:ext uri="{BB962C8B-B14F-4D97-AF65-F5344CB8AC3E}">
        <p14:creationId xmlns:p14="http://schemas.microsoft.com/office/powerpoint/2010/main" val="4267012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140C-E55C-407C-87F9-254478BFE318}"/>
              </a:ext>
            </a:extLst>
          </p:cNvPr>
          <p:cNvSpPr>
            <a:spLocks noGrp="1"/>
          </p:cNvSpPr>
          <p:nvPr>
            <p:ph type="title"/>
          </p:nvPr>
        </p:nvSpPr>
        <p:spPr/>
        <p:txBody>
          <a:bodyPr/>
          <a:lstStyle/>
          <a:p>
            <a:r>
              <a:rPr lang="en-US" dirty="0"/>
              <a:t>Interpreting r-squared</a:t>
            </a:r>
          </a:p>
        </p:txBody>
      </p:sp>
      <p:sp>
        <p:nvSpPr>
          <p:cNvPr id="3" name="Content Placeholder 2">
            <a:extLst>
              <a:ext uri="{FF2B5EF4-FFF2-40B4-BE49-F238E27FC236}">
                <a16:creationId xmlns:a16="http://schemas.microsoft.com/office/drawing/2014/main" id="{BD7D17D7-1B5F-4BDD-8894-F87C11FD6852}"/>
              </a:ext>
            </a:extLst>
          </p:cNvPr>
          <p:cNvSpPr>
            <a:spLocks noGrp="1"/>
          </p:cNvSpPr>
          <p:nvPr>
            <p:ph idx="1"/>
          </p:nvPr>
        </p:nvSpPr>
        <p:spPr/>
        <p:txBody>
          <a:bodyPr/>
          <a:lstStyle/>
          <a:p>
            <a:r>
              <a:rPr lang="en-US" dirty="0"/>
              <a:t>Ranges from 0 to 1</a:t>
            </a:r>
          </a:p>
          <a:p>
            <a:r>
              <a:rPr lang="en-US" dirty="0"/>
              <a:t>0 is bad (none of the variance is captured), 1 is good (all of the variance is captured).</a:t>
            </a:r>
          </a:p>
        </p:txBody>
      </p:sp>
    </p:spTree>
    <p:extLst>
      <p:ext uri="{BB962C8B-B14F-4D97-AF65-F5344CB8AC3E}">
        <p14:creationId xmlns:p14="http://schemas.microsoft.com/office/powerpoint/2010/main" val="40831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A151-B0E0-453F-AF07-346DE5F653A6}"/>
              </a:ext>
            </a:extLst>
          </p:cNvPr>
          <p:cNvSpPr>
            <a:spLocks noGrp="1"/>
          </p:cNvSpPr>
          <p:nvPr>
            <p:ph type="title"/>
          </p:nvPr>
        </p:nvSpPr>
        <p:spPr/>
        <p:txBody>
          <a:bodyPr>
            <a:normAutofit/>
          </a:bodyPr>
          <a:lstStyle/>
          <a:p>
            <a:r>
              <a:rPr lang="en-US" dirty="0"/>
              <a:t>R-squared and p-value</a:t>
            </a:r>
          </a:p>
        </p:txBody>
      </p:sp>
      <p:sp>
        <p:nvSpPr>
          <p:cNvPr id="3" name="Content Placeholder 2">
            <a:extLst>
              <a:ext uri="{FF2B5EF4-FFF2-40B4-BE49-F238E27FC236}">
                <a16:creationId xmlns:a16="http://schemas.microsoft.com/office/drawing/2014/main" id="{C4865157-D285-4809-9D49-AE0293C7BC82}"/>
              </a:ext>
            </a:extLst>
          </p:cNvPr>
          <p:cNvSpPr>
            <a:spLocks noGrp="1"/>
          </p:cNvSpPr>
          <p:nvPr>
            <p:ph idx="1"/>
          </p:nvPr>
        </p:nvSpPr>
        <p:spPr/>
        <p:txBody>
          <a:bodyPr>
            <a:normAutofit fontScale="92500" lnSpcReduction="10000"/>
          </a:bodyPr>
          <a:lstStyle/>
          <a:p>
            <a:r>
              <a:rPr lang="en-US" dirty="0"/>
              <a:t>R-square value tells you how much variation is explained by your model. So 0.1 R-square means that your model explains 10% of variation within the data. The greater R-square the better the model. </a:t>
            </a:r>
          </a:p>
          <a:p>
            <a:r>
              <a:rPr lang="en-US" dirty="0"/>
              <a:t>p-value tells you about the F statistic hypothesis testing of the "fit of the intercept-only model and your model are equal". So if the p-value is less than the significance level (usually 0.05) then your model fits the data well.</a:t>
            </a:r>
          </a:p>
        </p:txBody>
      </p:sp>
    </p:spTree>
    <p:extLst>
      <p:ext uri="{BB962C8B-B14F-4D97-AF65-F5344CB8AC3E}">
        <p14:creationId xmlns:p14="http://schemas.microsoft.com/office/powerpoint/2010/main" val="58430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F00-F5E5-4D5D-A2E5-E0216C01C65D}"/>
              </a:ext>
            </a:extLst>
          </p:cNvPr>
          <p:cNvSpPr>
            <a:spLocks noGrp="1"/>
          </p:cNvSpPr>
          <p:nvPr>
            <p:ph type="title"/>
          </p:nvPr>
        </p:nvSpPr>
        <p:spPr/>
        <p:txBody>
          <a:bodyPr/>
          <a:lstStyle/>
          <a:p>
            <a:r>
              <a:rPr lang="en-US" dirty="0"/>
              <a:t>R-squared and p-value</a:t>
            </a:r>
          </a:p>
        </p:txBody>
      </p:sp>
      <p:sp>
        <p:nvSpPr>
          <p:cNvPr id="3" name="Content Placeholder 2">
            <a:extLst>
              <a:ext uri="{FF2B5EF4-FFF2-40B4-BE49-F238E27FC236}">
                <a16:creationId xmlns:a16="http://schemas.microsoft.com/office/drawing/2014/main" id="{59DDB719-4C44-40C6-8CBD-8E31218FE289}"/>
              </a:ext>
            </a:extLst>
          </p:cNvPr>
          <p:cNvSpPr>
            <a:spLocks noGrp="1"/>
          </p:cNvSpPr>
          <p:nvPr>
            <p:ph idx="1"/>
          </p:nvPr>
        </p:nvSpPr>
        <p:spPr/>
        <p:txBody>
          <a:bodyPr/>
          <a:lstStyle/>
          <a:p>
            <a:pPr marL="0" indent="0">
              <a:buNone/>
            </a:pPr>
            <a:r>
              <a:rPr lang="en-US" dirty="0"/>
              <a:t>Thus you have four scenarios:</a:t>
            </a:r>
          </a:p>
          <a:p>
            <a:r>
              <a:rPr lang="en-US" dirty="0"/>
              <a:t>low R-square and low p-value (p-value &lt;= 0.05)</a:t>
            </a:r>
          </a:p>
          <a:p>
            <a:r>
              <a:rPr lang="en-US" dirty="0"/>
              <a:t>low R-square and high p-value (p-value &gt; 0.05)</a:t>
            </a:r>
          </a:p>
          <a:p>
            <a:r>
              <a:rPr lang="en-US" dirty="0"/>
              <a:t>high R-square and low p-value</a:t>
            </a:r>
          </a:p>
          <a:p>
            <a:r>
              <a:rPr lang="en-US" dirty="0"/>
              <a:t>high R-square and high p-value</a:t>
            </a:r>
          </a:p>
          <a:p>
            <a:endParaRPr lang="en-US" dirty="0"/>
          </a:p>
        </p:txBody>
      </p:sp>
    </p:spTree>
    <p:extLst>
      <p:ext uri="{BB962C8B-B14F-4D97-AF65-F5344CB8AC3E}">
        <p14:creationId xmlns:p14="http://schemas.microsoft.com/office/powerpoint/2010/main" val="241439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Regression Analysis</a:t>
            </a:r>
          </a:p>
        </p:txBody>
      </p:sp>
      <p:sp>
        <p:nvSpPr>
          <p:cNvPr id="3" name="Content Placeholder 2"/>
          <p:cNvSpPr>
            <a:spLocks noGrp="1"/>
          </p:cNvSpPr>
          <p:nvPr>
            <p:ph idx="1"/>
          </p:nvPr>
        </p:nvSpPr>
        <p:spPr/>
        <p:txBody>
          <a:bodyPr>
            <a:normAutofit fontScale="92500" lnSpcReduction="10000"/>
          </a:bodyPr>
          <a:lstStyle/>
          <a:p>
            <a:r>
              <a:rPr lang="en-US" dirty="0"/>
              <a:t>Regression analysis estimates the relationship between two or more variables</a:t>
            </a:r>
          </a:p>
          <a:p>
            <a:r>
              <a:rPr lang="en-US" dirty="0"/>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33D7-5390-4E49-B296-9A2882FB4280}"/>
              </a:ext>
            </a:extLst>
          </p:cNvPr>
          <p:cNvSpPr>
            <a:spLocks noGrp="1"/>
          </p:cNvSpPr>
          <p:nvPr>
            <p:ph type="title"/>
          </p:nvPr>
        </p:nvSpPr>
        <p:spPr>
          <a:xfrm>
            <a:off x="533400" y="2438400"/>
            <a:ext cx="8229600" cy="1143000"/>
          </a:xfrm>
        </p:spPr>
        <p:txBody>
          <a:bodyPr/>
          <a:lstStyle/>
          <a:p>
            <a:r>
              <a:rPr lang="en-US" dirty="0"/>
              <a:t>Polynomial Regression</a:t>
            </a:r>
          </a:p>
        </p:txBody>
      </p:sp>
    </p:spTree>
    <p:extLst>
      <p:ext uri="{BB962C8B-B14F-4D97-AF65-F5344CB8AC3E}">
        <p14:creationId xmlns:p14="http://schemas.microsoft.com/office/powerpoint/2010/main" val="3409544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F3A-397A-4C1C-AFED-C439524BC3CD}"/>
              </a:ext>
            </a:extLst>
          </p:cNvPr>
          <p:cNvSpPr>
            <a:spLocks noGrp="1"/>
          </p:cNvSpPr>
          <p:nvPr>
            <p:ph type="title"/>
          </p:nvPr>
        </p:nvSpPr>
        <p:spPr/>
        <p:txBody>
          <a:bodyPr/>
          <a:lstStyle/>
          <a:p>
            <a:r>
              <a:rPr lang="en-US" dirty="0"/>
              <a:t>Polynomial Regression</a:t>
            </a:r>
          </a:p>
        </p:txBody>
      </p:sp>
      <p:sp>
        <p:nvSpPr>
          <p:cNvPr id="3" name="Content Placeholder 2">
            <a:extLst>
              <a:ext uri="{FF2B5EF4-FFF2-40B4-BE49-F238E27FC236}">
                <a16:creationId xmlns:a16="http://schemas.microsoft.com/office/drawing/2014/main" id="{451D09B1-FFF3-404F-9AE6-DC186DB12108}"/>
              </a:ext>
            </a:extLst>
          </p:cNvPr>
          <p:cNvSpPr>
            <a:spLocks noGrp="1"/>
          </p:cNvSpPr>
          <p:nvPr>
            <p:ph idx="1"/>
          </p:nvPr>
        </p:nvSpPr>
        <p:spPr/>
        <p:txBody>
          <a:bodyPr/>
          <a:lstStyle/>
          <a:p>
            <a:r>
              <a:rPr lang="en-US" dirty="0"/>
              <a:t>Not all relationships are linear.</a:t>
            </a:r>
          </a:p>
          <a:p>
            <a:r>
              <a:rPr lang="en-US" dirty="0"/>
              <a:t>Linear formula: </a:t>
            </a:r>
            <a:r>
              <a:rPr lang="en-US" b="1" dirty="0"/>
              <a:t>y = mx + b</a:t>
            </a:r>
          </a:p>
          <a:p>
            <a:pPr lvl="1"/>
            <a:r>
              <a:rPr lang="en-US" dirty="0"/>
              <a:t>This is a </a:t>
            </a:r>
            <a:r>
              <a:rPr lang="en-US" u="sng" dirty="0"/>
              <a:t>“first order”</a:t>
            </a:r>
            <a:r>
              <a:rPr lang="en-US" dirty="0"/>
              <a:t> or </a:t>
            </a:r>
            <a:r>
              <a:rPr lang="en-US" u="sng" dirty="0"/>
              <a:t>“first degree”</a:t>
            </a:r>
            <a:r>
              <a:rPr lang="en-US" dirty="0"/>
              <a:t> polynomial, as the power of x is 1</a:t>
            </a:r>
          </a:p>
          <a:p>
            <a:r>
              <a:rPr lang="en-US" dirty="0"/>
              <a:t>Second order polynomial: </a:t>
            </a:r>
            <a:r>
              <a:rPr lang="en-US" b="1" dirty="0"/>
              <a:t>y = ax</a:t>
            </a:r>
            <a:r>
              <a:rPr lang="en-US" sz="3600" b="1" baseline="30000" dirty="0"/>
              <a:t>2</a:t>
            </a:r>
            <a:r>
              <a:rPr lang="en-US" b="1" dirty="0"/>
              <a:t> + </a:t>
            </a:r>
            <a:r>
              <a:rPr lang="en-US" b="1" dirty="0" err="1"/>
              <a:t>bx</a:t>
            </a:r>
            <a:r>
              <a:rPr lang="en-US" b="1" dirty="0"/>
              <a:t> + c</a:t>
            </a:r>
          </a:p>
          <a:p>
            <a:r>
              <a:rPr lang="en-US" dirty="0"/>
              <a:t>Third order polynomial: </a:t>
            </a:r>
            <a:r>
              <a:rPr lang="en-US" b="1" dirty="0"/>
              <a:t>y = ax</a:t>
            </a:r>
            <a:r>
              <a:rPr lang="en-US" b="1" baseline="30000" dirty="0"/>
              <a:t>3</a:t>
            </a:r>
            <a:r>
              <a:rPr lang="en-US" b="1" dirty="0"/>
              <a:t> + bx</a:t>
            </a:r>
            <a:r>
              <a:rPr lang="en-US" b="1" baseline="30000" dirty="0"/>
              <a:t>2</a:t>
            </a:r>
            <a:r>
              <a:rPr lang="en-US" b="1" dirty="0"/>
              <a:t> + cx +d</a:t>
            </a:r>
          </a:p>
          <a:p>
            <a:r>
              <a:rPr lang="en-US" dirty="0"/>
              <a:t>Higher order produce more complex curves</a:t>
            </a:r>
          </a:p>
        </p:txBody>
      </p:sp>
    </p:spTree>
    <p:extLst>
      <p:ext uri="{BB962C8B-B14F-4D97-AF65-F5344CB8AC3E}">
        <p14:creationId xmlns:p14="http://schemas.microsoft.com/office/powerpoint/2010/main" val="442053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3793-60CD-404C-90BC-2DCC513E9BC9}"/>
              </a:ext>
            </a:extLst>
          </p:cNvPr>
          <p:cNvSpPr>
            <a:spLocks noGrp="1"/>
          </p:cNvSpPr>
          <p:nvPr>
            <p:ph type="title"/>
          </p:nvPr>
        </p:nvSpPr>
        <p:spPr/>
        <p:txBody>
          <a:bodyPr/>
          <a:lstStyle/>
          <a:p>
            <a:r>
              <a:rPr lang="en-US" dirty="0"/>
              <a:t>Beware</a:t>
            </a:r>
          </a:p>
        </p:txBody>
      </p:sp>
      <p:sp>
        <p:nvSpPr>
          <p:cNvPr id="3" name="Content Placeholder 2">
            <a:extLst>
              <a:ext uri="{FF2B5EF4-FFF2-40B4-BE49-F238E27FC236}">
                <a16:creationId xmlns:a16="http://schemas.microsoft.com/office/drawing/2014/main" id="{01E8B550-17A5-4832-ACDF-C50E1245DFDB}"/>
              </a:ext>
            </a:extLst>
          </p:cNvPr>
          <p:cNvSpPr>
            <a:spLocks noGrp="1"/>
          </p:cNvSpPr>
          <p:nvPr>
            <p:ph idx="1"/>
          </p:nvPr>
        </p:nvSpPr>
        <p:spPr/>
        <p:txBody>
          <a:bodyPr/>
          <a:lstStyle/>
          <a:p>
            <a:r>
              <a:rPr lang="en-US" dirty="0"/>
              <a:t>Don’t use more degrees than you need</a:t>
            </a:r>
          </a:p>
          <a:p>
            <a:r>
              <a:rPr lang="en-US" dirty="0"/>
              <a:t>Visualize the data first to see how complex curve it might be</a:t>
            </a:r>
          </a:p>
          <a:p>
            <a:r>
              <a:rPr lang="en-US" dirty="0"/>
              <a:t>Visualize the fit – is your curve going out of its way to accommodate outliers ?</a:t>
            </a:r>
          </a:p>
          <a:p>
            <a:r>
              <a:rPr lang="en-US" dirty="0"/>
              <a:t>A high r-squared simply means your curve fits your training data well</a:t>
            </a:r>
          </a:p>
        </p:txBody>
      </p:sp>
    </p:spTree>
    <p:extLst>
      <p:ext uri="{BB962C8B-B14F-4D97-AF65-F5344CB8AC3E}">
        <p14:creationId xmlns:p14="http://schemas.microsoft.com/office/powerpoint/2010/main" val="20201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Regression Analysis</a:t>
            </a:r>
          </a:p>
        </p:txBody>
      </p:sp>
      <p:sp>
        <p:nvSpPr>
          <p:cNvPr id="3" name="Content Placeholder 2"/>
          <p:cNvSpPr>
            <a:spLocks noGrp="1"/>
          </p:cNvSpPr>
          <p:nvPr>
            <p:ph idx="1"/>
          </p:nvPr>
        </p:nvSpPr>
        <p:spPr/>
        <p:txBody>
          <a:bodyPr/>
          <a:lstStyle/>
          <a:p>
            <a:r>
              <a:rPr lang="en-US" dirty="0"/>
              <a:t>It indicates the </a:t>
            </a:r>
            <a:r>
              <a:rPr lang="en-US" b="1" dirty="0"/>
              <a:t>significant relationships</a:t>
            </a:r>
            <a:r>
              <a:rPr lang="en-US" dirty="0"/>
              <a:t> between dependent variable and independent variable.</a:t>
            </a:r>
          </a:p>
          <a:p>
            <a:r>
              <a:rPr lang="en-US" dirty="0"/>
              <a:t>It indicates the </a:t>
            </a:r>
            <a:r>
              <a:rPr lang="en-US" b="1" dirty="0"/>
              <a:t>strength of impact</a:t>
            </a:r>
            <a:r>
              <a:rPr lang="en-US" dirty="0"/>
              <a:t> of multiple independent variables on a dependent variable.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Before we dive into the details of linear regression, you may be asking yourself why we are looking at this algorithm.</a:t>
            </a:r>
          </a:p>
          <a:p>
            <a:endParaRPr lang="en-US" dirty="0"/>
          </a:p>
          <a:p>
            <a:pPr>
              <a:buNone/>
            </a:pPr>
            <a:r>
              <a:rPr lang="en-US" dirty="0"/>
              <a:t>	</a:t>
            </a:r>
            <a:r>
              <a:rPr lang="en-US" sz="4000" dirty="0"/>
              <a:t>Isn’t it a technique from statistics?</a:t>
            </a:r>
          </a:p>
        </p:txBody>
      </p:sp>
      <p:pic>
        <p:nvPicPr>
          <p:cNvPr id="3074" name="Picture 2" descr="E:\picture2.png"/>
          <p:cNvPicPr>
            <a:picLocks noChangeAspect="1" noChangeArrowheads="1"/>
          </p:cNvPicPr>
          <p:nvPr/>
        </p:nvPicPr>
        <p:blipFill>
          <a:blip r:embed="rId2" cstate="print"/>
          <a:srcRect/>
          <a:stretch>
            <a:fillRect/>
          </a:stretch>
        </p:blipFill>
        <p:spPr bwMode="auto">
          <a:xfrm>
            <a:off x="2209800" y="4800600"/>
            <a:ext cx="4572000" cy="12662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idx="1"/>
          </p:nvPr>
        </p:nvSpPr>
        <p:spPr/>
        <p:txBody>
          <a:bodyPr/>
          <a:lstStyle/>
          <a:p>
            <a:r>
              <a:rPr lang="en-US" dirty="0"/>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Many Names of Linear Regression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When you start looking into linear regression, things can get very confusing.</a:t>
            </a:r>
          </a:p>
          <a:p>
            <a:pPr fontAlgn="base"/>
            <a:r>
              <a:rPr lang="en-US" dirty="0"/>
              <a:t>The reason is because linear regression has been around for so long (more than 200 years). It has been studied from every possible angle and often each angle has a new and different name.</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1463</Words>
  <Application>Microsoft Office PowerPoint</Application>
  <PresentationFormat>On-screen Show (4:3)</PresentationFormat>
  <Paragraphs>157</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Regression Analysis with Python</vt:lpstr>
      <vt:lpstr>Index</vt:lpstr>
      <vt:lpstr>Regression Analysis</vt:lpstr>
      <vt:lpstr>Why Regression Analysis</vt:lpstr>
      <vt:lpstr>Benefits of Regression Analysis</vt:lpstr>
      <vt:lpstr>Linear Regression</vt:lpstr>
      <vt:lpstr>Linear Regression</vt:lpstr>
      <vt:lpstr>Linear Regression</vt:lpstr>
      <vt:lpstr>Many Names of Linear Regression</vt:lpstr>
      <vt:lpstr>Continue….</vt:lpstr>
      <vt:lpstr>Now Linear Regression Begins…</vt:lpstr>
      <vt:lpstr>Linear Regression Begins</vt:lpstr>
      <vt:lpstr>Linear Regression…</vt:lpstr>
      <vt:lpstr>Linear Regression Learning Model</vt:lpstr>
      <vt:lpstr>Linear Regression Models</vt:lpstr>
      <vt:lpstr>Simple Linear Regression</vt:lpstr>
      <vt:lpstr>Ordinary Least Squares</vt:lpstr>
      <vt:lpstr>Ordinary Least Squares</vt:lpstr>
      <vt:lpstr>Gradient Descent</vt:lpstr>
      <vt:lpstr>Gradient Descent</vt:lpstr>
      <vt:lpstr>Regularization</vt:lpstr>
      <vt:lpstr>Regularization</vt:lpstr>
      <vt:lpstr>Making Predictions</vt:lpstr>
      <vt:lpstr>Making Predictions…</vt:lpstr>
      <vt:lpstr>Making Predictions…</vt:lpstr>
      <vt:lpstr>Making Predictions…</vt:lpstr>
      <vt:lpstr>Steps to find:</vt:lpstr>
      <vt:lpstr>Steps Continues…</vt:lpstr>
      <vt:lpstr>Steps Continues…</vt:lpstr>
      <vt:lpstr>Steps Continues…</vt:lpstr>
      <vt:lpstr>Steps Continues…</vt:lpstr>
      <vt:lpstr>Steps Continues…</vt:lpstr>
      <vt:lpstr>Making Predictions</vt:lpstr>
      <vt:lpstr>Estimating Error</vt:lpstr>
      <vt:lpstr>Measuring Error with r-squared</vt:lpstr>
      <vt:lpstr>Computing r-squared</vt:lpstr>
      <vt:lpstr>Interpreting r-squared</vt:lpstr>
      <vt:lpstr>R-squared and p-value</vt:lpstr>
      <vt:lpstr>R-squared and p-value</vt:lpstr>
      <vt:lpstr>Polynomial Regression</vt:lpstr>
      <vt:lpstr>Polynomial Regression</vt:lpstr>
      <vt:lpstr>Beware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with Python</dc:title>
  <dc:creator>admin</dc:creator>
  <cp:lastModifiedBy>coolrtyagi@gmail.com</cp:lastModifiedBy>
  <cp:revision>17</cp:revision>
  <dcterms:created xsi:type="dcterms:W3CDTF">2017-07-25T09:34:19Z</dcterms:created>
  <dcterms:modified xsi:type="dcterms:W3CDTF">2017-12-21T01:41:47Z</dcterms:modified>
</cp:coreProperties>
</file>