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60DC65-3345-473E-B09F-1CF6EBD08E7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ABF76-1ADA-49AE-A456-77F9D24012C1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73A3D3-3293-4D8B-98DC-40D9F8852EC1}">
      <dgm:prSet/>
      <dgm:spPr/>
      <dgm:t>
        <a:bodyPr/>
        <a:lstStyle/>
        <a:p>
          <a:r>
            <a:rPr lang="en-US"/>
            <a:t>Optical Character Recognition (OCR)</a:t>
          </a:r>
        </a:p>
      </dgm:t>
    </dgm:pt>
    <dgm:pt modelId="{071D54FA-1CBF-4967-94FD-B6C81D295797}" type="parTrans" cxnId="{383487DC-A7CD-4C51-AB86-7EB9001EF4E7}">
      <dgm:prSet/>
      <dgm:spPr/>
      <dgm:t>
        <a:bodyPr/>
        <a:lstStyle/>
        <a:p>
          <a:endParaRPr lang="en-US"/>
        </a:p>
      </dgm:t>
    </dgm:pt>
    <dgm:pt modelId="{8EC34D85-E02C-4653-A5B2-CB99F8D7BD7D}" type="sibTrans" cxnId="{383487DC-A7CD-4C51-AB86-7EB9001EF4E7}">
      <dgm:prSet/>
      <dgm:spPr/>
      <dgm:t>
        <a:bodyPr/>
        <a:lstStyle/>
        <a:p>
          <a:endParaRPr lang="en-US"/>
        </a:p>
      </dgm:t>
    </dgm:pt>
    <dgm:pt modelId="{9FFFB17B-3C11-44E6-A1E1-F766491E21F9}">
      <dgm:prSet/>
      <dgm:spPr/>
      <dgm:t>
        <a:bodyPr/>
        <a:lstStyle/>
        <a:p>
          <a:r>
            <a:rPr lang="en-US"/>
            <a:t>Facial Recognition</a:t>
          </a:r>
        </a:p>
      </dgm:t>
    </dgm:pt>
    <dgm:pt modelId="{435AF1E3-3E8C-4417-A13C-1AA435E0D877}" type="parTrans" cxnId="{2402A8E7-237D-4989-8180-32D6542AB899}">
      <dgm:prSet/>
      <dgm:spPr/>
      <dgm:t>
        <a:bodyPr/>
        <a:lstStyle/>
        <a:p>
          <a:endParaRPr lang="en-US"/>
        </a:p>
      </dgm:t>
    </dgm:pt>
    <dgm:pt modelId="{CA47A917-4F01-4079-B518-E94CD850D31C}" type="sibTrans" cxnId="{2402A8E7-237D-4989-8180-32D6542AB899}">
      <dgm:prSet/>
      <dgm:spPr/>
      <dgm:t>
        <a:bodyPr/>
        <a:lstStyle/>
        <a:p>
          <a:endParaRPr lang="en-US"/>
        </a:p>
      </dgm:t>
    </dgm:pt>
    <dgm:pt modelId="{5D26AB2C-59CA-4871-ABBA-8100DDEF07E7}">
      <dgm:prSet/>
      <dgm:spPr/>
      <dgm:t>
        <a:bodyPr/>
        <a:lstStyle/>
        <a:p>
          <a:r>
            <a:rPr lang="en-US"/>
            <a:t>Recommender System (Movies + Products + Videos)</a:t>
          </a:r>
        </a:p>
      </dgm:t>
    </dgm:pt>
    <dgm:pt modelId="{9ADA687E-9F50-4C0D-B3AC-A7EAFF3BEF96}" type="parTrans" cxnId="{857DE148-C165-4D37-B827-CDD67FF82497}">
      <dgm:prSet/>
      <dgm:spPr/>
      <dgm:t>
        <a:bodyPr/>
        <a:lstStyle/>
        <a:p>
          <a:endParaRPr lang="en-US"/>
        </a:p>
      </dgm:t>
    </dgm:pt>
    <dgm:pt modelId="{238143DA-C5CD-417F-9AB3-A9932CF67704}" type="sibTrans" cxnId="{857DE148-C165-4D37-B827-CDD67FF82497}">
      <dgm:prSet/>
      <dgm:spPr/>
      <dgm:t>
        <a:bodyPr/>
        <a:lstStyle/>
        <a:p>
          <a:endParaRPr lang="en-US"/>
        </a:p>
      </dgm:t>
    </dgm:pt>
    <dgm:pt modelId="{D0A878E9-52ED-4689-AA6D-7F3611A2CA4E}">
      <dgm:prSet/>
      <dgm:spPr/>
      <dgm:t>
        <a:bodyPr/>
        <a:lstStyle/>
        <a:p>
          <a:r>
            <a:rPr lang="en-US"/>
            <a:t>Identifying patterns in genetic data</a:t>
          </a:r>
        </a:p>
      </dgm:t>
    </dgm:pt>
    <dgm:pt modelId="{CD75737E-C9A8-474A-9573-3C9F900A2B89}" type="parTrans" cxnId="{F4B92FDB-EE5D-4370-9119-EB96B0FE99D6}">
      <dgm:prSet/>
      <dgm:spPr/>
      <dgm:t>
        <a:bodyPr/>
        <a:lstStyle/>
        <a:p>
          <a:endParaRPr lang="en-US"/>
        </a:p>
      </dgm:t>
    </dgm:pt>
    <dgm:pt modelId="{754A9AFD-8CE4-4F82-B093-6D5AAF09A425}" type="sibTrans" cxnId="{F4B92FDB-EE5D-4370-9119-EB96B0FE99D6}">
      <dgm:prSet/>
      <dgm:spPr/>
      <dgm:t>
        <a:bodyPr/>
        <a:lstStyle/>
        <a:p>
          <a:endParaRPr lang="en-US"/>
        </a:p>
      </dgm:t>
    </dgm:pt>
    <dgm:pt modelId="{B0CCC019-B66E-41C8-9D03-7D425D8DE68D}" type="pres">
      <dgm:prSet presAssocID="{E77ABF76-1ADA-49AE-A456-77F9D24012C1}" presName="linear" presStyleCnt="0">
        <dgm:presLayoutVars>
          <dgm:animLvl val="lvl"/>
          <dgm:resizeHandles val="exact"/>
        </dgm:presLayoutVars>
      </dgm:prSet>
      <dgm:spPr/>
    </dgm:pt>
    <dgm:pt modelId="{9E42B979-4613-41B9-A8AE-5A3B0B429076}" type="pres">
      <dgm:prSet presAssocID="{D373A3D3-3293-4D8B-98DC-40D9F8852E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CDE4A5-A951-46FF-9896-CB80A19E71C6}" type="pres">
      <dgm:prSet presAssocID="{8EC34D85-E02C-4653-A5B2-CB99F8D7BD7D}" presName="spacer" presStyleCnt="0"/>
      <dgm:spPr/>
    </dgm:pt>
    <dgm:pt modelId="{EB4664B2-CA4D-4CBF-B9F7-971CB6B91479}" type="pres">
      <dgm:prSet presAssocID="{9FFFB17B-3C11-44E6-A1E1-F766491E21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170CAB-3330-40BF-A62E-9FE350855889}" type="pres">
      <dgm:prSet presAssocID="{CA47A917-4F01-4079-B518-E94CD850D31C}" presName="spacer" presStyleCnt="0"/>
      <dgm:spPr/>
    </dgm:pt>
    <dgm:pt modelId="{D2972409-82AB-4231-A121-1EC2E2F5A5A7}" type="pres">
      <dgm:prSet presAssocID="{5D26AB2C-59CA-4871-ABBA-8100DDEF07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A6C516-68EF-4A31-86E3-EB587243BB3A}" type="pres">
      <dgm:prSet presAssocID="{238143DA-C5CD-417F-9AB3-A9932CF67704}" presName="spacer" presStyleCnt="0"/>
      <dgm:spPr/>
    </dgm:pt>
    <dgm:pt modelId="{ABF296B2-F02E-4449-BEB3-95E6261EE700}" type="pres">
      <dgm:prSet presAssocID="{D0A878E9-52ED-4689-AA6D-7F3611A2CA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B2741A-BC79-4569-85FB-D77DC8F935CA}" type="presOf" srcId="{9FFFB17B-3C11-44E6-A1E1-F766491E21F9}" destId="{EB4664B2-CA4D-4CBF-B9F7-971CB6B91479}" srcOrd="0" destOrd="0" presId="urn:microsoft.com/office/officeart/2005/8/layout/vList2"/>
    <dgm:cxn modelId="{857DE148-C165-4D37-B827-CDD67FF82497}" srcId="{E77ABF76-1ADA-49AE-A456-77F9D24012C1}" destId="{5D26AB2C-59CA-4871-ABBA-8100DDEF07E7}" srcOrd="2" destOrd="0" parTransId="{9ADA687E-9F50-4C0D-B3AC-A7EAFF3BEF96}" sibTransId="{238143DA-C5CD-417F-9AB3-A9932CF67704}"/>
    <dgm:cxn modelId="{74D5E54C-D28A-4008-849F-7D8964D8F68B}" type="presOf" srcId="{E77ABF76-1ADA-49AE-A456-77F9D24012C1}" destId="{B0CCC019-B66E-41C8-9D03-7D425D8DE68D}" srcOrd="0" destOrd="0" presId="urn:microsoft.com/office/officeart/2005/8/layout/vList2"/>
    <dgm:cxn modelId="{BEA3E254-1379-46B7-9405-F27510EA0AAB}" type="presOf" srcId="{5D26AB2C-59CA-4871-ABBA-8100DDEF07E7}" destId="{D2972409-82AB-4231-A121-1EC2E2F5A5A7}" srcOrd="0" destOrd="0" presId="urn:microsoft.com/office/officeart/2005/8/layout/vList2"/>
    <dgm:cxn modelId="{7A8275BB-2974-44AD-8464-27B4414123C3}" type="presOf" srcId="{D373A3D3-3293-4D8B-98DC-40D9F8852EC1}" destId="{9E42B979-4613-41B9-A8AE-5A3B0B429076}" srcOrd="0" destOrd="0" presId="urn:microsoft.com/office/officeart/2005/8/layout/vList2"/>
    <dgm:cxn modelId="{F4B92FDB-EE5D-4370-9119-EB96B0FE99D6}" srcId="{E77ABF76-1ADA-49AE-A456-77F9D24012C1}" destId="{D0A878E9-52ED-4689-AA6D-7F3611A2CA4E}" srcOrd="3" destOrd="0" parTransId="{CD75737E-C9A8-474A-9573-3C9F900A2B89}" sibTransId="{754A9AFD-8CE4-4F82-B093-6D5AAF09A425}"/>
    <dgm:cxn modelId="{383487DC-A7CD-4C51-AB86-7EB9001EF4E7}" srcId="{E77ABF76-1ADA-49AE-A456-77F9D24012C1}" destId="{D373A3D3-3293-4D8B-98DC-40D9F8852EC1}" srcOrd="0" destOrd="0" parTransId="{071D54FA-1CBF-4967-94FD-B6C81D295797}" sibTransId="{8EC34D85-E02C-4653-A5B2-CB99F8D7BD7D}"/>
    <dgm:cxn modelId="{9BB014E5-BEF7-4240-8D3A-6D65331CFBB2}" type="presOf" srcId="{D0A878E9-52ED-4689-AA6D-7F3611A2CA4E}" destId="{ABF296B2-F02E-4449-BEB3-95E6261EE700}" srcOrd="0" destOrd="0" presId="urn:microsoft.com/office/officeart/2005/8/layout/vList2"/>
    <dgm:cxn modelId="{2402A8E7-237D-4989-8180-32D6542AB899}" srcId="{E77ABF76-1ADA-49AE-A456-77F9D24012C1}" destId="{9FFFB17B-3C11-44E6-A1E1-F766491E21F9}" srcOrd="1" destOrd="0" parTransId="{435AF1E3-3E8C-4417-A13C-1AA435E0D877}" sibTransId="{CA47A917-4F01-4079-B518-E94CD850D31C}"/>
    <dgm:cxn modelId="{091FAB28-0B64-41C7-9C4A-3F19B01D2D1C}" type="presParOf" srcId="{B0CCC019-B66E-41C8-9D03-7D425D8DE68D}" destId="{9E42B979-4613-41B9-A8AE-5A3B0B429076}" srcOrd="0" destOrd="0" presId="urn:microsoft.com/office/officeart/2005/8/layout/vList2"/>
    <dgm:cxn modelId="{63173727-60E2-4B8D-AE26-297CC267FC4C}" type="presParOf" srcId="{B0CCC019-B66E-41C8-9D03-7D425D8DE68D}" destId="{06CDE4A5-A951-46FF-9896-CB80A19E71C6}" srcOrd="1" destOrd="0" presId="urn:microsoft.com/office/officeart/2005/8/layout/vList2"/>
    <dgm:cxn modelId="{60DD204A-6C70-4BD1-A4B3-A2972AD6138B}" type="presParOf" srcId="{B0CCC019-B66E-41C8-9D03-7D425D8DE68D}" destId="{EB4664B2-CA4D-4CBF-B9F7-971CB6B91479}" srcOrd="2" destOrd="0" presId="urn:microsoft.com/office/officeart/2005/8/layout/vList2"/>
    <dgm:cxn modelId="{F06048D8-1658-46CD-8C24-FE41C79E5CF6}" type="presParOf" srcId="{B0CCC019-B66E-41C8-9D03-7D425D8DE68D}" destId="{81170CAB-3330-40BF-A62E-9FE350855889}" srcOrd="3" destOrd="0" presId="urn:microsoft.com/office/officeart/2005/8/layout/vList2"/>
    <dgm:cxn modelId="{D0598E6D-5BCF-48F8-9866-5C3E14DBE0D7}" type="presParOf" srcId="{B0CCC019-B66E-41C8-9D03-7D425D8DE68D}" destId="{D2972409-82AB-4231-A121-1EC2E2F5A5A7}" srcOrd="4" destOrd="0" presId="urn:microsoft.com/office/officeart/2005/8/layout/vList2"/>
    <dgm:cxn modelId="{0BA4114C-0638-4163-BF6C-6FFBE7BEFA4E}" type="presParOf" srcId="{B0CCC019-B66E-41C8-9D03-7D425D8DE68D}" destId="{9EA6C516-68EF-4A31-86E3-EB587243BB3A}" srcOrd="5" destOrd="0" presId="urn:microsoft.com/office/officeart/2005/8/layout/vList2"/>
    <dgm:cxn modelId="{F4E02120-84AE-476A-9AF8-08A29B3C0D32}" type="presParOf" srcId="{B0CCC019-B66E-41C8-9D03-7D425D8DE68D}" destId="{ABF296B2-F02E-4449-BEB3-95E6261EE7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B979-4613-41B9-A8AE-5A3B0B429076}">
      <dsp:nvSpPr>
        <dsp:cNvPr id="0" name=""/>
        <dsp:cNvSpPr/>
      </dsp:nvSpPr>
      <dsp:spPr>
        <a:xfrm>
          <a:off x="0" y="18022"/>
          <a:ext cx="6269037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Optical Character Recognition (OCR)</a:t>
          </a:r>
        </a:p>
      </dsp:txBody>
      <dsp:txXfrm>
        <a:off x="64083" y="82105"/>
        <a:ext cx="6140871" cy="1184574"/>
      </dsp:txXfrm>
    </dsp:sp>
    <dsp:sp modelId="{EB4664B2-CA4D-4CBF-B9F7-971CB6B91479}">
      <dsp:nvSpPr>
        <dsp:cNvPr id="0" name=""/>
        <dsp:cNvSpPr/>
      </dsp:nvSpPr>
      <dsp:spPr>
        <a:xfrm>
          <a:off x="0" y="1425802"/>
          <a:ext cx="6269037" cy="13127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Facial Recognition</a:t>
          </a:r>
        </a:p>
      </dsp:txBody>
      <dsp:txXfrm>
        <a:off x="64083" y="1489885"/>
        <a:ext cx="6140871" cy="1184574"/>
      </dsp:txXfrm>
    </dsp:sp>
    <dsp:sp modelId="{D2972409-82AB-4231-A121-1EC2E2F5A5A7}">
      <dsp:nvSpPr>
        <dsp:cNvPr id="0" name=""/>
        <dsp:cNvSpPr/>
      </dsp:nvSpPr>
      <dsp:spPr>
        <a:xfrm>
          <a:off x="0" y="2833582"/>
          <a:ext cx="6269037" cy="13127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Recommender System (Movies + Products + Videos)</a:t>
          </a:r>
        </a:p>
      </dsp:txBody>
      <dsp:txXfrm>
        <a:off x="64083" y="2897665"/>
        <a:ext cx="6140871" cy="1184574"/>
      </dsp:txXfrm>
    </dsp:sp>
    <dsp:sp modelId="{ABF296B2-F02E-4449-BEB3-95E6261EE700}">
      <dsp:nvSpPr>
        <dsp:cNvPr id="0" name=""/>
        <dsp:cNvSpPr/>
      </dsp:nvSpPr>
      <dsp:spPr>
        <a:xfrm>
          <a:off x="0" y="4241362"/>
          <a:ext cx="6269037" cy="13127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Identifying patterns in genetic data</a:t>
          </a:r>
        </a:p>
      </dsp:txBody>
      <dsp:txXfrm>
        <a:off x="64083" y="4305445"/>
        <a:ext cx="6140871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3C80-2EA6-40C8-B87D-D1CF6F7C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47093-9990-42F2-8FFC-B6E632A5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7DD7-6583-4E5D-B5AA-05C77792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51BF-658C-4FAD-934C-FC58BF3A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A2D0-D3D2-48CE-9DE7-BE8E1A1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166-0FB4-4A68-9E07-3457476D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9306-AE28-4A7E-BB2E-6D610C7DA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80B0-A264-4CF0-AD6E-F0578947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4CF6-3144-4D9D-9503-E5931D0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EE58-3CFB-48B5-89FE-17A06172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C0FFC-05C3-4ECB-BB1E-7B7D35B73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5C70-C559-4897-AE94-B15A9F7DE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453C-0F84-4D3F-84F4-681563E9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BC3-3214-489B-8D9D-B362AE98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02BE-4FEF-450F-B17B-08C8BE25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CFE-1182-47F3-B12F-37DEAC87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40D8-0716-4664-8761-077C0B2B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A819-7E74-4A65-9CD4-1F65545F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D974-204C-4534-ABF1-7CD868D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A202-C86F-451E-BE6E-8362C864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5BA0-E800-42B7-B716-041FC97A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54D09-DFBD-4E08-BB4A-8AECDC3B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70AD-4CFE-4224-BFD6-B6978641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04AD-9305-41E1-8707-DCD45F4D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EF1-5BDD-454F-9EBA-6C7A10EE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8939-81FD-489A-A618-E99C023A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1CA4-BA7E-48FB-99CA-6D946730B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41091-70AA-4D22-94E1-8455E61AD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6A68-6B17-4560-AB2B-631CF2A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E4A1-F193-4F01-AE1B-8D529A07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3CAF-759E-4ABD-8861-39BE598D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59DA-37F3-45B0-8900-7F4C2483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E15D-88E6-4FEA-9A18-84B11AA2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9BC85-2F32-44F9-A2A8-51FA801F4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CE9B-676F-4BDA-B988-6273AEB96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17544-61A2-404A-B7B9-DE5EB995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3EE40-070F-45B0-A110-BE992DD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939C6-C43D-4DB5-A679-6BD62C1C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0865A-5B21-4C3B-A3C5-B046DF78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BC1F-956A-4BC7-AB87-A043BF72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F45CA-4490-454C-8FF3-19A8DFF1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10F9F-0188-4C5E-BD41-2DF8885F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B9DA8-B61A-4AF9-9FDC-7F10659E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4B1E0-0857-4058-BEFA-FEF2723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1E80F-0230-44A3-99D5-5CDF0EF6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88D2-0C9D-4B86-8288-80BF3382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B57B-3BA6-4CBE-A3DF-25B6448A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19C3-A59B-4D2D-8896-EE028FE8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11D1-6508-4931-B93A-C4DBD126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D7DC-E63B-4DC2-920C-63A1B2B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E57B-60FE-4807-BC6F-9680836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4E3B-2084-461A-96BF-1B7A825C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A92C-8270-40CF-9FBA-4B35C7F9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9642C-637C-45AC-8090-5F961E415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9DB14-BC7E-4551-B51D-F085EFFDE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3C92-A2B3-4CC2-8E76-03B48E7D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28105-24B0-4F65-A035-6F7A5858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A64C1-B8F9-48D5-9BD6-F1F7F02B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610BF-4346-4BC3-ABCA-19878913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CFA08-AEE8-4DB5-BB16-273E706D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1982-1C57-4DCD-AD60-8B06A4C2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FFDB-BD3B-4431-8503-45E91DA5507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0654-8DA1-4C9A-9F51-612FBEA9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E243-D622-415A-AC65-10E244A86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5D55-E776-4EB7-A2C6-D7796BE7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73E9004-7C01-4F8D-B5BE-792AB31B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91" y="1331706"/>
            <a:ext cx="3079129" cy="2785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9BDCC-EB73-41E5-ABD5-D565A4541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K-Nearest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21FB1-EE7B-42B8-BC06-7BA4828E2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By :- Ravi</a:t>
            </a:r>
          </a:p>
        </p:txBody>
      </p:sp>
      <p:pic>
        <p:nvPicPr>
          <p:cNvPr id="7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C27E63C-40EF-4D20-BB50-CCF9E6FD8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28905"/>
            <a:ext cx="4762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5165-A67D-4B08-8315-8550E27D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3C63-9155-4D2F-8BAA-92D5A2C8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KNN works well with a small number of input variables (p), but struggles when the number of inputs is very large.</a:t>
            </a:r>
          </a:p>
          <a:p>
            <a:pPr fontAlgn="base"/>
            <a:r>
              <a:rPr lang="en-US" dirty="0"/>
              <a:t>Each input variable can be considered a dimension of a p-dimensional input space. For example, if you had two input variables x1 and x2, the input space would be 2-dimensional.</a:t>
            </a:r>
          </a:p>
          <a:p>
            <a:pPr fontAlgn="base"/>
            <a:r>
              <a:rPr lang="en-US" dirty="0"/>
              <a:t>As the number of dimensions increases the volume of the input space increases at an exponential rate.</a:t>
            </a:r>
          </a:p>
          <a:p>
            <a:pPr fontAlgn="base"/>
            <a:r>
              <a:rPr lang="en-US" dirty="0"/>
              <a:t>In high dimensions, points that may be similar may have very large distances. All points will be far away from each other and our intuition for distances in simple 2 and 3-dimensional spaces breaks down. This might feel unintuitive at first, but this general problem is called the “Curse of Dimensionality”.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2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3092A-1756-4899-9CBB-91E7F296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Applications of KNN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896530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3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FFD3-B2DD-42CE-BF89-8798701E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K-Nearest Neighbor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218C-9A14-4914-B7EF-D71980AF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K-Nearest Neighbors (K-NN) </a:t>
            </a:r>
            <a:r>
              <a:rPr lang="en-US" dirty="0"/>
              <a:t>is one of the simplest machine learning algorithms. As the name itself suggest that we are looking for  the nearest neighbor of a data point.</a:t>
            </a:r>
            <a:endParaRPr lang="en-US" b="1" dirty="0"/>
          </a:p>
          <a:p>
            <a:r>
              <a:rPr lang="en-US" b="1" dirty="0"/>
              <a:t>KNN</a:t>
            </a:r>
            <a:r>
              <a:rPr lang="en-US" dirty="0"/>
              <a:t> is a model which try to learn from its neighbors. It is classification as well as regression technique but mainly used for classification i.e., “1” or “0”, True or False.</a:t>
            </a:r>
          </a:p>
          <a:p>
            <a:r>
              <a:rPr lang="en-US" dirty="0"/>
              <a:t>k-NN is often used in search applications where you are looking for “similar” items, that is, when your task is some form of “find items similar to this one”. You’d call this a </a:t>
            </a:r>
            <a:r>
              <a:rPr lang="en-US" b="1" dirty="0"/>
              <a:t>k-NN search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4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BE7C-146E-4865-B3AE-2DE2261B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7667-4C18-4DA7-BF1A-C3A74D26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in a cricket match team A required 36 runs to win in last over. While the match is going, you’ve made the prediction that the team A will lose the match. But how can you be so sure. </a:t>
            </a:r>
          </a:p>
          <a:p>
            <a:r>
              <a:rPr lang="en-US" dirty="0"/>
              <a:t>Because you have seen similar situations before. And while the situation might not be exactly the same, we know that it’s not a impossible task but no team has ever won is this situation. Giving you a high level of confidence that will be the outcome.</a:t>
            </a:r>
          </a:p>
        </p:txBody>
      </p:sp>
    </p:spTree>
    <p:extLst>
      <p:ext uri="{BB962C8B-B14F-4D97-AF65-F5344CB8AC3E}">
        <p14:creationId xmlns:p14="http://schemas.microsoft.com/office/powerpoint/2010/main" val="334202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10C-0B92-471D-A382-D3D52DBF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91EE-7A82-4D90-A4CF-5EE19B8B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about when team A is required 6 runs in 10 balls ? Have you experienced this as well? We can see that the runs and balls both play a role in the outcome.</a:t>
            </a:r>
          </a:p>
          <a:p>
            <a:r>
              <a:rPr lang="en-US" dirty="0"/>
              <a:t>This is the same reasoning the K-NN algorithm is using. When a new situation occurs, it scans through all past experiences and looks up the k closest experiences. Those experiences (or: data points) are what we call the </a:t>
            </a:r>
            <a:r>
              <a:rPr lang="en-US" i="1" dirty="0"/>
              <a:t>k nearest neighbors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2AE3E7D-5F87-466A-BEF3-80792D431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3" b="-1"/>
          <a:stretch/>
        </p:blipFill>
        <p:spPr>
          <a:xfrm>
            <a:off x="5892800" y="1550504"/>
            <a:ext cx="5652450" cy="3874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B510C-0B92-471D-A382-D3D52DBF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Understanding 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91EE-7A82-4D90-A4CF-5EE19B8B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If you have a classification task, for example you want to predict if the team will win, you take the majority vote of all k neighbors.  If k=5 and in 3 or more of your most similar experiences the team won, it will go with the prediction “yes, it will win”.</a:t>
            </a:r>
          </a:p>
        </p:txBody>
      </p:sp>
    </p:spTree>
    <p:extLst>
      <p:ext uri="{BB962C8B-B14F-4D97-AF65-F5344CB8AC3E}">
        <p14:creationId xmlns:p14="http://schemas.microsoft.com/office/powerpoint/2010/main" val="5462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376E-7034-4955-B203-3BC46A50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predictions with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A9A3-B0FC-45A7-B9BE-FE131D08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makes predictions using the training dataset directly.</a:t>
            </a:r>
          </a:p>
          <a:p>
            <a:r>
              <a:rPr lang="en-US" dirty="0"/>
              <a:t>To determine which of the K instances in the training dataset are most similar to a new input a distance measure is used. For real-valued input variables, the most popular distance measure is </a:t>
            </a:r>
            <a:r>
              <a:rPr lang="en-US" b="1" dirty="0"/>
              <a:t>Euclidean distance</a:t>
            </a:r>
            <a:r>
              <a:rPr lang="en-US" dirty="0"/>
              <a:t>.</a:t>
            </a:r>
          </a:p>
          <a:p>
            <a:r>
              <a:rPr lang="en-US" dirty="0"/>
              <a:t>Euclidean distance is calculated as the square root of the sum of the squared differences between a new point (x) and an existing point (xi) across all input attributes j.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Euclidean Distance(x, xi) = sqrt( sum( (</a:t>
            </a:r>
            <a:r>
              <a:rPr lang="en-US" sz="3200" dirty="0" err="1">
                <a:solidFill>
                  <a:srgbClr val="FF0000"/>
                </a:solidFill>
              </a:rPr>
              <a:t>xj</a:t>
            </a:r>
            <a:r>
              <a:rPr lang="en-US" sz="3200" dirty="0">
                <a:solidFill>
                  <a:srgbClr val="FF0000"/>
                </a:solidFill>
              </a:rPr>
              <a:t> – </a:t>
            </a:r>
            <a:r>
              <a:rPr lang="en-US" sz="3200" dirty="0" err="1">
                <a:solidFill>
                  <a:srgbClr val="FF0000"/>
                </a:solidFill>
              </a:rPr>
              <a:t>xij</a:t>
            </a:r>
            <a:r>
              <a:rPr lang="en-US" sz="3200" dirty="0">
                <a:solidFill>
                  <a:srgbClr val="FF0000"/>
                </a:solidFill>
              </a:rPr>
              <a:t>)^2 ) )</a:t>
            </a:r>
          </a:p>
        </p:txBody>
      </p:sp>
    </p:spTree>
    <p:extLst>
      <p:ext uri="{BB962C8B-B14F-4D97-AF65-F5344CB8AC3E}">
        <p14:creationId xmlns:p14="http://schemas.microsoft.com/office/powerpoint/2010/main" val="369194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B68C6-F83C-402D-A243-CBCE8AEE9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593" y="444942"/>
            <a:ext cx="7323247" cy="1629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943B7-CDEA-4CE8-A30F-473D343F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pic>
        <p:nvPicPr>
          <p:cNvPr id="7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DA5D899-0DE9-4851-AFF0-605540DEA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90" y="2512790"/>
            <a:ext cx="4979670" cy="41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2CBF-5D92-49E0-977C-D1EFDCE4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Distance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8A16-DF39-4394-81C5-595F56AC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Hamming Distance</a:t>
            </a:r>
            <a:r>
              <a:rPr lang="en-US" dirty="0"/>
              <a:t>: Calculate the distance between binary vectors.</a:t>
            </a:r>
          </a:p>
          <a:p>
            <a:pPr fontAlgn="base"/>
            <a:r>
              <a:rPr lang="en-US" b="1" dirty="0"/>
              <a:t>Manhattan Distance</a:t>
            </a:r>
            <a:r>
              <a:rPr lang="en-US" dirty="0"/>
              <a:t>: Calculate the distance between real vectors using the sum of their absolute difference. Also called City Block Distance.</a:t>
            </a:r>
          </a:p>
          <a:p>
            <a:pPr fontAlgn="base"/>
            <a:r>
              <a:rPr lang="en-US" b="1" dirty="0" err="1"/>
              <a:t>Minkowski</a:t>
            </a:r>
            <a:r>
              <a:rPr lang="en-US" b="1" dirty="0"/>
              <a:t> Distance</a:t>
            </a:r>
            <a:r>
              <a:rPr lang="en-US" dirty="0"/>
              <a:t>: Generalization of Euclidean and Manhattan distance.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93C-08AF-45F0-BA22-8B05857F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Names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20AE-A071-443B-96E3-A68E8C60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Instance-Based Learning</a:t>
            </a:r>
            <a:r>
              <a:rPr lang="en-US" dirty="0"/>
              <a:t>: The raw training instances are used to make predictions. As such KNN is often referred to as instance-based learning or a case-based learning (where each training instance is a case from the problem domain).</a:t>
            </a:r>
          </a:p>
          <a:p>
            <a:pPr fontAlgn="base"/>
            <a:r>
              <a:rPr lang="en-US" b="1" dirty="0"/>
              <a:t>Lazy Learning</a:t>
            </a:r>
            <a:r>
              <a:rPr lang="en-US" dirty="0"/>
              <a:t>: No learning of the model is required and all of the work happens at the time a prediction is requested. As such, KNN is often referred to as a lazy learning algorithm.</a:t>
            </a:r>
          </a:p>
          <a:p>
            <a:pPr fontAlgn="base"/>
            <a:r>
              <a:rPr lang="en-US" b="1" dirty="0"/>
              <a:t>Non-Parametric</a:t>
            </a:r>
            <a:r>
              <a:rPr lang="en-US" dirty="0"/>
              <a:t>: KNN makes no assumptions about the functional form of the problem being solved. As such KNN is referred to as a non-parametric machine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9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K-Nearest Neighbors</vt:lpstr>
      <vt:lpstr>What is K-Nearest Neighbor ?</vt:lpstr>
      <vt:lpstr>Understanding K-Nearest Neighbor</vt:lpstr>
      <vt:lpstr>Understanding K-Nearest Neighbors</vt:lpstr>
      <vt:lpstr>Understanding K-Nearest Neighbors</vt:lpstr>
      <vt:lpstr>Making predictions with KNN</vt:lpstr>
      <vt:lpstr>Euclidean Distance</vt:lpstr>
      <vt:lpstr>Other Distance Measures</vt:lpstr>
      <vt:lpstr>Different Names of KNN</vt:lpstr>
      <vt:lpstr>Curse of Dimensionality</vt:lpstr>
      <vt:lpstr>Applications of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</dc:title>
  <dc:creator>coolrtyagi@gmail.com</dc:creator>
  <cp:lastModifiedBy>asus</cp:lastModifiedBy>
  <cp:revision>11</cp:revision>
  <dcterms:created xsi:type="dcterms:W3CDTF">2017-10-18T20:42:40Z</dcterms:created>
  <dcterms:modified xsi:type="dcterms:W3CDTF">2018-11-24T11:19:56Z</dcterms:modified>
</cp:coreProperties>
</file>