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689B516-BCF6-4E04-A2E2-3AD5CE8CD382}" type="datetimeFigureOut">
              <a:rPr lang="en-US" smtClean="0"/>
              <a:t>7/25/2017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F5DDE8-C76D-425E-A941-0CF85B74D98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89B516-BCF6-4E04-A2E2-3AD5CE8CD382}" type="datetimeFigureOut">
              <a:rPr lang="en-US" smtClean="0"/>
              <a:t>7/25/2017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F5DDE8-C76D-425E-A941-0CF85B74D98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89B516-BCF6-4E04-A2E2-3AD5CE8CD382}" type="datetimeFigureOut">
              <a:rPr lang="en-US" smtClean="0"/>
              <a:t>7/25/2017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F5DDE8-C76D-425E-A941-0CF85B74D98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89B516-BCF6-4E04-A2E2-3AD5CE8CD382}" type="datetimeFigureOut">
              <a:rPr lang="en-US" smtClean="0"/>
              <a:t>7/25/2017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F5DDE8-C76D-425E-A941-0CF85B74D98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89B516-BCF6-4E04-A2E2-3AD5CE8CD382}" type="datetimeFigureOut">
              <a:rPr lang="en-US" smtClean="0"/>
              <a:t>7/25/2017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F5DDE8-C76D-425E-A941-0CF85B74D98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689B516-BCF6-4E04-A2E2-3AD5CE8CD382}" type="datetimeFigureOut">
              <a:rPr lang="en-US" smtClean="0"/>
              <a:t>7/25/2017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F5DDE8-C76D-425E-A941-0CF85B74D98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689B516-BCF6-4E04-A2E2-3AD5CE8CD382}" type="datetimeFigureOut">
              <a:rPr lang="en-US" smtClean="0"/>
              <a:t>7/25/2017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F5DDE8-C76D-425E-A941-0CF85B74D98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689B516-BCF6-4E04-A2E2-3AD5CE8CD382}" type="datetimeFigureOut">
              <a:rPr lang="en-US" smtClean="0"/>
              <a:t>7/25/2017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F5DDE8-C76D-425E-A941-0CF85B74D98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89B516-BCF6-4E04-A2E2-3AD5CE8CD382}" type="datetimeFigureOut">
              <a:rPr lang="en-US" smtClean="0"/>
              <a:t>7/25/2017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F5DDE8-C76D-425E-A941-0CF85B74D98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89B516-BCF6-4E04-A2E2-3AD5CE8CD382}" type="datetimeFigureOut">
              <a:rPr lang="en-US" smtClean="0"/>
              <a:t>7/25/2017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F5DDE8-C76D-425E-A941-0CF85B74D98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89B516-BCF6-4E04-A2E2-3AD5CE8CD382}" type="datetimeFigureOut">
              <a:rPr lang="en-US" smtClean="0"/>
              <a:t>7/25/2017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F5DDE8-C76D-425E-A941-0CF85B74D98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89B516-BCF6-4E04-A2E2-3AD5CE8CD382}" type="datetimeFigureOut">
              <a:rPr lang="en-US" smtClean="0"/>
              <a:t>7/25/2017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F5DDE8-C76D-425E-A941-0CF85B74D98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219200"/>
            <a:ext cx="7772400" cy="1470025"/>
          </a:xfrm>
        </p:spPr>
        <p:txBody>
          <a:bodyPr/>
          <a:lstStyle/>
          <a:p>
            <a:r>
              <a:rPr lang="en-US" dirty="0" smtClean="0"/>
              <a:t>Regression Analysis with</a:t>
            </a:r>
            <a:br>
              <a:rPr lang="en-US" dirty="0" smtClean="0"/>
            </a:br>
            <a:r>
              <a:rPr lang="en-US" dirty="0" smtClean="0"/>
              <a:t>Python</a:t>
            </a:r>
            <a:endParaRPr lang="en-US" dirty="0"/>
          </a:p>
        </p:txBody>
      </p:sp>
      <p:sp>
        <p:nvSpPr>
          <p:cNvPr id="3" name="Subtitle 2"/>
          <p:cNvSpPr>
            <a:spLocks noGrp="1"/>
          </p:cNvSpPr>
          <p:nvPr>
            <p:ph type="subTitle" idx="1"/>
          </p:nvPr>
        </p:nvSpPr>
        <p:spPr>
          <a:xfrm>
            <a:off x="5638800" y="5715000"/>
            <a:ext cx="3505200" cy="1143000"/>
          </a:xfrm>
        </p:spPr>
        <p:txBody>
          <a:bodyPr/>
          <a:lstStyle/>
          <a:p>
            <a:r>
              <a:rPr lang="en-US" dirty="0" err="1" smtClean="0"/>
              <a:t>Ravikant</a:t>
            </a:r>
            <a:r>
              <a:rPr lang="en-US" dirty="0" smtClean="0"/>
              <a:t> </a:t>
            </a:r>
            <a:r>
              <a:rPr lang="en-US" dirty="0" err="1" smtClean="0"/>
              <a:t>Tyagi</a:t>
            </a:r>
            <a:endParaRPr lang="en-US" dirty="0"/>
          </a:p>
        </p:txBody>
      </p:sp>
      <p:pic>
        <p:nvPicPr>
          <p:cNvPr id="2050" name="Picture 2" descr="E:\Linear_regression.svg.png"/>
          <p:cNvPicPr>
            <a:picLocks noChangeAspect="1" noChangeArrowheads="1"/>
          </p:cNvPicPr>
          <p:nvPr/>
        </p:nvPicPr>
        <p:blipFill>
          <a:blip r:embed="rId2" cstate="print"/>
          <a:srcRect/>
          <a:stretch>
            <a:fillRect/>
          </a:stretch>
        </p:blipFill>
        <p:spPr bwMode="auto">
          <a:xfrm>
            <a:off x="228600" y="3276600"/>
            <a:ext cx="4964545" cy="32766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normAutofit fontScale="85000" lnSpcReduction="10000"/>
          </a:bodyPr>
          <a:lstStyle/>
          <a:p>
            <a:r>
              <a:rPr lang="en-US" dirty="0"/>
              <a:t>When there is a single input variable (x), the method is referred to as </a:t>
            </a:r>
            <a:r>
              <a:rPr lang="en-US" b="1" dirty="0"/>
              <a:t>simple linear regression</a:t>
            </a:r>
            <a:r>
              <a:rPr lang="en-US" dirty="0"/>
              <a:t>. When there are </a:t>
            </a:r>
            <a:r>
              <a:rPr lang="en-US" b="1" dirty="0"/>
              <a:t>multiple input variables</a:t>
            </a:r>
            <a:r>
              <a:rPr lang="en-US" dirty="0"/>
              <a:t>, literature from statistics often refers to the method as multiple linear regression</a:t>
            </a:r>
            <a:r>
              <a:rPr lang="en-US" dirty="0" smtClean="0"/>
              <a:t>.</a:t>
            </a:r>
          </a:p>
          <a:p>
            <a:r>
              <a:rPr lang="en-US" dirty="0"/>
              <a:t>Different techniques can be used to prepare or train the linear regression equation from data, the most common of which is called </a:t>
            </a:r>
            <a:r>
              <a:rPr lang="en-US" b="1" dirty="0"/>
              <a:t>Ordinary Least Squares</a:t>
            </a:r>
            <a:r>
              <a:rPr lang="en-US" dirty="0"/>
              <a:t>. It is common to therefore refer to a model prepared this way as Ordinary Least Squares Linear Regression or just Least Squares Regression.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3200400"/>
            <a:ext cx="8229600" cy="1143000"/>
          </a:xfrm>
        </p:spPr>
        <p:txBody>
          <a:bodyPr/>
          <a:lstStyle/>
          <a:p>
            <a:r>
              <a:rPr lang="en-US" dirty="0" smtClean="0"/>
              <a:t>Now Linear Regression Begins…</a:t>
            </a:r>
            <a:endParaRPr lang="en-US" dirty="0"/>
          </a:p>
        </p:txBody>
      </p:sp>
      <p:pic>
        <p:nvPicPr>
          <p:cNvPr id="4098" name="Picture 2" descr="E:\Smiling_Devil_Emoji_grande.png"/>
          <p:cNvPicPr>
            <a:picLocks noChangeAspect="1" noChangeArrowheads="1"/>
          </p:cNvPicPr>
          <p:nvPr/>
        </p:nvPicPr>
        <p:blipFill>
          <a:blip r:embed="rId2" cstate="print"/>
          <a:srcRect/>
          <a:stretch>
            <a:fillRect/>
          </a:stretch>
        </p:blipFill>
        <p:spPr bwMode="auto">
          <a:xfrm>
            <a:off x="3200400" y="457200"/>
            <a:ext cx="2209800" cy="22098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 Begins</a:t>
            </a:r>
            <a:endParaRPr lang="en-US" dirty="0"/>
          </a:p>
        </p:txBody>
      </p:sp>
      <p:sp>
        <p:nvSpPr>
          <p:cNvPr id="3" name="Content Placeholder 2"/>
          <p:cNvSpPr>
            <a:spLocks noGrp="1"/>
          </p:cNvSpPr>
          <p:nvPr>
            <p:ph idx="1"/>
          </p:nvPr>
        </p:nvSpPr>
        <p:spPr/>
        <p:txBody>
          <a:bodyPr>
            <a:normAutofit fontScale="92500" lnSpcReduction="10000"/>
          </a:bodyPr>
          <a:lstStyle/>
          <a:p>
            <a:r>
              <a:rPr lang="en-US" dirty="0"/>
              <a:t>It is one of the most widely known modeling technique</a:t>
            </a:r>
            <a:r>
              <a:rPr lang="en-US" dirty="0" smtClean="0"/>
              <a:t>.</a:t>
            </a:r>
          </a:p>
          <a:p>
            <a:r>
              <a:rPr lang="en-US" dirty="0"/>
              <a:t>In this technique, the dependent variable is continuous, independent variable(s) can be continuous or </a:t>
            </a:r>
            <a:r>
              <a:rPr lang="en-US" dirty="0" smtClean="0"/>
              <a:t>discrete</a:t>
            </a:r>
            <a:r>
              <a:rPr lang="en-US" dirty="0"/>
              <a:t> and nature of regression line is linear</a:t>
            </a:r>
            <a:r>
              <a:rPr lang="en-US" dirty="0" smtClean="0"/>
              <a:t>.</a:t>
            </a:r>
          </a:p>
          <a:p>
            <a:r>
              <a:rPr lang="en-US" dirty="0"/>
              <a:t>Linear Regression establishes a relationship between </a:t>
            </a:r>
            <a:r>
              <a:rPr lang="en-US" b="1" dirty="0"/>
              <a:t>dependent variable (Y)</a:t>
            </a:r>
            <a:r>
              <a:rPr lang="en-US" dirty="0"/>
              <a:t> and one or more </a:t>
            </a:r>
            <a:r>
              <a:rPr lang="en-US" b="1" dirty="0"/>
              <a:t>independent variables (X)</a:t>
            </a:r>
            <a:r>
              <a:rPr lang="en-US" dirty="0"/>
              <a:t> using a </a:t>
            </a:r>
            <a:r>
              <a:rPr lang="en-US" b="1" dirty="0"/>
              <a:t>best fit straight line</a:t>
            </a:r>
            <a:r>
              <a:rPr lang="en-US" dirty="0"/>
              <a:t> (also known as regression line).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a:t>
            </a:r>
            <a:endParaRPr lang="en-US" dirty="0"/>
          </a:p>
        </p:txBody>
      </p:sp>
      <p:sp>
        <p:nvSpPr>
          <p:cNvPr id="3" name="Content Placeholder 2"/>
          <p:cNvSpPr>
            <a:spLocks noGrp="1"/>
          </p:cNvSpPr>
          <p:nvPr>
            <p:ph idx="1"/>
          </p:nvPr>
        </p:nvSpPr>
        <p:spPr/>
        <p:txBody>
          <a:bodyPr/>
          <a:lstStyle/>
          <a:p>
            <a:r>
              <a:rPr lang="en-US" dirty="0"/>
              <a:t>The difference between simple linear regression and multiple linear regression is that, multiple linear regression has (&gt;1) independent variables, whereas simple linear regression has only 1 independent variable.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 Learning Model</a:t>
            </a:r>
            <a:endParaRPr lang="en-US" dirty="0"/>
          </a:p>
        </p:txBody>
      </p:sp>
      <p:sp>
        <p:nvSpPr>
          <p:cNvPr id="3" name="Content Placeholder 2"/>
          <p:cNvSpPr>
            <a:spLocks noGrp="1"/>
          </p:cNvSpPr>
          <p:nvPr>
            <p:ph idx="1"/>
          </p:nvPr>
        </p:nvSpPr>
        <p:spPr/>
        <p:txBody>
          <a:bodyPr/>
          <a:lstStyle/>
          <a:p>
            <a:r>
              <a:rPr lang="en-US" dirty="0"/>
              <a:t>Learning a linear regression model means estimating the values of the coefficients used in the representation with the data that we have available</a:t>
            </a:r>
            <a:r>
              <a:rPr lang="en-US" dirty="0" smtClean="0"/>
              <a:t>.</a:t>
            </a:r>
          </a:p>
          <a:p>
            <a:r>
              <a:rPr lang="en-US" dirty="0"/>
              <a:t>There are many more techniques because the model is so well </a:t>
            </a:r>
            <a:r>
              <a:rPr lang="en-US" dirty="0" smtClean="0"/>
              <a:t>studied…</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 Models</a:t>
            </a:r>
            <a:endParaRPr lang="en-US" dirty="0"/>
          </a:p>
        </p:txBody>
      </p:sp>
      <p:sp>
        <p:nvSpPr>
          <p:cNvPr id="3" name="Content Placeholder 2"/>
          <p:cNvSpPr>
            <a:spLocks noGrp="1"/>
          </p:cNvSpPr>
          <p:nvPr>
            <p:ph idx="1"/>
          </p:nvPr>
        </p:nvSpPr>
        <p:spPr/>
        <p:txBody>
          <a:bodyPr/>
          <a:lstStyle/>
          <a:p>
            <a:r>
              <a:rPr lang="en-US" b="1" dirty="0"/>
              <a:t>Simple Linear Regression</a:t>
            </a:r>
          </a:p>
          <a:p>
            <a:r>
              <a:rPr lang="en-US" b="1" dirty="0"/>
              <a:t>Ordinary Least Squares</a:t>
            </a:r>
          </a:p>
          <a:p>
            <a:r>
              <a:rPr lang="en-US" b="1" dirty="0"/>
              <a:t>Gradient Descent</a:t>
            </a:r>
          </a:p>
          <a:p>
            <a:r>
              <a:rPr lang="en-US" b="1" dirty="0" smtClean="0"/>
              <a:t>Regularization</a:t>
            </a:r>
            <a:endParaRPr lang="en-US"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Linear Regression</a:t>
            </a:r>
            <a:endParaRPr lang="en-US" dirty="0"/>
          </a:p>
        </p:txBody>
      </p:sp>
      <p:sp>
        <p:nvSpPr>
          <p:cNvPr id="3" name="Content Placeholder 2"/>
          <p:cNvSpPr>
            <a:spLocks noGrp="1"/>
          </p:cNvSpPr>
          <p:nvPr>
            <p:ph idx="1"/>
          </p:nvPr>
        </p:nvSpPr>
        <p:spPr/>
        <p:txBody>
          <a:bodyPr/>
          <a:lstStyle/>
          <a:p>
            <a:pPr fontAlgn="base"/>
            <a:r>
              <a:rPr lang="en-US" dirty="0"/>
              <a:t>With simple linear regression when we have a single input, we can use statistics to estimate the coefficients.</a:t>
            </a:r>
          </a:p>
          <a:p>
            <a:pPr fontAlgn="base"/>
            <a:r>
              <a:rPr lang="en-US" dirty="0"/>
              <a:t>This requires that you calculate statistical properties from the data such as means, standard deviations, correlations and covariance. All of the data must be available to traverse and calculate statistics.</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Ordinary Least </a:t>
            </a:r>
            <a:r>
              <a:rPr lang="en-US" b="1" dirty="0" smtClean="0"/>
              <a:t>Squares</a:t>
            </a:r>
            <a:endParaRPr lang="en-US" dirty="0"/>
          </a:p>
        </p:txBody>
      </p:sp>
      <p:sp>
        <p:nvSpPr>
          <p:cNvPr id="3" name="Content Placeholder 2"/>
          <p:cNvSpPr>
            <a:spLocks noGrp="1"/>
          </p:cNvSpPr>
          <p:nvPr>
            <p:ph idx="1"/>
          </p:nvPr>
        </p:nvSpPr>
        <p:spPr/>
        <p:txBody>
          <a:bodyPr>
            <a:normAutofit fontScale="92500" lnSpcReduction="20000"/>
          </a:bodyPr>
          <a:lstStyle/>
          <a:p>
            <a:pPr fontAlgn="base"/>
            <a:r>
              <a:rPr lang="en-US" dirty="0"/>
              <a:t>When we have more than one input we can use Ordinary Least Squares to estimate the values of the coefficients.</a:t>
            </a:r>
          </a:p>
          <a:p>
            <a:pPr fontAlgn="base"/>
            <a:r>
              <a:rPr lang="en-US" dirty="0"/>
              <a:t>The Ordinary Least Squares procedure seeks to minimize the sum of the squared residuals. This means that given a regression line through the data we calculate the distance from each data point to the regression line, square it, and sum all of the squared errors together. This is the quantity that ordinary least squares seeks to minimize.</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Ordinary Least Squares</a:t>
            </a:r>
            <a:endParaRPr lang="en-US" dirty="0"/>
          </a:p>
        </p:txBody>
      </p:sp>
      <p:sp>
        <p:nvSpPr>
          <p:cNvPr id="3" name="Content Placeholder 2"/>
          <p:cNvSpPr>
            <a:spLocks noGrp="1"/>
          </p:cNvSpPr>
          <p:nvPr>
            <p:ph idx="1"/>
          </p:nvPr>
        </p:nvSpPr>
        <p:spPr/>
        <p:txBody>
          <a:bodyPr/>
          <a:lstStyle/>
          <a:p>
            <a:r>
              <a:rPr lang="en-US" dirty="0"/>
              <a:t>This approach treats the data as a matrix and uses linear algebra operations to estimate the optimal values for the coefficients. It means that all of the data must be available and you must have enough memory to fit the data and perform matrix operations.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Gradient </a:t>
            </a:r>
            <a:r>
              <a:rPr lang="en-US" b="1" dirty="0" smtClean="0"/>
              <a:t>Descent</a:t>
            </a:r>
            <a:endParaRPr lang="en-US" dirty="0"/>
          </a:p>
        </p:txBody>
      </p:sp>
      <p:sp>
        <p:nvSpPr>
          <p:cNvPr id="3" name="Content Placeholder 2"/>
          <p:cNvSpPr>
            <a:spLocks noGrp="1"/>
          </p:cNvSpPr>
          <p:nvPr>
            <p:ph idx="1"/>
          </p:nvPr>
        </p:nvSpPr>
        <p:spPr/>
        <p:txBody>
          <a:bodyPr>
            <a:normAutofit fontScale="85000" lnSpcReduction="20000"/>
          </a:bodyPr>
          <a:lstStyle/>
          <a:p>
            <a:r>
              <a:rPr lang="en-US" dirty="0"/>
              <a:t>When there are one or more inputs you can use a process of optimizing the values of the coefficients by iteratively minimizing the error of the model on your training data</a:t>
            </a:r>
            <a:r>
              <a:rPr lang="en-US" dirty="0" smtClean="0"/>
              <a:t>.</a:t>
            </a:r>
          </a:p>
          <a:p>
            <a:r>
              <a:rPr lang="en-US" dirty="0"/>
              <a:t>This operation is called Gradient </a:t>
            </a:r>
            <a:r>
              <a:rPr lang="en-US" dirty="0" smtClean="0"/>
              <a:t>Descent and </a:t>
            </a:r>
            <a:r>
              <a:rPr lang="en-US" dirty="0"/>
              <a:t>works by starting with random values for each coefficient. The sum of the squared errors are calculated for each pair of input and output values. A learning rate is used as a scale factor and the coefficients are updated in the direction towards minimizing the error. The process is repeated until a minimum sum squared error is achieved or no further improvement is possible.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a:t>
            </a:r>
            <a:endParaRPr lang="en-US" dirty="0"/>
          </a:p>
        </p:txBody>
      </p:sp>
      <p:sp>
        <p:nvSpPr>
          <p:cNvPr id="3" name="Content Placeholder 2"/>
          <p:cNvSpPr>
            <a:spLocks noGrp="1"/>
          </p:cNvSpPr>
          <p:nvPr>
            <p:ph idx="1"/>
          </p:nvPr>
        </p:nvSpPr>
        <p:spPr/>
        <p:txBody>
          <a:bodyPr>
            <a:normAutofit fontScale="85000" lnSpcReduction="20000"/>
          </a:bodyPr>
          <a:lstStyle/>
          <a:p>
            <a:r>
              <a:rPr lang="en-US" dirty="0"/>
              <a:t>What is Regression Analysis?</a:t>
            </a:r>
          </a:p>
          <a:p>
            <a:r>
              <a:rPr lang="en-US" dirty="0"/>
              <a:t>Why do we use Regression Analysis?</a:t>
            </a:r>
          </a:p>
          <a:p>
            <a:r>
              <a:rPr lang="en-US" dirty="0"/>
              <a:t>What are the types of Regressions?</a:t>
            </a:r>
          </a:p>
          <a:p>
            <a:pPr lvl="1"/>
            <a:r>
              <a:rPr lang="en-US" dirty="0"/>
              <a:t>Linear Regression</a:t>
            </a:r>
          </a:p>
          <a:p>
            <a:pPr lvl="1"/>
            <a:r>
              <a:rPr lang="en-US" dirty="0"/>
              <a:t>Logistic Regression</a:t>
            </a:r>
          </a:p>
          <a:p>
            <a:pPr lvl="1"/>
            <a:r>
              <a:rPr lang="en-US" dirty="0"/>
              <a:t>Polynomial Regression</a:t>
            </a:r>
          </a:p>
          <a:p>
            <a:pPr lvl="1"/>
            <a:r>
              <a:rPr lang="en-US" dirty="0"/>
              <a:t>Stepwise Regression</a:t>
            </a:r>
          </a:p>
          <a:p>
            <a:pPr lvl="1"/>
            <a:r>
              <a:rPr lang="en-US" dirty="0"/>
              <a:t>Ridge Regression</a:t>
            </a:r>
          </a:p>
          <a:p>
            <a:pPr lvl="1"/>
            <a:r>
              <a:rPr lang="en-US" dirty="0"/>
              <a:t>Lasso Regression</a:t>
            </a:r>
          </a:p>
          <a:p>
            <a:pPr lvl="1"/>
            <a:r>
              <a:rPr lang="en-US" dirty="0" smtClean="0"/>
              <a:t>Elastic Net </a:t>
            </a:r>
            <a:r>
              <a:rPr lang="en-US" dirty="0"/>
              <a:t>Regression</a:t>
            </a:r>
          </a:p>
          <a:p>
            <a:r>
              <a:rPr lang="en-US" dirty="0"/>
              <a:t>How to select the right Regression Model?</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Gradient Descent</a:t>
            </a:r>
            <a:endParaRPr lang="en-US" dirty="0"/>
          </a:p>
        </p:txBody>
      </p:sp>
      <p:sp>
        <p:nvSpPr>
          <p:cNvPr id="3" name="Content Placeholder 2"/>
          <p:cNvSpPr>
            <a:spLocks noGrp="1"/>
          </p:cNvSpPr>
          <p:nvPr>
            <p:ph idx="1"/>
          </p:nvPr>
        </p:nvSpPr>
        <p:spPr/>
        <p:txBody>
          <a:bodyPr/>
          <a:lstStyle/>
          <a:p>
            <a:r>
              <a:rPr lang="en-US" dirty="0"/>
              <a:t>Gradient descent is often taught using a linear regression model because it is relatively straightforward to understand. In practice, it is useful when you have a very large dataset either in the number of rows or the number of columns that may not fit into memory.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Regularization</a:t>
            </a:r>
            <a:endParaRPr lang="en-US" dirty="0"/>
          </a:p>
        </p:txBody>
      </p:sp>
      <p:sp>
        <p:nvSpPr>
          <p:cNvPr id="3" name="Content Placeholder 2"/>
          <p:cNvSpPr>
            <a:spLocks noGrp="1"/>
          </p:cNvSpPr>
          <p:nvPr>
            <p:ph idx="1"/>
          </p:nvPr>
        </p:nvSpPr>
        <p:spPr/>
        <p:txBody>
          <a:bodyPr/>
          <a:lstStyle/>
          <a:p>
            <a:r>
              <a:rPr lang="en-US" dirty="0"/>
              <a:t>There are extensions of the training of the linear model called regularization methods. These seek to both minimize the sum of the squared error of the model on the training data (using ordinary least squares) but also to reduce the complexity of the model (like the number or absolute size of the sum of all coefficients in the model).</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Regularization</a:t>
            </a:r>
            <a:endParaRPr lang="en-US" dirty="0"/>
          </a:p>
        </p:txBody>
      </p:sp>
      <p:sp>
        <p:nvSpPr>
          <p:cNvPr id="3" name="Content Placeholder 2"/>
          <p:cNvSpPr>
            <a:spLocks noGrp="1"/>
          </p:cNvSpPr>
          <p:nvPr>
            <p:ph idx="1"/>
          </p:nvPr>
        </p:nvSpPr>
        <p:spPr/>
        <p:txBody>
          <a:bodyPr>
            <a:normAutofit fontScale="92500" lnSpcReduction="20000"/>
          </a:bodyPr>
          <a:lstStyle/>
          <a:p>
            <a:pPr fontAlgn="base"/>
            <a:r>
              <a:rPr lang="en-US" dirty="0"/>
              <a:t>Two popular examples of regularization procedures for linear regression are:</a:t>
            </a:r>
          </a:p>
          <a:p>
            <a:pPr fontAlgn="base"/>
            <a:r>
              <a:rPr lang="en-US" dirty="0"/>
              <a:t>Lasso Regression: where Ordinary Least Squares is modified to also minimize the absolute sum of the coefficients (called L1 regularization).</a:t>
            </a:r>
          </a:p>
          <a:p>
            <a:pPr fontAlgn="base"/>
            <a:r>
              <a:rPr lang="en-US" dirty="0"/>
              <a:t>Ridge Regression: where Ordinary Least Squares is modified to also minimize the squared absolute sum of the coefficients (called L2 regularization).</a:t>
            </a:r>
          </a:p>
          <a:p>
            <a:pPr fontAlgn="base"/>
            <a:r>
              <a:rPr lang="en-US" dirty="0"/>
              <a:t>These methods are effective to use when there is </a:t>
            </a:r>
            <a:r>
              <a:rPr lang="en-US" dirty="0" smtClean="0"/>
              <a:t>co-linearity </a:t>
            </a:r>
            <a:r>
              <a:rPr lang="en-US" dirty="0"/>
              <a:t>in your input values and ordinary least squares would </a:t>
            </a:r>
            <a:r>
              <a:rPr lang="en-US" dirty="0" smtClean="0"/>
              <a:t>over fit </a:t>
            </a:r>
            <a:r>
              <a:rPr lang="en-US" dirty="0"/>
              <a:t>the training data.</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Predictions</a:t>
            </a:r>
            <a:endParaRPr lang="en-US" dirty="0"/>
          </a:p>
        </p:txBody>
      </p:sp>
      <p:sp>
        <p:nvSpPr>
          <p:cNvPr id="3" name="Content Placeholder 2"/>
          <p:cNvSpPr>
            <a:spLocks noGrp="1"/>
          </p:cNvSpPr>
          <p:nvPr>
            <p:ph idx="1"/>
          </p:nvPr>
        </p:nvSpPr>
        <p:spPr/>
        <p:txBody>
          <a:bodyPr>
            <a:normAutofit lnSpcReduction="10000"/>
          </a:bodyPr>
          <a:lstStyle/>
          <a:p>
            <a:r>
              <a:rPr lang="en-US" dirty="0" smtClean="0"/>
              <a:t>Making </a:t>
            </a:r>
            <a:r>
              <a:rPr lang="en-US" dirty="0"/>
              <a:t>predictions is as simple as solving the equation for a specific set of inputs</a:t>
            </a:r>
            <a:r>
              <a:rPr lang="en-US" dirty="0" smtClean="0"/>
              <a:t>.</a:t>
            </a:r>
          </a:p>
          <a:p>
            <a:r>
              <a:rPr lang="en-US" dirty="0"/>
              <a:t>Let’s make this concrete with an example. Imagine we are predicting weight (y) from height (x). Our linear regression model representation for this problem would be</a:t>
            </a:r>
            <a:r>
              <a:rPr lang="en-US" dirty="0" smtClean="0"/>
              <a:t>:</a:t>
            </a:r>
          </a:p>
          <a:p>
            <a:pPr fontAlgn="base">
              <a:buNone/>
            </a:pPr>
            <a:r>
              <a:rPr lang="en-US" dirty="0" smtClean="0"/>
              <a:t>				</a:t>
            </a:r>
            <a:r>
              <a:rPr lang="en-US" dirty="0" smtClean="0">
                <a:solidFill>
                  <a:srgbClr val="FF0000"/>
                </a:solidFill>
              </a:rPr>
              <a:t>y </a:t>
            </a:r>
            <a:r>
              <a:rPr lang="en-US" dirty="0">
                <a:solidFill>
                  <a:srgbClr val="FF0000"/>
                </a:solidFill>
              </a:rPr>
              <a:t>= B0 + B1 * x1</a:t>
            </a:r>
          </a:p>
          <a:p>
            <a:pPr fontAlgn="base">
              <a:buNone/>
            </a:pPr>
            <a:r>
              <a:rPr lang="en-US" dirty="0" smtClean="0">
                <a:solidFill>
                  <a:srgbClr val="FF0000"/>
                </a:solidFill>
              </a:rPr>
              <a:t>					or</a:t>
            </a:r>
            <a:endParaRPr lang="en-US" dirty="0">
              <a:solidFill>
                <a:srgbClr val="FF0000"/>
              </a:solidFill>
            </a:endParaRPr>
          </a:p>
          <a:p>
            <a:pPr fontAlgn="base">
              <a:buNone/>
            </a:pPr>
            <a:r>
              <a:rPr lang="en-US" dirty="0" smtClean="0">
                <a:solidFill>
                  <a:srgbClr val="FF0000"/>
                </a:solidFill>
              </a:rPr>
              <a:t>			    weight </a:t>
            </a:r>
            <a:r>
              <a:rPr lang="en-US" dirty="0">
                <a:solidFill>
                  <a:srgbClr val="FF0000"/>
                </a:solidFill>
              </a:rPr>
              <a:t>=B0 +B1 * height</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Predictions…</a:t>
            </a:r>
            <a:endParaRPr lang="en-US" dirty="0"/>
          </a:p>
        </p:txBody>
      </p:sp>
      <p:sp>
        <p:nvSpPr>
          <p:cNvPr id="3" name="Content Placeholder 2"/>
          <p:cNvSpPr>
            <a:spLocks noGrp="1"/>
          </p:cNvSpPr>
          <p:nvPr>
            <p:ph idx="1"/>
          </p:nvPr>
        </p:nvSpPr>
        <p:spPr/>
        <p:txBody>
          <a:bodyPr>
            <a:normAutofit lnSpcReduction="10000"/>
          </a:bodyPr>
          <a:lstStyle/>
          <a:p>
            <a:r>
              <a:rPr lang="en-US" dirty="0"/>
              <a:t>Where B0 is the bias coefficient and B1 is the coefficient for the height column. We use a learning technique to find a good set of coefficient values. Once found, we can plug in different height values to predict the weight</a:t>
            </a:r>
            <a:r>
              <a:rPr lang="en-US" dirty="0" smtClean="0"/>
              <a:t>.</a:t>
            </a:r>
          </a:p>
          <a:p>
            <a:r>
              <a:rPr lang="en-US" dirty="0"/>
              <a:t>For example, lets use B0 = 0.1 and B1 = 0.5. Let’s plug them in and calculate the weight (in kilograms) for a person with the height of 182 centimeters.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Predictions…</a:t>
            </a:r>
            <a:endParaRPr lang="en-US" dirty="0"/>
          </a:p>
        </p:txBody>
      </p:sp>
      <p:sp>
        <p:nvSpPr>
          <p:cNvPr id="3" name="Content Placeholder 2"/>
          <p:cNvSpPr>
            <a:spLocks noGrp="1"/>
          </p:cNvSpPr>
          <p:nvPr>
            <p:ph idx="1"/>
          </p:nvPr>
        </p:nvSpPr>
        <p:spPr/>
        <p:txBody>
          <a:bodyPr>
            <a:normAutofit lnSpcReduction="10000"/>
          </a:bodyPr>
          <a:lstStyle/>
          <a:p>
            <a:pPr fontAlgn="base">
              <a:buNone/>
            </a:pPr>
            <a:r>
              <a:rPr lang="en-US" dirty="0" smtClean="0">
                <a:solidFill>
                  <a:srgbClr val="FF0000"/>
                </a:solidFill>
              </a:rPr>
              <a:t>			weight </a:t>
            </a:r>
            <a:r>
              <a:rPr lang="en-US" dirty="0">
                <a:solidFill>
                  <a:srgbClr val="FF0000"/>
                </a:solidFill>
              </a:rPr>
              <a:t>= 0.1 + 0.05 * 182</a:t>
            </a:r>
          </a:p>
          <a:p>
            <a:pPr fontAlgn="base">
              <a:buNone/>
            </a:pPr>
            <a:r>
              <a:rPr lang="en-US" dirty="0" smtClean="0">
                <a:solidFill>
                  <a:srgbClr val="FF0000"/>
                </a:solidFill>
              </a:rPr>
              <a:t>				weight </a:t>
            </a:r>
            <a:r>
              <a:rPr lang="en-US" dirty="0">
                <a:solidFill>
                  <a:srgbClr val="FF0000"/>
                </a:solidFill>
              </a:rPr>
              <a:t>= </a:t>
            </a:r>
            <a:r>
              <a:rPr lang="en-US" dirty="0" smtClean="0">
                <a:solidFill>
                  <a:srgbClr val="FF0000"/>
                </a:solidFill>
              </a:rPr>
              <a:t>91.1</a:t>
            </a:r>
          </a:p>
          <a:p>
            <a:pPr fontAlgn="base">
              <a:buNone/>
            </a:pPr>
            <a:r>
              <a:rPr lang="en-US" dirty="0" smtClean="0"/>
              <a:t>	The </a:t>
            </a:r>
            <a:r>
              <a:rPr lang="en-US" dirty="0"/>
              <a:t>above equation could be plotted as a line in two-dimensions. The B0 is our starting point regardless of what height we have. We can run through a bunch of heights from 100 to 250 centimeters and plug them to the equation and get weight values, creating our line.</a:t>
            </a:r>
            <a:endParaRPr lang="en-US" dirty="0">
              <a:solidFill>
                <a:srgbClr val="FF0000"/>
              </a:solidFill>
            </a:endParaRP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Predictions…</a:t>
            </a:r>
            <a:endParaRPr lang="en-US" dirty="0"/>
          </a:p>
        </p:txBody>
      </p:sp>
      <p:pic>
        <p:nvPicPr>
          <p:cNvPr id="5122" name="Picture 2" descr="E:\Sample-Height-vs-Weight-Linear-Regression.png"/>
          <p:cNvPicPr>
            <a:picLocks noChangeAspect="1" noChangeArrowheads="1"/>
          </p:cNvPicPr>
          <p:nvPr/>
        </p:nvPicPr>
        <p:blipFill>
          <a:blip r:embed="rId2" cstate="print"/>
          <a:srcRect/>
          <a:stretch>
            <a:fillRect/>
          </a:stretch>
        </p:blipFill>
        <p:spPr bwMode="auto">
          <a:xfrm>
            <a:off x="1066800" y="1600200"/>
            <a:ext cx="6901132" cy="4267200"/>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find:</a:t>
            </a:r>
            <a:endParaRPr lang="en-US" dirty="0"/>
          </a:p>
        </p:txBody>
      </p:sp>
      <p:sp>
        <p:nvSpPr>
          <p:cNvPr id="3" name="Content Placeholder 2"/>
          <p:cNvSpPr>
            <a:spLocks noGrp="1"/>
          </p:cNvSpPr>
          <p:nvPr>
            <p:ph idx="1"/>
          </p:nvPr>
        </p:nvSpPr>
        <p:spPr/>
        <p:txBody>
          <a:bodyPr/>
          <a:lstStyle/>
          <a:p>
            <a:r>
              <a:rPr lang="en-US" dirty="0"/>
              <a:t>With simple linear regression we want to model our data as follows</a:t>
            </a:r>
            <a:r>
              <a:rPr lang="en-US" dirty="0" smtClean="0"/>
              <a:t>:</a:t>
            </a:r>
          </a:p>
          <a:p>
            <a:pPr>
              <a:buNone/>
            </a:pPr>
            <a:r>
              <a:rPr lang="en-US" dirty="0">
                <a:solidFill>
                  <a:srgbClr val="FF0000"/>
                </a:solidFill>
              </a:rPr>
              <a:t>	</a:t>
            </a:r>
            <a:r>
              <a:rPr lang="en-US" dirty="0" smtClean="0">
                <a:solidFill>
                  <a:srgbClr val="FF0000"/>
                </a:solidFill>
              </a:rPr>
              <a:t>			y </a:t>
            </a:r>
            <a:r>
              <a:rPr lang="en-US" dirty="0">
                <a:solidFill>
                  <a:srgbClr val="FF0000"/>
                </a:solidFill>
              </a:rPr>
              <a:t>= B0 + B1 * </a:t>
            </a:r>
            <a:r>
              <a:rPr lang="en-US" dirty="0" smtClean="0">
                <a:solidFill>
                  <a:srgbClr val="FF0000"/>
                </a:solidFill>
              </a:rPr>
              <a:t>x</a:t>
            </a:r>
          </a:p>
          <a:p>
            <a:pPr>
              <a:buNone/>
            </a:pPr>
            <a:r>
              <a:rPr lang="en-US" dirty="0" smtClean="0"/>
              <a:t>	This </a:t>
            </a:r>
            <a:r>
              <a:rPr lang="en-US" dirty="0"/>
              <a:t>is a line where y is the output variable we want to predict, x is the input variable we know and B0 and B1 are coefficients that we need to estimate that move the line around.</a:t>
            </a:r>
            <a:endParaRPr lang="en-US" dirty="0">
              <a:solidFill>
                <a:srgbClr val="FF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Continues…</a:t>
            </a:r>
            <a:endParaRPr lang="en-US" dirty="0"/>
          </a:p>
        </p:txBody>
      </p:sp>
      <p:sp>
        <p:nvSpPr>
          <p:cNvPr id="3" name="Content Placeholder 2"/>
          <p:cNvSpPr>
            <a:spLocks noGrp="1"/>
          </p:cNvSpPr>
          <p:nvPr>
            <p:ph idx="1"/>
          </p:nvPr>
        </p:nvSpPr>
        <p:spPr/>
        <p:txBody>
          <a:bodyPr>
            <a:normAutofit fontScale="92500" lnSpcReduction="10000"/>
          </a:bodyPr>
          <a:lstStyle/>
          <a:p>
            <a:r>
              <a:rPr lang="en-US" dirty="0"/>
              <a:t>Technically, B0 is called the intercept because it determines where the line intercepts the y-axis. In machine learning we can call this the bias, because it is added to offset all predictions that we make. The B1 term is called the slope because it defines the slope of the line or how x translates into a y value before we add our </a:t>
            </a:r>
            <a:r>
              <a:rPr lang="en-US" dirty="0" smtClean="0"/>
              <a:t>bias.</a:t>
            </a:r>
          </a:p>
          <a:p>
            <a:r>
              <a:rPr lang="en-US" dirty="0"/>
              <a:t>The goal is to find the best estimates for the coefficients to minimize the errors in predicting y from x.</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Continues…</a:t>
            </a:r>
            <a:endParaRPr lang="en-US" dirty="0"/>
          </a:p>
        </p:txBody>
      </p:sp>
      <p:sp>
        <p:nvSpPr>
          <p:cNvPr id="3" name="Content Placeholder 2"/>
          <p:cNvSpPr>
            <a:spLocks noGrp="1"/>
          </p:cNvSpPr>
          <p:nvPr>
            <p:ph idx="1"/>
          </p:nvPr>
        </p:nvSpPr>
        <p:spPr/>
        <p:txBody>
          <a:bodyPr/>
          <a:lstStyle/>
          <a:p>
            <a:r>
              <a:rPr lang="en-US" dirty="0"/>
              <a:t>We can start off by estimating the value for B1 as</a:t>
            </a:r>
            <a:r>
              <a:rPr lang="en-US" dirty="0" smtClean="0"/>
              <a:t>:</a:t>
            </a:r>
          </a:p>
          <a:p>
            <a:pPr>
              <a:buNone/>
            </a:pPr>
            <a:r>
              <a:rPr lang="en-US" sz="2400" dirty="0">
                <a:solidFill>
                  <a:srgbClr val="FF0000"/>
                </a:solidFill>
              </a:rPr>
              <a:t>B1 = sum((xi-mean(x)) * (</a:t>
            </a:r>
            <a:r>
              <a:rPr lang="en-US" sz="2400" dirty="0" err="1">
                <a:solidFill>
                  <a:srgbClr val="FF0000"/>
                </a:solidFill>
              </a:rPr>
              <a:t>yi</a:t>
            </a:r>
            <a:r>
              <a:rPr lang="en-US" sz="2400" dirty="0">
                <a:solidFill>
                  <a:srgbClr val="FF0000"/>
                </a:solidFill>
              </a:rPr>
              <a:t>-mean(y))) / sum((xi – mean(x))^2</a:t>
            </a:r>
            <a:r>
              <a:rPr lang="en-US" sz="2400" dirty="0" smtClean="0">
                <a:solidFill>
                  <a:srgbClr val="FF0000"/>
                </a:solidFill>
              </a:rPr>
              <a:t>)</a:t>
            </a:r>
          </a:p>
          <a:p>
            <a:pPr>
              <a:buNone/>
            </a:pPr>
            <a:r>
              <a:rPr lang="en-US" sz="2400" dirty="0" smtClean="0"/>
              <a:t>	Where </a:t>
            </a:r>
            <a:r>
              <a:rPr lang="en-US" sz="2400" dirty="0"/>
              <a:t>mean() is the average value for the variable in our dataset. The xi and </a:t>
            </a:r>
            <a:r>
              <a:rPr lang="en-US" sz="2400" dirty="0" err="1"/>
              <a:t>yi</a:t>
            </a:r>
            <a:r>
              <a:rPr lang="en-US" sz="2400" dirty="0"/>
              <a:t> refer to the fact that we need to repeat these calculations across all values in our dataset and </a:t>
            </a:r>
            <a:r>
              <a:rPr lang="en-US" sz="2400" dirty="0" err="1"/>
              <a:t>i</a:t>
            </a:r>
            <a:r>
              <a:rPr lang="en-US" sz="2400" dirty="0"/>
              <a:t> refers to the </a:t>
            </a:r>
            <a:r>
              <a:rPr lang="en-US" sz="2400" dirty="0" err="1"/>
              <a:t>i’th</a:t>
            </a:r>
            <a:r>
              <a:rPr lang="en-US" sz="2400" dirty="0"/>
              <a:t> value of x or y</a:t>
            </a:r>
            <a:endParaRPr lang="en-US" sz="2400"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Analysis</a:t>
            </a:r>
            <a:endParaRPr lang="en-US" dirty="0"/>
          </a:p>
        </p:txBody>
      </p:sp>
      <p:sp>
        <p:nvSpPr>
          <p:cNvPr id="4" name="Content Placeholder 3"/>
          <p:cNvSpPr>
            <a:spLocks noGrp="1"/>
          </p:cNvSpPr>
          <p:nvPr>
            <p:ph idx="1"/>
          </p:nvPr>
        </p:nvSpPr>
        <p:spPr/>
        <p:txBody>
          <a:bodyPr>
            <a:normAutofit lnSpcReduction="10000"/>
          </a:bodyPr>
          <a:lstStyle/>
          <a:p>
            <a:r>
              <a:rPr lang="en-US" dirty="0" smtClean="0"/>
              <a:t>Regression analysis is a form of predictive modeling technique which investigates the relationship between a dependent (target) and independent variable (s) (predictor). This technique is used for forecasting, time series modeling and finding the causal effect relationship between the variables. For example, relationship between rash driving and number of road accidents by a driver is best studied through regression.</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Continues…</a:t>
            </a:r>
            <a:endParaRPr lang="en-US" dirty="0"/>
          </a:p>
        </p:txBody>
      </p:sp>
      <p:sp>
        <p:nvSpPr>
          <p:cNvPr id="3" name="Content Placeholder 2"/>
          <p:cNvSpPr>
            <a:spLocks noGrp="1"/>
          </p:cNvSpPr>
          <p:nvPr>
            <p:ph idx="1"/>
          </p:nvPr>
        </p:nvSpPr>
        <p:spPr/>
        <p:txBody>
          <a:bodyPr/>
          <a:lstStyle/>
          <a:p>
            <a:r>
              <a:rPr lang="en-US" dirty="0"/>
              <a:t>We can calculate B0 using B1 and some statistics from our dataset, as follows</a:t>
            </a:r>
            <a:r>
              <a:rPr lang="en-US" dirty="0" smtClean="0"/>
              <a:t>:</a:t>
            </a:r>
            <a:r>
              <a:rPr lang="en-US" dirty="0"/>
              <a:t>	</a:t>
            </a:r>
            <a:endParaRPr lang="en-US" dirty="0" smtClean="0"/>
          </a:p>
          <a:p>
            <a:pPr lvl="1">
              <a:buNone/>
            </a:pPr>
            <a:r>
              <a:rPr lang="en-US" dirty="0">
                <a:solidFill>
                  <a:srgbClr val="FF0000"/>
                </a:solidFill>
              </a:rPr>
              <a:t>	</a:t>
            </a:r>
            <a:r>
              <a:rPr lang="en-US" dirty="0" smtClean="0">
                <a:solidFill>
                  <a:srgbClr val="FF0000"/>
                </a:solidFill>
              </a:rPr>
              <a:t>		B0 </a:t>
            </a:r>
            <a:r>
              <a:rPr lang="en-US" dirty="0">
                <a:solidFill>
                  <a:srgbClr val="FF0000"/>
                </a:solidFill>
              </a:rPr>
              <a:t>= mean(y) – B1 * mean(x</a:t>
            </a:r>
            <a:r>
              <a:rPr lang="en-US" dirty="0" smtClean="0">
                <a:solidFill>
                  <a:srgbClr val="FF0000"/>
                </a:solidFill>
              </a:rPr>
              <a:t>)</a:t>
            </a:r>
          </a:p>
          <a:p>
            <a:pPr lvl="1">
              <a:buNone/>
            </a:pPr>
            <a:r>
              <a:rPr lang="en-US" b="1" dirty="0"/>
              <a:t>Estimating The Slope (B1</a:t>
            </a:r>
            <a:r>
              <a:rPr lang="en-US" b="1" dirty="0" smtClean="0"/>
              <a:t>):-</a:t>
            </a:r>
          </a:p>
          <a:p>
            <a:pPr lvl="1">
              <a:buNone/>
            </a:pPr>
            <a:r>
              <a:rPr lang="en-US" dirty="0"/>
              <a:t>calculate the mean value of x and </a:t>
            </a:r>
            <a:r>
              <a:rPr lang="en-US" dirty="0" smtClean="0"/>
              <a:t>y</a:t>
            </a:r>
          </a:p>
          <a:p>
            <a:pPr lvl="1">
              <a:buNone/>
            </a:pPr>
            <a:r>
              <a:rPr lang="en-US" dirty="0"/>
              <a:t>calculate the error of each variable from the </a:t>
            </a:r>
            <a:r>
              <a:rPr lang="en-US" dirty="0" smtClean="0"/>
              <a:t>mean:</a:t>
            </a:r>
          </a:p>
          <a:p>
            <a:pPr lvl="1">
              <a:buNone/>
            </a:pPr>
            <a:r>
              <a:rPr lang="en-US" b="1" dirty="0"/>
              <a:t>	</a:t>
            </a:r>
            <a:r>
              <a:rPr lang="en-US" b="1" dirty="0" smtClean="0"/>
              <a:t>		x - mean(x) </a:t>
            </a:r>
          </a:p>
          <a:p>
            <a:pPr lvl="1">
              <a:buNone/>
            </a:pPr>
            <a:r>
              <a:rPr lang="en-US" b="1" dirty="0"/>
              <a:t>	</a:t>
            </a:r>
            <a:r>
              <a:rPr lang="en-US" b="1" dirty="0" smtClean="0"/>
              <a:t>		y - mean(y)</a:t>
            </a:r>
            <a:endParaRPr lang="en-US" b="1" dirty="0"/>
          </a:p>
          <a:p>
            <a:pPr lvl="1">
              <a:buNone/>
            </a:pPr>
            <a:endParaRPr lang="en-US" dirty="0">
              <a:solidFill>
                <a:srgbClr val="FF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Continues…</a:t>
            </a:r>
            <a:endParaRPr lang="en-US" dirty="0"/>
          </a:p>
        </p:txBody>
      </p:sp>
      <p:sp>
        <p:nvSpPr>
          <p:cNvPr id="3" name="Content Placeholder 2"/>
          <p:cNvSpPr>
            <a:spLocks noGrp="1"/>
          </p:cNvSpPr>
          <p:nvPr>
            <p:ph idx="1"/>
          </p:nvPr>
        </p:nvSpPr>
        <p:spPr/>
        <p:txBody>
          <a:bodyPr>
            <a:normAutofit lnSpcReduction="10000"/>
          </a:bodyPr>
          <a:lstStyle/>
          <a:p>
            <a:r>
              <a:rPr lang="en-US" sz="2800" dirty="0" smtClean="0"/>
              <a:t>multiple </a:t>
            </a:r>
            <a:r>
              <a:rPr lang="en-US" sz="2800" dirty="0"/>
              <a:t>the error for each x with the error for each y and calculate the sum of these multiplications</a:t>
            </a:r>
            <a:r>
              <a:rPr lang="en-US" sz="2800" dirty="0" smtClean="0"/>
              <a:t>.</a:t>
            </a:r>
          </a:p>
          <a:p>
            <a:r>
              <a:rPr lang="en-US" sz="2800" dirty="0" smtClean="0"/>
              <a:t>Sum the </a:t>
            </a:r>
            <a:r>
              <a:rPr lang="en-US" sz="2800" dirty="0"/>
              <a:t>final </a:t>
            </a:r>
            <a:r>
              <a:rPr lang="en-US" sz="2800" dirty="0" smtClean="0"/>
              <a:t>column.(numerator)</a:t>
            </a:r>
          </a:p>
          <a:p>
            <a:r>
              <a:rPr lang="en-US" sz="2800" dirty="0" smtClean="0"/>
              <a:t>calculate </a:t>
            </a:r>
            <a:r>
              <a:rPr lang="en-US" sz="2800" dirty="0"/>
              <a:t>the bottom part of the equation for calculating B1, or the denominator. This is calculated as the sum of the squared differences of each x value from the mean</a:t>
            </a:r>
            <a:r>
              <a:rPr lang="en-US" sz="2800" dirty="0" smtClean="0"/>
              <a:t>.</a:t>
            </a:r>
          </a:p>
          <a:p>
            <a:r>
              <a:rPr lang="en-US" sz="2800" dirty="0" smtClean="0"/>
              <a:t>We </a:t>
            </a:r>
            <a:r>
              <a:rPr lang="en-US" sz="2800" dirty="0"/>
              <a:t>have already calculated the difference of each x value from the mean, all we need to do is square each value and calculate the </a:t>
            </a:r>
            <a:r>
              <a:rPr lang="en-US" sz="2800" dirty="0" smtClean="0"/>
              <a:t>sum.(denominator)</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Continues…</a:t>
            </a:r>
            <a:endParaRPr lang="en-US" dirty="0"/>
          </a:p>
        </p:txBody>
      </p:sp>
      <p:sp>
        <p:nvSpPr>
          <p:cNvPr id="3" name="Content Placeholder 2"/>
          <p:cNvSpPr>
            <a:spLocks noGrp="1"/>
          </p:cNvSpPr>
          <p:nvPr>
            <p:ph idx="1"/>
          </p:nvPr>
        </p:nvSpPr>
        <p:spPr/>
        <p:txBody>
          <a:bodyPr/>
          <a:lstStyle/>
          <a:p>
            <a:r>
              <a:rPr lang="en-US" dirty="0" smtClean="0"/>
              <a:t>calculate the value of our slope:</a:t>
            </a:r>
          </a:p>
          <a:p>
            <a:pPr>
              <a:buNone/>
            </a:pPr>
            <a:r>
              <a:rPr lang="en-US" dirty="0"/>
              <a:t>	B1 = </a:t>
            </a:r>
            <a:r>
              <a:rPr lang="en-US" dirty="0" smtClean="0"/>
              <a:t>numerator/denominator</a:t>
            </a:r>
          </a:p>
          <a:p>
            <a:pPr>
              <a:buNone/>
            </a:pPr>
            <a:endParaRPr lang="en-US" dirty="0"/>
          </a:p>
          <a:p>
            <a:pPr>
              <a:buNone/>
            </a:pPr>
            <a:r>
              <a:rPr lang="en-US" b="1" dirty="0" smtClean="0"/>
              <a:t>	Estimating </a:t>
            </a:r>
            <a:r>
              <a:rPr lang="en-US" b="1" dirty="0"/>
              <a:t>The Intercept (B0</a:t>
            </a:r>
            <a:r>
              <a:rPr lang="en-US" b="1" dirty="0" smtClean="0"/>
              <a:t>):</a:t>
            </a:r>
          </a:p>
          <a:p>
            <a:pPr>
              <a:buNone/>
            </a:pPr>
            <a:r>
              <a:rPr lang="en-US" b="1" dirty="0" smtClean="0"/>
              <a:t>	</a:t>
            </a:r>
            <a:r>
              <a:rPr lang="en-US" b="1" dirty="0"/>
              <a:t>	</a:t>
            </a:r>
            <a:r>
              <a:rPr lang="en-US" dirty="0">
                <a:solidFill>
                  <a:srgbClr val="FF0000"/>
                </a:solidFill>
              </a:rPr>
              <a:t>B0 = mean(y) – B1 * mean(x)</a:t>
            </a:r>
            <a:endParaRPr lang="en-US" b="1" dirty="0" smtClean="0">
              <a:solidFill>
                <a:srgbClr val="FF0000"/>
              </a:solidFill>
            </a:endParaRPr>
          </a:p>
          <a:p>
            <a:pPr>
              <a:buNone/>
            </a:pPr>
            <a:endParaRPr lang="en-US" b="1" dirty="0"/>
          </a:p>
          <a:p>
            <a:pPr>
              <a:buNone/>
            </a:pPr>
            <a:endParaRPr lang="en-US" dirty="0" smtClean="0"/>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Making Predictions</a:t>
            </a:r>
          </a:p>
        </p:txBody>
      </p:sp>
      <p:sp>
        <p:nvSpPr>
          <p:cNvPr id="3" name="Content Placeholder 2"/>
          <p:cNvSpPr>
            <a:spLocks noGrp="1"/>
          </p:cNvSpPr>
          <p:nvPr>
            <p:ph idx="1"/>
          </p:nvPr>
        </p:nvSpPr>
        <p:spPr/>
        <p:txBody>
          <a:bodyPr/>
          <a:lstStyle/>
          <a:p>
            <a:pPr>
              <a:buNone/>
            </a:pPr>
            <a:r>
              <a:rPr lang="en-US" dirty="0" smtClean="0"/>
              <a:t>	We </a:t>
            </a:r>
            <a:r>
              <a:rPr lang="en-US" dirty="0"/>
              <a:t>now have the coefficients for our simple linear regression equation</a:t>
            </a:r>
            <a:r>
              <a:rPr lang="en-US" dirty="0" smtClean="0"/>
              <a:t>.</a:t>
            </a:r>
          </a:p>
          <a:p>
            <a:pPr>
              <a:buNone/>
            </a:pPr>
            <a:endParaRPr lang="en-US" b="1" dirty="0"/>
          </a:p>
          <a:p>
            <a:pPr>
              <a:buNone/>
            </a:pPr>
            <a:r>
              <a:rPr lang="en-US" b="1" dirty="0" smtClean="0"/>
              <a:t>		</a:t>
            </a:r>
            <a:r>
              <a:rPr lang="en-US" b="1" dirty="0" smtClean="0">
                <a:solidFill>
                  <a:srgbClr val="FF0000"/>
                </a:solidFill>
              </a:rPr>
              <a:t>	</a:t>
            </a:r>
            <a:r>
              <a:rPr lang="en-US" dirty="0">
                <a:solidFill>
                  <a:srgbClr val="FF0000"/>
                </a:solidFill>
              </a:rPr>
              <a:t>y = B0 + B1 * x</a:t>
            </a:r>
            <a:endParaRPr lang="en-US" b="1" dirty="0">
              <a:solidFill>
                <a:srgbClr val="FF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Estimating Error</a:t>
            </a:r>
            <a:endParaRPr lang="en-US" dirty="0"/>
          </a:p>
        </p:txBody>
      </p:sp>
      <p:sp>
        <p:nvSpPr>
          <p:cNvPr id="3" name="Content Placeholder 2"/>
          <p:cNvSpPr>
            <a:spLocks noGrp="1"/>
          </p:cNvSpPr>
          <p:nvPr>
            <p:ph idx="1"/>
          </p:nvPr>
        </p:nvSpPr>
        <p:spPr/>
        <p:txBody>
          <a:bodyPr/>
          <a:lstStyle/>
          <a:p>
            <a:r>
              <a:rPr lang="en-US" dirty="0"/>
              <a:t>We can calculate a error for our predictions called the Root Mean Squared Error or RMSE</a:t>
            </a:r>
            <a:r>
              <a:rPr lang="en-US" dirty="0" smtClean="0"/>
              <a:t>.</a:t>
            </a:r>
          </a:p>
          <a:p>
            <a:pPr lvl="1">
              <a:buNone/>
            </a:pPr>
            <a:r>
              <a:rPr lang="en-US" dirty="0">
                <a:solidFill>
                  <a:srgbClr val="FF0000"/>
                </a:solidFill>
              </a:rPr>
              <a:t>	</a:t>
            </a:r>
            <a:r>
              <a:rPr lang="pt-BR" dirty="0">
                <a:solidFill>
                  <a:srgbClr val="FF0000"/>
                </a:solidFill>
              </a:rPr>
              <a:t>RMSE = sqrt( sum( (pi – yi)^2 )/n </a:t>
            </a:r>
            <a:r>
              <a:rPr lang="pt-BR" dirty="0" smtClean="0">
                <a:solidFill>
                  <a:srgbClr val="FF0000"/>
                </a:solidFill>
              </a:rPr>
              <a:t>)</a:t>
            </a:r>
            <a:endParaRPr lang="en-US" dirty="0" smtClean="0">
              <a:solidFill>
                <a:srgbClr val="FF0000"/>
              </a:solidFill>
            </a:endParaRPr>
          </a:p>
          <a:p>
            <a:pPr lvl="1">
              <a:buNone/>
            </a:pPr>
            <a:endParaRPr lang="en-US" dirty="0">
              <a:solidFill>
                <a:srgbClr val="FF0000"/>
              </a:solidFill>
            </a:endParaRPr>
          </a:p>
          <a:p>
            <a:pPr lvl="1"/>
            <a:r>
              <a:rPr lang="en-US" dirty="0"/>
              <a:t>Where </a:t>
            </a:r>
            <a:r>
              <a:rPr lang="en-US" dirty="0" err="1"/>
              <a:t>sqrt</a:t>
            </a:r>
            <a:r>
              <a:rPr lang="en-US" dirty="0"/>
              <a:t>() is the square root function, p is the predicted value and y is the actual value, </a:t>
            </a:r>
            <a:r>
              <a:rPr lang="en-US" dirty="0" err="1"/>
              <a:t>i</a:t>
            </a:r>
            <a:r>
              <a:rPr lang="en-US" dirty="0"/>
              <a:t> is the index for a specific instance, n is the number of predictions, because we must calculate the error across all predicted values.</a:t>
            </a:r>
            <a:endParaRPr lang="pt-BR" dirty="0" smtClean="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Regression Analysis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Regression </a:t>
            </a:r>
            <a:r>
              <a:rPr lang="en-US" dirty="0"/>
              <a:t>analysis estimates the relationship between two or more </a:t>
            </a:r>
            <a:r>
              <a:rPr lang="en-US" dirty="0" smtClean="0"/>
              <a:t>variables</a:t>
            </a:r>
          </a:p>
          <a:p>
            <a:r>
              <a:rPr lang="en-US" dirty="0"/>
              <a:t>Let’s say, you want to estimate growth in sales of a company based on current economic conditions. You have the recent company data which indicates that the growth in sales is around two and a half times the growth in the economy. Using this insight, we can predict future sales of the company based on current &amp; past information.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Regression Analysis</a:t>
            </a:r>
            <a:endParaRPr lang="en-US" dirty="0"/>
          </a:p>
        </p:txBody>
      </p:sp>
      <p:sp>
        <p:nvSpPr>
          <p:cNvPr id="3" name="Content Placeholder 2"/>
          <p:cNvSpPr>
            <a:spLocks noGrp="1"/>
          </p:cNvSpPr>
          <p:nvPr>
            <p:ph idx="1"/>
          </p:nvPr>
        </p:nvSpPr>
        <p:spPr/>
        <p:txBody>
          <a:bodyPr/>
          <a:lstStyle/>
          <a:p>
            <a:r>
              <a:rPr lang="en-US" dirty="0"/>
              <a:t>It indicates the </a:t>
            </a:r>
            <a:r>
              <a:rPr lang="en-US" b="1" dirty="0"/>
              <a:t>significant relationships</a:t>
            </a:r>
            <a:r>
              <a:rPr lang="en-US" dirty="0"/>
              <a:t> between dependent variable and independent variable.</a:t>
            </a:r>
          </a:p>
          <a:p>
            <a:r>
              <a:rPr lang="en-US" dirty="0"/>
              <a:t>It indicates the </a:t>
            </a:r>
            <a:r>
              <a:rPr lang="en-US" b="1" dirty="0"/>
              <a:t>strength of impact</a:t>
            </a:r>
            <a:r>
              <a:rPr lang="en-US" dirty="0"/>
              <a:t> of multiple independent variables on a dependent variable.</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a:t>
            </a:r>
            <a:endParaRPr lang="en-US" dirty="0"/>
          </a:p>
        </p:txBody>
      </p:sp>
      <p:sp>
        <p:nvSpPr>
          <p:cNvPr id="3" name="Content Placeholder 2"/>
          <p:cNvSpPr>
            <a:spLocks noGrp="1"/>
          </p:cNvSpPr>
          <p:nvPr>
            <p:ph idx="1"/>
          </p:nvPr>
        </p:nvSpPr>
        <p:spPr/>
        <p:txBody>
          <a:bodyPr/>
          <a:lstStyle/>
          <a:p>
            <a:r>
              <a:rPr lang="en-US" dirty="0"/>
              <a:t>Before we dive into the details of linear regression, you may be asking yourself why we are looking at this algorithm</a:t>
            </a:r>
            <a:r>
              <a:rPr lang="en-US" dirty="0" smtClean="0"/>
              <a:t>.</a:t>
            </a:r>
          </a:p>
          <a:p>
            <a:endParaRPr lang="en-US" dirty="0"/>
          </a:p>
          <a:p>
            <a:pPr>
              <a:buNone/>
            </a:pPr>
            <a:r>
              <a:rPr lang="en-US" dirty="0"/>
              <a:t>	</a:t>
            </a:r>
            <a:r>
              <a:rPr lang="en-US" sz="4000" dirty="0" smtClean="0"/>
              <a:t>Isn’t </a:t>
            </a:r>
            <a:r>
              <a:rPr lang="en-US" sz="4000" dirty="0"/>
              <a:t>it a technique from statistics?</a:t>
            </a:r>
          </a:p>
        </p:txBody>
      </p:sp>
      <p:pic>
        <p:nvPicPr>
          <p:cNvPr id="3074" name="Picture 2" descr="E:\picture2.png"/>
          <p:cNvPicPr>
            <a:picLocks noChangeAspect="1" noChangeArrowheads="1"/>
          </p:cNvPicPr>
          <p:nvPr/>
        </p:nvPicPr>
        <p:blipFill>
          <a:blip r:embed="rId2" cstate="print"/>
          <a:srcRect/>
          <a:stretch>
            <a:fillRect/>
          </a:stretch>
        </p:blipFill>
        <p:spPr bwMode="auto">
          <a:xfrm>
            <a:off x="2209800" y="4800600"/>
            <a:ext cx="4572000" cy="1266246"/>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a:t>
            </a:r>
            <a:endParaRPr lang="en-US" dirty="0"/>
          </a:p>
        </p:txBody>
      </p:sp>
      <p:sp>
        <p:nvSpPr>
          <p:cNvPr id="3" name="Content Placeholder 2"/>
          <p:cNvSpPr>
            <a:spLocks noGrp="1"/>
          </p:cNvSpPr>
          <p:nvPr>
            <p:ph idx="1"/>
          </p:nvPr>
        </p:nvSpPr>
        <p:spPr/>
        <p:txBody>
          <a:bodyPr/>
          <a:lstStyle/>
          <a:p>
            <a:r>
              <a:rPr lang="en-US" dirty="0"/>
              <a:t>Machine learning, more specifically the field of predictive modeling is primarily concerned with minimizing the error of a model or making the most accurate predictions possible, at the expense of </a:t>
            </a:r>
            <a:r>
              <a:rPr lang="en-US" dirty="0" err="1"/>
              <a:t>explainability</a:t>
            </a:r>
            <a:r>
              <a:rPr lang="en-US" dirty="0"/>
              <a:t>. In applied machine learning we will borrow, reuse and steal algorithms from many different fields, including statistics and use them towards these ends.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a:t>
            </a:r>
            <a:endParaRPr lang="en-US" dirty="0"/>
          </a:p>
        </p:txBody>
      </p:sp>
      <p:sp>
        <p:nvSpPr>
          <p:cNvPr id="3" name="Content Placeholder 2"/>
          <p:cNvSpPr>
            <a:spLocks noGrp="1"/>
          </p:cNvSpPr>
          <p:nvPr>
            <p:ph idx="1"/>
          </p:nvPr>
        </p:nvSpPr>
        <p:spPr/>
        <p:txBody>
          <a:bodyPr/>
          <a:lstStyle/>
          <a:p>
            <a:r>
              <a:rPr lang="en-US" dirty="0"/>
              <a:t>As such, linear regression was developed in the field of statistics and is studied as a model for understanding the relationship between input and output numerical variables, but has been borrowed by machine learning. It is both a statistical algorithm and a machine learning algorithm.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Many Names of Linear </a:t>
            </a:r>
            <a:r>
              <a:rPr lang="en-US" b="1" dirty="0" smtClean="0"/>
              <a:t>Regression</a:t>
            </a:r>
            <a:endParaRPr lang="en-US" dirty="0"/>
          </a:p>
        </p:txBody>
      </p:sp>
      <p:sp>
        <p:nvSpPr>
          <p:cNvPr id="3" name="Content Placeholder 2"/>
          <p:cNvSpPr>
            <a:spLocks noGrp="1"/>
          </p:cNvSpPr>
          <p:nvPr>
            <p:ph idx="1"/>
          </p:nvPr>
        </p:nvSpPr>
        <p:spPr/>
        <p:txBody>
          <a:bodyPr>
            <a:normAutofit fontScale="85000" lnSpcReduction="10000"/>
          </a:bodyPr>
          <a:lstStyle/>
          <a:p>
            <a:pPr fontAlgn="base"/>
            <a:r>
              <a:rPr lang="en-US" dirty="0"/>
              <a:t>When you start looking into linear regression, things can get very confusing.</a:t>
            </a:r>
          </a:p>
          <a:p>
            <a:pPr fontAlgn="base"/>
            <a:r>
              <a:rPr lang="en-US" dirty="0"/>
              <a:t>The reason is because linear regression has been around for so long (more than 200 years). It has been studied from every possible angle and often each angle has a new and different name</a:t>
            </a:r>
            <a:r>
              <a:rPr lang="en-US" dirty="0" smtClean="0"/>
              <a:t>.</a:t>
            </a:r>
          </a:p>
          <a:p>
            <a:pPr fontAlgn="base"/>
            <a:r>
              <a:rPr lang="en-US" dirty="0"/>
              <a:t>Linear regression is a </a:t>
            </a:r>
            <a:r>
              <a:rPr lang="en-US" b="1" dirty="0"/>
              <a:t>linear model</a:t>
            </a:r>
            <a:r>
              <a:rPr lang="en-US" dirty="0"/>
              <a:t>, e.g. a model that assumes a linear relationship between the input variables (x) and the single output variable (y). More specifically, that y can be calculated from a linear combination of the input variables (x).</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TotalTime>
  <Words>1191</Words>
  <Application>Microsoft Office PowerPoint</Application>
  <PresentationFormat>On-screen Show (4:3)</PresentationFormat>
  <Paragraphs>126</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Regression Analysis with Python</vt:lpstr>
      <vt:lpstr>Index</vt:lpstr>
      <vt:lpstr>Regression Analysis</vt:lpstr>
      <vt:lpstr>Why Regression Analysis</vt:lpstr>
      <vt:lpstr>Benefits of Regression Analysis</vt:lpstr>
      <vt:lpstr>Linear Regression</vt:lpstr>
      <vt:lpstr>Linear Regression</vt:lpstr>
      <vt:lpstr>Linear Regression</vt:lpstr>
      <vt:lpstr>Many Names of Linear Regression</vt:lpstr>
      <vt:lpstr>Continue….</vt:lpstr>
      <vt:lpstr>Now Linear Regression Begins…</vt:lpstr>
      <vt:lpstr>Linear Regression Begins</vt:lpstr>
      <vt:lpstr>Linear Regression…</vt:lpstr>
      <vt:lpstr>Linear Regression Learning Model</vt:lpstr>
      <vt:lpstr>Linear Regression Models</vt:lpstr>
      <vt:lpstr>Simple Linear Regression</vt:lpstr>
      <vt:lpstr>Ordinary Least Squares</vt:lpstr>
      <vt:lpstr>Ordinary Least Squares</vt:lpstr>
      <vt:lpstr>Gradient Descent</vt:lpstr>
      <vt:lpstr>Gradient Descent</vt:lpstr>
      <vt:lpstr>Regularization</vt:lpstr>
      <vt:lpstr>Regularization</vt:lpstr>
      <vt:lpstr>Making Predictions</vt:lpstr>
      <vt:lpstr>Making Predictions…</vt:lpstr>
      <vt:lpstr>Making Predictions…</vt:lpstr>
      <vt:lpstr>Making Predictions…</vt:lpstr>
      <vt:lpstr>Steps to find:</vt:lpstr>
      <vt:lpstr>Steps Continues…</vt:lpstr>
      <vt:lpstr>Steps Continues…</vt:lpstr>
      <vt:lpstr>Steps Continues…</vt:lpstr>
      <vt:lpstr>Steps Continues…</vt:lpstr>
      <vt:lpstr>Steps Continues…</vt:lpstr>
      <vt:lpstr>Making Predictions</vt:lpstr>
      <vt:lpstr>Estimating Error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Regression Analysis with Python</dc:title>
  <dc:creator>admin</dc:creator>
  <cp:lastModifiedBy>admin</cp:lastModifiedBy>
  <cp:revision>13</cp:revision>
  <dcterms:created xsi:type="dcterms:W3CDTF">2017-07-25T09:34:19Z</dcterms:created>
  <dcterms:modified xsi:type="dcterms:W3CDTF">2017-07-25T11:41:31Z</dcterms:modified>
</cp:coreProperties>
</file>